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13" r:id="rId2"/>
    <p:sldId id="314" r:id="rId3"/>
    <p:sldId id="315" r:id="rId4"/>
    <p:sldId id="329" r:id="rId5"/>
    <p:sldId id="316" r:id="rId6"/>
    <p:sldId id="288" r:id="rId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D7D31"/>
    <a:srgbClr val="92D050"/>
    <a:srgbClr val="FFD966"/>
    <a:srgbClr val="4472C4"/>
    <a:srgbClr val="BDD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4" autoAdjust="0"/>
    <p:restoredTop sz="92629" autoAdjust="0"/>
  </p:normalViewPr>
  <p:slideViewPr>
    <p:cSldViewPr snapToGrid="0">
      <p:cViewPr varScale="1">
        <p:scale>
          <a:sx n="81" d="100"/>
          <a:sy n="81" d="100"/>
        </p:scale>
        <p:origin x="76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0FE5222-74C7-4FE1-A44F-2744973DC2E6}" type="datetimeFigureOut">
              <a:rPr lang="en-US" smtClean="0"/>
              <a:t>5/24/2021</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78C22D6-1EAF-459F-AABA-86C6FCD8D8A3}" type="slidenum">
              <a:rPr lang="en-US" smtClean="0"/>
              <a:t>‹#›</a:t>
            </a:fld>
            <a:endParaRPr lang="en-US"/>
          </a:p>
        </p:txBody>
      </p:sp>
    </p:spTree>
    <p:extLst>
      <p:ext uri="{BB962C8B-B14F-4D97-AF65-F5344CB8AC3E}">
        <p14:creationId xmlns:p14="http://schemas.microsoft.com/office/powerpoint/2010/main" val="355052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DDF8F30-0761-4882-B155-B1C452BF5EFB}" type="datetimeFigureOut">
              <a:rPr lang="en-US" smtClean="0"/>
              <a:t>5/24/2021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1C23954-0D55-41C9-BD52-7EEEC9B1DA5C}" type="slidenum">
              <a:rPr lang="en-US" smtClean="0"/>
              <a:t>‹#›</a:t>
            </a:fld>
            <a:endParaRPr lang="en-US"/>
          </a:p>
        </p:txBody>
      </p:sp>
    </p:spTree>
    <p:extLst>
      <p:ext uri="{BB962C8B-B14F-4D97-AF65-F5344CB8AC3E}">
        <p14:creationId xmlns:p14="http://schemas.microsoft.com/office/powerpoint/2010/main" val="356952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C23954-0D55-41C9-BD52-7EEEC9B1DA5C}" type="slidenum">
              <a:rPr lang="en-US" smtClean="0"/>
              <a:t>1</a:t>
            </a:fld>
            <a:endParaRPr lang="en-US"/>
          </a:p>
        </p:txBody>
      </p:sp>
    </p:spTree>
    <p:extLst>
      <p:ext uri="{BB962C8B-B14F-4D97-AF65-F5344CB8AC3E}">
        <p14:creationId xmlns:p14="http://schemas.microsoft.com/office/powerpoint/2010/main" val="342734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like people, influence one another. Some get along better together than others. Black walnut and butternut have an antagonistic relationship with tomatoes, for example. The toxin </a:t>
            </a:r>
            <a:r>
              <a:rPr lang="en-US" dirty="0" err="1" smtClean="0"/>
              <a:t>juglans</a:t>
            </a:r>
            <a:r>
              <a:rPr lang="en-US" dirty="0" smtClean="0"/>
              <a:t> exuded from the trees’ roots is quite toxic to several plants, including those of the nightshade family such as tomato, pepper, and eggplant. Plant neighbor relationships might take several forms. First, they may improve the health or flavor of a companion. Second, they may interfere with the growth of a neighbor. Third, they may repel or trap an undesirable critter. Companion plant may also attract a beneficial insect.</a:t>
            </a:r>
            <a:endParaRPr lang="en-US" dirty="0"/>
          </a:p>
        </p:txBody>
      </p:sp>
      <p:sp>
        <p:nvSpPr>
          <p:cNvPr id="4" name="Slide Number Placeholder 3"/>
          <p:cNvSpPr>
            <a:spLocks noGrp="1"/>
          </p:cNvSpPr>
          <p:nvPr>
            <p:ph type="sldNum" sz="quarter" idx="10"/>
          </p:nvPr>
        </p:nvSpPr>
        <p:spPr/>
        <p:txBody>
          <a:bodyPr/>
          <a:lstStyle/>
          <a:p>
            <a:fld id="{21C23954-0D55-41C9-BD52-7EEEC9B1DA5C}" type="slidenum">
              <a:rPr lang="en-US" smtClean="0"/>
              <a:t>2</a:t>
            </a:fld>
            <a:endParaRPr lang="en-US"/>
          </a:p>
        </p:txBody>
      </p:sp>
    </p:spTree>
    <p:extLst>
      <p:ext uri="{BB962C8B-B14F-4D97-AF65-F5344CB8AC3E}">
        <p14:creationId xmlns:p14="http://schemas.microsoft.com/office/powerpoint/2010/main" val="102365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23954-0D55-41C9-BD52-7EEEC9B1DA5C}" type="slidenum">
              <a:rPr lang="en-US" smtClean="0"/>
              <a:t>3</a:t>
            </a:fld>
            <a:endParaRPr lang="en-US"/>
          </a:p>
        </p:txBody>
      </p:sp>
    </p:spTree>
    <p:extLst>
      <p:ext uri="{BB962C8B-B14F-4D97-AF65-F5344CB8AC3E}">
        <p14:creationId xmlns:p14="http://schemas.microsoft.com/office/powerpoint/2010/main" val="78219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C23954-0D55-41C9-BD52-7EEEC9B1DA5C}" type="slidenum">
              <a:rPr lang="en-US" smtClean="0"/>
              <a:t>6</a:t>
            </a:fld>
            <a:endParaRPr lang="en-US"/>
          </a:p>
        </p:txBody>
      </p:sp>
    </p:spTree>
    <p:extLst>
      <p:ext uri="{BB962C8B-B14F-4D97-AF65-F5344CB8AC3E}">
        <p14:creationId xmlns:p14="http://schemas.microsoft.com/office/powerpoint/2010/main" val="151080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8344C-B1EA-490E-BCF2-D9980F2FE672}"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112790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8344C-B1EA-490E-BCF2-D9980F2FE672}"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174602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8344C-B1EA-490E-BCF2-D9980F2FE672}"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134871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solidFill>
                  <a:schemeClr val="bg1"/>
                </a:solidFill>
                <a:latin typeface="Proxima Nova" panose="02000506030000020004"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solidFill>
                  <a:schemeClr val="bg1"/>
                </a:solidFill>
                <a:latin typeface="Proxima Nova" panose="02000506030000020004" pitchFamily="50" charset="0"/>
              </a:defRPr>
            </a:lvl1pPr>
            <a:lvl2pPr>
              <a:defRPr sz="3000">
                <a:solidFill>
                  <a:schemeClr val="bg1"/>
                </a:solidFill>
                <a:latin typeface="Proxima Nova" panose="02000506030000020004" pitchFamily="50" charset="0"/>
              </a:defRPr>
            </a:lvl2pPr>
            <a:lvl3pPr>
              <a:defRPr sz="2400">
                <a:solidFill>
                  <a:schemeClr val="bg1"/>
                </a:solidFill>
                <a:latin typeface="Proxima Nova" panose="02000506030000020004" pitchFamily="50" charset="0"/>
              </a:defRPr>
            </a:lvl3pPr>
            <a:lvl4pPr>
              <a:defRPr>
                <a:solidFill>
                  <a:schemeClr val="bg1"/>
                </a:solidFill>
                <a:latin typeface="Proxima Nova" panose="02000506030000020004" pitchFamily="50" charset="0"/>
              </a:defRPr>
            </a:lvl4pPr>
            <a:lvl5pPr>
              <a:defRPr>
                <a:solidFill>
                  <a:schemeClr val="bg1"/>
                </a:solidFill>
                <a:latin typeface="Proxima Nova" panose="02000506030000020004"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E78344C-B1EA-490E-BCF2-D9980F2FE672}"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34900336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78344C-B1EA-490E-BCF2-D9980F2FE672}"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44736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atin typeface="Proxima Nova" panose="02000506030000020004" pitchFamily="50"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Proxima Nova" panose="02000506030000020004" pitchFamily="50" charset="0"/>
              </a:defRPr>
            </a:lvl1pPr>
            <a:lvl2pPr>
              <a:defRPr>
                <a:latin typeface="Proxima Nova" panose="02000506030000020004" pitchFamily="50" charset="0"/>
              </a:defRPr>
            </a:lvl2pPr>
            <a:lvl3pPr>
              <a:defRPr>
                <a:latin typeface="Proxima Nova" panose="02000506030000020004" pitchFamily="50" charset="0"/>
              </a:defRPr>
            </a:lvl3pPr>
            <a:lvl4pPr>
              <a:defRPr>
                <a:latin typeface="Proxima Nova" panose="02000506030000020004" pitchFamily="50" charset="0"/>
              </a:defRPr>
            </a:lvl4pPr>
            <a:lvl5pPr>
              <a:defRPr>
                <a:latin typeface="Proxima Nova" panose="02000506030000020004"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Proxima Nova" panose="02000506030000020004" pitchFamily="50" charset="0"/>
              </a:defRPr>
            </a:lvl1pPr>
            <a:lvl2pPr>
              <a:defRPr>
                <a:latin typeface="Proxima Nova" panose="02000506030000020004" pitchFamily="50" charset="0"/>
              </a:defRPr>
            </a:lvl2pPr>
            <a:lvl3pPr>
              <a:defRPr>
                <a:latin typeface="Proxima Nova" panose="02000506030000020004" pitchFamily="50" charset="0"/>
              </a:defRPr>
            </a:lvl3pPr>
            <a:lvl4pPr>
              <a:defRPr>
                <a:latin typeface="Proxima Nova" panose="02000506030000020004" pitchFamily="50" charset="0"/>
              </a:defRPr>
            </a:lvl4pPr>
            <a:lvl5pPr>
              <a:defRPr>
                <a:latin typeface="Proxima Nova" panose="02000506030000020004"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E78344C-B1EA-490E-BCF2-D9980F2FE672}"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28614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5400">
                <a:latin typeface="Proxima Nova" panose="02000506030000020004" pitchFamily="50"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8344C-B1EA-490E-BCF2-D9980F2FE672}" type="datetimeFigureOut">
              <a:rPr lang="en-US" smtClean="0"/>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272211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8344C-B1EA-490E-BCF2-D9980F2FE672}"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381813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8344C-B1EA-490E-BCF2-D9980F2FE672}" type="datetimeFigureOut">
              <a:rPr lang="en-US" smtClean="0"/>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318999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78344C-B1EA-490E-BCF2-D9980F2FE672}"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92950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78344C-B1EA-490E-BCF2-D9980F2FE672}"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BBFF6-215B-4E38-AF72-79F2AC95584B}" type="slidenum">
              <a:rPr lang="en-US" smtClean="0"/>
              <a:t>‹#›</a:t>
            </a:fld>
            <a:endParaRPr lang="en-US"/>
          </a:p>
        </p:txBody>
      </p:sp>
    </p:spTree>
    <p:extLst>
      <p:ext uri="{BB962C8B-B14F-4D97-AF65-F5344CB8AC3E}">
        <p14:creationId xmlns:p14="http://schemas.microsoft.com/office/powerpoint/2010/main" val="380436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8344C-B1EA-490E-BCF2-D9980F2FE672}" type="datetimeFigureOut">
              <a:rPr lang="en-US" smtClean="0"/>
              <a:t>5/24/2021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BBFF6-215B-4E38-AF72-79F2AC95584B}" type="slidenum">
              <a:rPr lang="en-US" smtClean="0"/>
              <a:t>‹#›</a:t>
            </a:fld>
            <a:endParaRPr lang="en-US"/>
          </a:p>
        </p:txBody>
      </p:sp>
    </p:spTree>
    <p:extLst>
      <p:ext uri="{BB962C8B-B14F-4D97-AF65-F5344CB8AC3E}">
        <p14:creationId xmlns:p14="http://schemas.microsoft.com/office/powerpoint/2010/main" val="317996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b="1" kern="1200">
          <a:solidFill>
            <a:schemeClr val="tx1"/>
          </a:solidFill>
          <a:latin typeface="Proxima Nova"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Container Gardening</a:t>
            </a:r>
            <a:endParaRPr lang="en-US" dirty="0">
              <a:solidFill>
                <a:schemeClr val="accent6">
                  <a:lumMod val="75000"/>
                </a:schemeClr>
              </a:solidFill>
            </a:endParaRPr>
          </a:p>
        </p:txBody>
      </p:sp>
      <p:sp>
        <p:nvSpPr>
          <p:cNvPr id="3" name="Content Placeholder 2"/>
          <p:cNvSpPr>
            <a:spLocks noGrp="1"/>
          </p:cNvSpPr>
          <p:nvPr>
            <p:ph idx="1"/>
          </p:nvPr>
        </p:nvSpPr>
        <p:spPr>
          <a:xfrm>
            <a:off x="838200" y="1650137"/>
            <a:ext cx="11353800" cy="4735949"/>
          </a:xfrm>
        </p:spPr>
        <p:txBody>
          <a:bodyPr>
            <a:normAutofit fontScale="92500" lnSpcReduction="20000"/>
          </a:bodyPr>
          <a:lstStyle/>
          <a:p>
            <a:r>
              <a:rPr lang="en-US" dirty="0" smtClean="0">
                <a:solidFill>
                  <a:schemeClr val="accent6">
                    <a:lumMod val="50000"/>
                  </a:schemeClr>
                </a:solidFill>
              </a:rPr>
              <a:t>Kale</a:t>
            </a:r>
          </a:p>
          <a:p>
            <a:pPr lvl="1"/>
            <a:r>
              <a:rPr lang="en-US" dirty="0" smtClean="0">
                <a:solidFill>
                  <a:schemeClr val="accent6">
                    <a:lumMod val="50000"/>
                  </a:schemeClr>
                </a:solidFill>
              </a:rPr>
              <a:t>Give it some space in a container with a minimum 12” </a:t>
            </a:r>
            <a:r>
              <a:rPr lang="en-US" dirty="0">
                <a:solidFill>
                  <a:schemeClr val="accent6">
                    <a:lumMod val="50000"/>
                  </a:schemeClr>
                </a:solidFill>
              </a:rPr>
              <a:t>diameter </a:t>
            </a:r>
            <a:r>
              <a:rPr lang="en-US" dirty="0" smtClean="0">
                <a:solidFill>
                  <a:schemeClr val="accent6">
                    <a:lumMod val="50000"/>
                  </a:schemeClr>
                </a:solidFill>
              </a:rPr>
              <a:t>with a depth of at least 12” </a:t>
            </a:r>
          </a:p>
          <a:p>
            <a:pPr lvl="1"/>
            <a:r>
              <a:rPr lang="en-US" dirty="0">
                <a:solidFill>
                  <a:schemeClr val="accent6">
                    <a:lumMod val="50000"/>
                  </a:schemeClr>
                </a:solidFill>
              </a:rPr>
              <a:t>L</a:t>
            </a:r>
            <a:r>
              <a:rPr lang="en-US" dirty="0" smtClean="0">
                <a:solidFill>
                  <a:schemeClr val="accent6">
                    <a:lumMod val="50000"/>
                  </a:schemeClr>
                </a:solidFill>
              </a:rPr>
              <a:t>arger </a:t>
            </a:r>
            <a:r>
              <a:rPr lang="en-US" dirty="0">
                <a:solidFill>
                  <a:schemeClr val="accent6">
                    <a:lumMod val="50000"/>
                  </a:schemeClr>
                </a:solidFill>
              </a:rPr>
              <a:t>containers, space the plants 12 </a:t>
            </a:r>
            <a:r>
              <a:rPr lang="en-US" dirty="0" smtClean="0">
                <a:solidFill>
                  <a:schemeClr val="accent6">
                    <a:lumMod val="50000"/>
                  </a:schemeClr>
                </a:solidFill>
              </a:rPr>
              <a:t>inches apart</a:t>
            </a:r>
          </a:p>
          <a:p>
            <a:pPr lvl="1"/>
            <a:r>
              <a:rPr lang="en-US" dirty="0" smtClean="0">
                <a:solidFill>
                  <a:schemeClr val="accent6">
                    <a:lumMod val="50000"/>
                  </a:schemeClr>
                </a:solidFill>
              </a:rPr>
              <a:t>Provide proper drainage add stones, walnut shells, broken pottery, etc.</a:t>
            </a:r>
            <a:r>
              <a:rPr lang="en-US" dirty="0">
                <a:solidFill>
                  <a:schemeClr val="accent6">
                    <a:lumMod val="50000"/>
                  </a:schemeClr>
                </a:solidFill>
              </a:rPr>
              <a:t/>
            </a:r>
            <a:br>
              <a:rPr lang="en-US" dirty="0">
                <a:solidFill>
                  <a:schemeClr val="accent6">
                    <a:lumMod val="50000"/>
                  </a:schemeClr>
                </a:solidFill>
              </a:rPr>
            </a:br>
            <a:endParaRPr lang="en-US" dirty="0" smtClean="0">
              <a:solidFill>
                <a:schemeClr val="accent6">
                  <a:lumMod val="50000"/>
                </a:schemeClr>
              </a:solidFill>
            </a:endParaRPr>
          </a:p>
          <a:p>
            <a:r>
              <a:rPr lang="en-US" dirty="0" smtClean="0">
                <a:solidFill>
                  <a:schemeClr val="accent6">
                    <a:lumMod val="50000"/>
                  </a:schemeClr>
                </a:solidFill>
              </a:rPr>
              <a:t>Lettuce (harvest leaves)</a:t>
            </a:r>
          </a:p>
          <a:p>
            <a:pPr lvl="1"/>
            <a:r>
              <a:rPr lang="en-US" dirty="0" smtClean="0">
                <a:solidFill>
                  <a:schemeClr val="accent6">
                    <a:lumMod val="50000"/>
                  </a:schemeClr>
                </a:solidFill>
              </a:rPr>
              <a:t>Shallow </a:t>
            </a:r>
            <a:r>
              <a:rPr lang="en-US" dirty="0">
                <a:solidFill>
                  <a:schemeClr val="accent6">
                    <a:lumMod val="50000"/>
                  </a:schemeClr>
                </a:solidFill>
              </a:rPr>
              <a:t>roots don't need deep </a:t>
            </a:r>
            <a:r>
              <a:rPr lang="en-US" dirty="0" smtClean="0">
                <a:solidFill>
                  <a:schemeClr val="accent6">
                    <a:lumMod val="50000"/>
                  </a:schemeClr>
                </a:solidFill>
              </a:rPr>
              <a:t>soil</a:t>
            </a:r>
          </a:p>
          <a:p>
            <a:pPr lvl="1"/>
            <a:r>
              <a:rPr lang="en-US" dirty="0">
                <a:solidFill>
                  <a:schemeClr val="accent6">
                    <a:lumMod val="50000"/>
                  </a:schemeClr>
                </a:solidFill>
              </a:rPr>
              <a:t>W</a:t>
            </a:r>
            <a:r>
              <a:rPr lang="en-US" dirty="0" smtClean="0">
                <a:solidFill>
                  <a:schemeClr val="accent6">
                    <a:lumMod val="50000"/>
                  </a:schemeClr>
                </a:solidFill>
              </a:rPr>
              <a:t>ide </a:t>
            </a:r>
            <a:r>
              <a:rPr lang="en-US" dirty="0">
                <a:solidFill>
                  <a:schemeClr val="accent6">
                    <a:lumMod val="50000"/>
                  </a:schemeClr>
                </a:solidFill>
              </a:rPr>
              <a:t>and </a:t>
            </a:r>
            <a:r>
              <a:rPr lang="en-US" dirty="0" smtClean="0">
                <a:solidFill>
                  <a:schemeClr val="accent6">
                    <a:lumMod val="50000"/>
                  </a:schemeClr>
                </a:solidFill>
              </a:rPr>
              <a:t>shallow (6+ inches) container</a:t>
            </a:r>
          </a:p>
          <a:p>
            <a:pPr lvl="1"/>
            <a:r>
              <a:rPr lang="en-US" dirty="0" smtClean="0">
                <a:solidFill>
                  <a:schemeClr val="accent6">
                    <a:lumMod val="50000"/>
                  </a:schemeClr>
                </a:solidFill>
              </a:rPr>
              <a:t>Shallow container will need more watering</a:t>
            </a:r>
            <a:endParaRPr lang="en-US" dirty="0">
              <a:solidFill>
                <a:schemeClr val="accent6">
                  <a:lumMod val="50000"/>
                </a:schemeClr>
              </a:solidFill>
            </a:endParaRPr>
          </a:p>
          <a:p>
            <a:pPr lvl="1"/>
            <a:r>
              <a:rPr lang="en-US" dirty="0" smtClean="0">
                <a:solidFill>
                  <a:schemeClr val="accent6">
                    <a:lumMod val="50000"/>
                  </a:schemeClr>
                </a:solidFill>
              </a:rPr>
              <a:t>Adequate </a:t>
            </a:r>
            <a:r>
              <a:rPr lang="en-US" dirty="0">
                <a:solidFill>
                  <a:schemeClr val="accent6">
                    <a:lumMod val="50000"/>
                  </a:schemeClr>
                </a:solidFill>
              </a:rPr>
              <a:t>drainage holes in the </a:t>
            </a:r>
            <a:r>
              <a:rPr lang="en-US" dirty="0" smtClean="0">
                <a:solidFill>
                  <a:schemeClr val="accent6">
                    <a:lumMod val="50000"/>
                  </a:schemeClr>
                </a:solidFill>
              </a:rPr>
              <a:t>bottom</a:t>
            </a:r>
          </a:p>
          <a:p>
            <a:endParaRPr lang="en-US" dirty="0"/>
          </a:p>
        </p:txBody>
      </p:sp>
    </p:spTree>
    <p:extLst>
      <p:ext uri="{BB962C8B-B14F-4D97-AF65-F5344CB8AC3E}">
        <p14:creationId xmlns:p14="http://schemas.microsoft.com/office/powerpoint/2010/main" val="77686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accent6">
                    <a:lumMod val="75000"/>
                  </a:schemeClr>
                </a:solidFill>
                <a:latin typeface="Proxima Nova" panose="02000506030000020004" pitchFamily="50" charset="0"/>
              </a:rPr>
              <a:t>Kale Cheat Sheet</a:t>
            </a:r>
            <a:endParaRPr lang="en-US" sz="6600" b="1" dirty="0">
              <a:solidFill>
                <a:schemeClr val="accent6">
                  <a:lumMod val="75000"/>
                </a:schemeClr>
              </a:solidFill>
              <a:latin typeface="Proxima Nova" panose="02000506030000020004" pitchFamily="50" charset="0"/>
            </a:endParaRPr>
          </a:p>
        </p:txBody>
      </p:sp>
      <p:sp>
        <p:nvSpPr>
          <p:cNvPr id="3" name="Content Placeholder 2"/>
          <p:cNvSpPr>
            <a:spLocks noGrp="1"/>
          </p:cNvSpPr>
          <p:nvPr>
            <p:ph idx="1"/>
          </p:nvPr>
        </p:nvSpPr>
        <p:spPr>
          <a:xfrm>
            <a:off x="838200" y="1594512"/>
            <a:ext cx="10515600" cy="4826385"/>
          </a:xfrm>
        </p:spPr>
        <p:txBody>
          <a:bodyPr>
            <a:normAutofit fontScale="62500" lnSpcReduction="20000"/>
          </a:bodyPr>
          <a:lstStyle/>
          <a:p>
            <a:r>
              <a:rPr lang="en-US" sz="4000" dirty="0" smtClean="0">
                <a:solidFill>
                  <a:schemeClr val="accent6">
                    <a:lumMod val="50000"/>
                  </a:schemeClr>
                </a:solidFill>
                <a:latin typeface="Proxima Nova" panose="02000506030000020004" pitchFamily="50" charset="0"/>
              </a:rPr>
              <a:t>Change planting location, </a:t>
            </a:r>
            <a:r>
              <a:rPr lang="en-US" sz="4000" i="1" dirty="0" smtClean="0">
                <a:solidFill>
                  <a:schemeClr val="accent6">
                    <a:lumMod val="50000"/>
                  </a:schemeClr>
                </a:solidFill>
                <a:latin typeface="Proxima Nova" panose="02000506030000020004" pitchFamily="50" charset="0"/>
              </a:rPr>
              <a:t>no replanting for 2-4 years</a:t>
            </a:r>
          </a:p>
          <a:p>
            <a:r>
              <a:rPr lang="en-US" dirty="0" smtClean="0">
                <a:solidFill>
                  <a:schemeClr val="accent6">
                    <a:lumMod val="50000"/>
                  </a:schemeClr>
                </a:solidFill>
              </a:rPr>
              <a:t>Full sun spring/fall, shade in summer</a:t>
            </a:r>
            <a:endParaRPr lang="en-US" sz="4000" dirty="0" smtClean="0">
              <a:solidFill>
                <a:schemeClr val="accent6">
                  <a:lumMod val="50000"/>
                </a:schemeClr>
              </a:solidFill>
            </a:endParaRPr>
          </a:p>
          <a:p>
            <a:r>
              <a:rPr lang="en-US" dirty="0" smtClean="0">
                <a:solidFill>
                  <a:schemeClr val="accent6">
                    <a:lumMod val="50000"/>
                  </a:schemeClr>
                </a:solidFill>
              </a:rPr>
              <a:t>Make sure seedling and planting location are moist before transplanting</a:t>
            </a:r>
          </a:p>
          <a:p>
            <a:r>
              <a:rPr lang="en-US" dirty="0" smtClean="0">
                <a:solidFill>
                  <a:schemeClr val="accent6">
                    <a:lumMod val="50000"/>
                  </a:schemeClr>
                </a:solidFill>
              </a:rPr>
              <a:t>Gently massage roots before planting</a:t>
            </a:r>
            <a:endParaRPr lang="en-US" sz="4000" dirty="0" smtClean="0">
              <a:solidFill>
                <a:schemeClr val="accent6">
                  <a:lumMod val="50000"/>
                </a:schemeClr>
              </a:solidFill>
            </a:endParaRPr>
          </a:p>
          <a:p>
            <a:r>
              <a:rPr lang="en-US" sz="4000" dirty="0" smtClean="0">
                <a:solidFill>
                  <a:schemeClr val="accent6">
                    <a:lumMod val="50000"/>
                  </a:schemeClr>
                </a:solidFill>
                <a:latin typeface="Proxima Nova" panose="02000506030000020004" pitchFamily="50" charset="0"/>
              </a:rPr>
              <a:t>Do not compact soil surface but press in and around plug and loosely fill  rest of the area</a:t>
            </a:r>
          </a:p>
          <a:p>
            <a:r>
              <a:rPr lang="en-US" sz="4000" dirty="0" smtClean="0">
                <a:solidFill>
                  <a:schemeClr val="accent6">
                    <a:lumMod val="50000"/>
                  </a:schemeClr>
                </a:solidFill>
                <a:latin typeface="Proxima Nova" panose="02000506030000020004" pitchFamily="50" charset="0"/>
              </a:rPr>
              <a:t>~12 inches apart in all directions</a:t>
            </a:r>
          </a:p>
          <a:p>
            <a:r>
              <a:rPr lang="en-US" sz="4000" dirty="0" smtClean="0">
                <a:solidFill>
                  <a:schemeClr val="accent6">
                    <a:lumMod val="50000"/>
                  </a:schemeClr>
                </a:solidFill>
                <a:latin typeface="Proxima Nova" panose="02000506030000020004" pitchFamily="50" charset="0"/>
              </a:rPr>
              <a:t>Bury to apex or axis point</a:t>
            </a:r>
          </a:p>
          <a:p>
            <a:r>
              <a:rPr lang="en-US" dirty="0" smtClean="0">
                <a:solidFill>
                  <a:schemeClr val="accent6">
                    <a:lumMod val="50000"/>
                  </a:schemeClr>
                </a:solidFill>
              </a:rPr>
              <a:t>Initial water regularly for 3-4 days straight</a:t>
            </a:r>
          </a:p>
          <a:p>
            <a:r>
              <a:rPr lang="en-US" sz="4000" dirty="0" smtClean="0">
                <a:solidFill>
                  <a:schemeClr val="accent6">
                    <a:lumMod val="50000"/>
                  </a:schemeClr>
                </a:solidFill>
                <a:latin typeface="Proxima Nova" panose="02000506030000020004" pitchFamily="50" charset="0"/>
              </a:rPr>
              <a:t>Subsequent watering is temperature dependent (3-4 days)</a:t>
            </a:r>
          </a:p>
          <a:p>
            <a:r>
              <a:rPr lang="en-US" dirty="0" smtClean="0">
                <a:solidFill>
                  <a:schemeClr val="accent6">
                    <a:lumMod val="50000"/>
                  </a:schemeClr>
                </a:solidFill>
              </a:rPr>
              <a:t>Harvest from bottom up, leave ½ vegetation</a:t>
            </a:r>
          </a:p>
          <a:p>
            <a:r>
              <a:rPr lang="en-US" dirty="0">
                <a:solidFill>
                  <a:schemeClr val="accent6">
                    <a:lumMod val="50000"/>
                  </a:schemeClr>
                </a:solidFill>
              </a:rPr>
              <a:t>R</a:t>
            </a:r>
            <a:r>
              <a:rPr lang="en-US" dirty="0" smtClean="0">
                <a:solidFill>
                  <a:schemeClr val="accent6">
                    <a:lumMod val="50000"/>
                  </a:schemeClr>
                </a:solidFill>
              </a:rPr>
              <a:t>emove all yellowed/damaged leaves</a:t>
            </a:r>
            <a:endParaRPr lang="en-US" dirty="0">
              <a:solidFill>
                <a:schemeClr val="accent6">
                  <a:lumMod val="50000"/>
                </a:schemeClr>
              </a:solidFill>
            </a:endParaRPr>
          </a:p>
          <a:p>
            <a:endParaRPr lang="en-US" sz="4000" dirty="0">
              <a:solidFill>
                <a:schemeClr val="accent6">
                  <a:lumMod val="50000"/>
                </a:schemeClr>
              </a:solidFill>
            </a:endParaRPr>
          </a:p>
        </p:txBody>
      </p:sp>
    </p:spTree>
    <p:extLst>
      <p:ext uri="{BB962C8B-B14F-4D97-AF65-F5344CB8AC3E}">
        <p14:creationId xmlns:p14="http://schemas.microsoft.com/office/powerpoint/2010/main" val="3545980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accent6">
                    <a:lumMod val="75000"/>
                  </a:schemeClr>
                </a:solidFill>
                <a:latin typeface="Proxima Nova" panose="02000506030000020004" pitchFamily="50" charset="0"/>
              </a:rPr>
              <a:t>Lettuce </a:t>
            </a:r>
            <a:r>
              <a:rPr lang="en-US" sz="6600" dirty="0" smtClean="0">
                <a:solidFill>
                  <a:schemeClr val="accent6">
                    <a:lumMod val="75000"/>
                  </a:schemeClr>
                </a:solidFill>
              </a:rPr>
              <a:t>Cheat Sheet</a:t>
            </a:r>
            <a:endParaRPr lang="en-US" sz="6600" b="1" dirty="0">
              <a:solidFill>
                <a:schemeClr val="accent6">
                  <a:lumMod val="75000"/>
                </a:schemeClr>
              </a:solidFill>
              <a:latin typeface="Proxima Nova" panose="02000506030000020004" pitchFamily="50" charset="0"/>
            </a:endParaRPr>
          </a:p>
        </p:txBody>
      </p:sp>
      <p:sp>
        <p:nvSpPr>
          <p:cNvPr id="3" name="Content Placeholder 2"/>
          <p:cNvSpPr>
            <a:spLocks noGrp="1"/>
          </p:cNvSpPr>
          <p:nvPr>
            <p:ph idx="1"/>
          </p:nvPr>
        </p:nvSpPr>
        <p:spPr>
          <a:xfrm>
            <a:off x="838200" y="1825624"/>
            <a:ext cx="10515600" cy="4889211"/>
          </a:xfrm>
        </p:spPr>
        <p:txBody>
          <a:bodyPr>
            <a:normAutofit fontScale="77500" lnSpcReduction="20000"/>
          </a:bodyPr>
          <a:lstStyle/>
          <a:p>
            <a:r>
              <a:rPr lang="en-US" dirty="0" smtClean="0">
                <a:solidFill>
                  <a:schemeClr val="accent6">
                    <a:lumMod val="50000"/>
                  </a:schemeClr>
                </a:solidFill>
              </a:rPr>
              <a:t>Leaf harvest: plant 3”&lt; </a:t>
            </a:r>
            <a:r>
              <a:rPr lang="en-US" sz="4000" dirty="0" smtClean="0">
                <a:solidFill>
                  <a:schemeClr val="accent6">
                    <a:lumMod val="50000"/>
                  </a:schemeClr>
                </a:solidFill>
                <a:latin typeface="Proxima Nova" panose="02000506030000020004" pitchFamily="50" charset="0"/>
              </a:rPr>
              <a:t>apart </a:t>
            </a:r>
          </a:p>
          <a:p>
            <a:r>
              <a:rPr lang="en-US" dirty="0" smtClean="0">
                <a:solidFill>
                  <a:schemeClr val="accent6">
                    <a:lumMod val="50000"/>
                  </a:schemeClr>
                </a:solidFill>
              </a:rPr>
              <a:t>Head harvest: plant 10”-12”</a:t>
            </a:r>
            <a:r>
              <a:rPr lang="en-US" sz="4000" dirty="0" smtClean="0">
                <a:solidFill>
                  <a:schemeClr val="accent6">
                    <a:lumMod val="50000"/>
                  </a:schemeClr>
                </a:solidFill>
                <a:latin typeface="Proxima Nova" panose="02000506030000020004" pitchFamily="50" charset="0"/>
              </a:rPr>
              <a:t> apart </a:t>
            </a:r>
          </a:p>
          <a:p>
            <a:r>
              <a:rPr lang="en-US" dirty="0" smtClean="0">
                <a:solidFill>
                  <a:schemeClr val="accent6">
                    <a:lumMod val="50000"/>
                  </a:schemeClr>
                </a:solidFill>
              </a:rPr>
              <a:t>Plant deep enough so seedling is upright</a:t>
            </a:r>
          </a:p>
          <a:p>
            <a:r>
              <a:rPr lang="en-US" dirty="0">
                <a:solidFill>
                  <a:schemeClr val="accent6">
                    <a:lumMod val="50000"/>
                  </a:schemeClr>
                </a:solidFill>
              </a:rPr>
              <a:t>Make sure seedling and planting location are moist before </a:t>
            </a:r>
            <a:r>
              <a:rPr lang="en-US" dirty="0" smtClean="0">
                <a:solidFill>
                  <a:schemeClr val="accent6">
                    <a:lumMod val="50000"/>
                  </a:schemeClr>
                </a:solidFill>
              </a:rPr>
              <a:t>transplanting</a:t>
            </a:r>
            <a:endParaRPr lang="en-US" sz="4000" dirty="0" smtClean="0">
              <a:solidFill>
                <a:schemeClr val="accent6">
                  <a:lumMod val="50000"/>
                </a:schemeClr>
              </a:solidFill>
            </a:endParaRPr>
          </a:p>
          <a:p>
            <a:r>
              <a:rPr lang="en-US" dirty="0" smtClean="0">
                <a:solidFill>
                  <a:schemeClr val="accent6">
                    <a:lumMod val="50000"/>
                  </a:schemeClr>
                </a:solidFill>
              </a:rPr>
              <a:t>Light, slow watering every day for 3-4 days straight  </a:t>
            </a:r>
          </a:p>
          <a:p>
            <a:r>
              <a:rPr lang="en-US" dirty="0">
                <a:solidFill>
                  <a:schemeClr val="accent6">
                    <a:lumMod val="50000"/>
                  </a:schemeClr>
                </a:solidFill>
              </a:rPr>
              <a:t>Subsequent l</a:t>
            </a:r>
            <a:r>
              <a:rPr lang="en-US" dirty="0" smtClean="0">
                <a:solidFill>
                  <a:schemeClr val="accent6">
                    <a:lumMod val="50000"/>
                  </a:schemeClr>
                </a:solidFill>
              </a:rPr>
              <a:t>ow pressure soaker hose for deep watering every </a:t>
            </a:r>
            <a:r>
              <a:rPr lang="en-US" sz="4000" dirty="0" smtClean="0">
                <a:solidFill>
                  <a:schemeClr val="accent6">
                    <a:lumMod val="50000"/>
                  </a:schemeClr>
                </a:solidFill>
                <a:latin typeface="Proxima Nova" panose="02000506030000020004" pitchFamily="50" charset="0"/>
              </a:rPr>
              <a:t>(</a:t>
            </a:r>
            <a:r>
              <a:rPr lang="en-US" dirty="0">
                <a:solidFill>
                  <a:schemeClr val="accent6">
                    <a:lumMod val="50000"/>
                  </a:schemeClr>
                </a:solidFill>
              </a:rPr>
              <a:t>3</a:t>
            </a:r>
            <a:r>
              <a:rPr lang="en-US" sz="4000" dirty="0" smtClean="0">
                <a:solidFill>
                  <a:schemeClr val="accent6">
                    <a:lumMod val="50000"/>
                  </a:schemeClr>
                </a:solidFill>
                <a:latin typeface="Proxima Nova" panose="02000506030000020004" pitchFamily="50" charset="0"/>
              </a:rPr>
              <a:t>-4 days)</a:t>
            </a:r>
          </a:p>
          <a:p>
            <a:r>
              <a:rPr lang="en-US" dirty="0" smtClean="0">
                <a:solidFill>
                  <a:schemeClr val="accent6">
                    <a:lumMod val="50000"/>
                  </a:schemeClr>
                </a:solidFill>
              </a:rPr>
              <a:t>Check soil moisture a few inches below surface</a:t>
            </a:r>
          </a:p>
          <a:p>
            <a:r>
              <a:rPr lang="en-US" dirty="0" smtClean="0">
                <a:solidFill>
                  <a:schemeClr val="accent6">
                    <a:lumMod val="50000"/>
                  </a:schemeClr>
                </a:solidFill>
              </a:rPr>
              <a:t>Harvest leaves in the AM leaving an inch</a:t>
            </a:r>
          </a:p>
          <a:p>
            <a:r>
              <a:rPr lang="en-US" dirty="0" smtClean="0">
                <a:solidFill>
                  <a:schemeClr val="accent6">
                    <a:lumMod val="50000"/>
                  </a:schemeClr>
                </a:solidFill>
              </a:rPr>
              <a:t>Harvest head in </a:t>
            </a:r>
            <a:r>
              <a:rPr lang="en-US" smtClean="0">
                <a:solidFill>
                  <a:schemeClr val="accent6">
                    <a:lumMod val="50000"/>
                  </a:schemeClr>
                </a:solidFill>
              </a:rPr>
              <a:t>the AM leaving </a:t>
            </a:r>
            <a:r>
              <a:rPr lang="en-US" dirty="0" smtClean="0">
                <a:solidFill>
                  <a:schemeClr val="accent6">
                    <a:lumMod val="50000"/>
                  </a:schemeClr>
                </a:solidFill>
              </a:rPr>
              <a:t>2-4 inches </a:t>
            </a:r>
          </a:p>
          <a:p>
            <a:endParaRPr lang="en-US" dirty="0" smtClean="0">
              <a:solidFill>
                <a:schemeClr val="accent6">
                  <a:lumMod val="50000"/>
                </a:schemeClr>
              </a:solidFill>
            </a:endParaRPr>
          </a:p>
        </p:txBody>
      </p:sp>
    </p:spTree>
    <p:extLst>
      <p:ext uri="{BB962C8B-B14F-4D97-AF65-F5344CB8AC3E}">
        <p14:creationId xmlns:p14="http://schemas.microsoft.com/office/powerpoint/2010/main" val="2352528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pPr algn="r"/>
            <a:r>
              <a:rPr lang="en-US" dirty="0">
                <a:solidFill>
                  <a:schemeClr val="accent6">
                    <a:lumMod val="75000"/>
                  </a:schemeClr>
                </a:solidFill>
              </a:rPr>
              <a:t>Planting, Fertilizing &amp; Watering Chard</a:t>
            </a:r>
          </a:p>
        </p:txBody>
      </p:sp>
      <p:sp>
        <p:nvSpPr>
          <p:cNvPr id="3" name="Content Placeholder 2"/>
          <p:cNvSpPr>
            <a:spLocks noGrp="1"/>
          </p:cNvSpPr>
          <p:nvPr>
            <p:ph idx="1"/>
          </p:nvPr>
        </p:nvSpPr>
        <p:spPr>
          <a:xfrm>
            <a:off x="644936" y="1919078"/>
            <a:ext cx="11353800" cy="4735949"/>
          </a:xfrm>
        </p:spPr>
        <p:txBody>
          <a:bodyPr>
            <a:normAutofit lnSpcReduction="10000"/>
          </a:bodyPr>
          <a:lstStyle/>
          <a:p>
            <a:pPr marL="0" indent="0">
              <a:buNone/>
            </a:pPr>
            <a:endParaRPr lang="en-US" dirty="0">
              <a:solidFill>
                <a:schemeClr val="accent6">
                  <a:lumMod val="50000"/>
                </a:schemeClr>
              </a:solidFill>
            </a:endParaRPr>
          </a:p>
          <a:p>
            <a:pPr lvl="1"/>
            <a:r>
              <a:rPr lang="en-US" dirty="0">
                <a:solidFill>
                  <a:schemeClr val="accent6">
                    <a:lumMod val="50000"/>
                  </a:schemeClr>
                </a:solidFill>
              </a:rPr>
              <a:t>Soil: moist, well-drained, loose to 8 inches, and well amended with compost, </a:t>
            </a:r>
            <a:r>
              <a:rPr lang="en-US" dirty="0" err="1">
                <a:solidFill>
                  <a:schemeClr val="accent6">
                    <a:lumMod val="50000"/>
                  </a:schemeClr>
                </a:solidFill>
              </a:rPr>
              <a:t>ph</a:t>
            </a:r>
            <a:r>
              <a:rPr lang="en-US" dirty="0">
                <a:solidFill>
                  <a:schemeClr val="accent6">
                    <a:lumMod val="50000"/>
                  </a:schemeClr>
                </a:solidFill>
              </a:rPr>
              <a:t> 6 – 6.8, slightly acidic. Full sun/Light shade</a:t>
            </a:r>
          </a:p>
          <a:p>
            <a:pPr lvl="1"/>
            <a:r>
              <a:rPr lang="en-US" dirty="0">
                <a:solidFill>
                  <a:schemeClr val="accent6">
                    <a:lumMod val="50000"/>
                  </a:schemeClr>
                </a:solidFill>
              </a:rPr>
              <a:t>Water starts before planting. Plant 4 – 8 inches apart in rows 12 inches apart.</a:t>
            </a:r>
          </a:p>
          <a:p>
            <a:pPr lvl="1"/>
            <a:r>
              <a:rPr lang="en-US" dirty="0">
                <a:solidFill>
                  <a:schemeClr val="accent6">
                    <a:lumMod val="50000"/>
                  </a:schemeClr>
                </a:solidFill>
              </a:rPr>
              <a:t>Fertilizing: Add a source of organic nitrogen before planting, blood meal or alfalfa meal are good choices.</a:t>
            </a:r>
          </a:p>
          <a:p>
            <a:pPr lvl="1"/>
            <a:r>
              <a:rPr lang="en-US" dirty="0">
                <a:solidFill>
                  <a:schemeClr val="accent6">
                    <a:lumMod val="50000"/>
                  </a:schemeClr>
                </a:solidFill>
              </a:rPr>
              <a:t>Foliar applications (3 x a season) of all-purpose organic or kelp spray will boost production</a:t>
            </a:r>
          </a:p>
          <a:p>
            <a:pPr lvl="1"/>
            <a:r>
              <a:rPr lang="en-US" dirty="0">
                <a:solidFill>
                  <a:schemeClr val="accent6">
                    <a:lumMod val="50000"/>
                  </a:schemeClr>
                </a:solidFill>
              </a:rPr>
              <a:t>Water—leafy greens need water—about 1.5 inches per week, drip is better for leaf health and to keep pests away.</a:t>
            </a:r>
          </a:p>
        </p:txBody>
      </p:sp>
      <p:pic>
        <p:nvPicPr>
          <p:cNvPr id="4" name="Picture 3">
            <a:extLst>
              <a:ext uri="{FF2B5EF4-FFF2-40B4-BE49-F238E27FC236}">
                <a16:creationId xmlns:a16="http://schemas.microsoft.com/office/drawing/2014/main" id="{BD484767-2E13-5F45-BBBA-8FF46C59F01F}"/>
              </a:ext>
            </a:extLst>
          </p:cNvPr>
          <p:cNvPicPr>
            <a:picLocks noChangeAspect="1"/>
          </p:cNvPicPr>
          <p:nvPr/>
        </p:nvPicPr>
        <p:blipFill>
          <a:blip r:embed="rId2"/>
          <a:stretch>
            <a:fillRect/>
          </a:stretch>
        </p:blipFill>
        <p:spPr>
          <a:xfrm>
            <a:off x="193264" y="-4632"/>
            <a:ext cx="3184637" cy="2303104"/>
          </a:xfrm>
          <a:prstGeom prst="rect">
            <a:avLst/>
          </a:prstGeom>
        </p:spPr>
      </p:pic>
    </p:spTree>
    <p:extLst>
      <p:ext uri="{BB962C8B-B14F-4D97-AF65-F5344CB8AC3E}">
        <p14:creationId xmlns:p14="http://schemas.microsoft.com/office/powerpoint/2010/main" val="4127110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1325563"/>
          </a:xfrm>
        </p:spPr>
        <p:txBody>
          <a:bodyPr>
            <a:normAutofit/>
          </a:bodyPr>
          <a:lstStyle/>
          <a:p>
            <a:r>
              <a:rPr lang="en-US" sz="6600" b="1" dirty="0">
                <a:solidFill>
                  <a:schemeClr val="accent6">
                    <a:lumMod val="75000"/>
                  </a:schemeClr>
                </a:solidFill>
                <a:latin typeface="Proxima Nova" panose="02000506030000020004" pitchFamily="50" charset="0"/>
              </a:rPr>
              <a:t>Chard Cheat Sheet</a:t>
            </a:r>
          </a:p>
        </p:txBody>
      </p:sp>
      <p:sp>
        <p:nvSpPr>
          <p:cNvPr id="4" name="Content Placeholder 2"/>
          <p:cNvSpPr>
            <a:spLocks noGrp="1"/>
          </p:cNvSpPr>
          <p:nvPr>
            <p:ph idx="1"/>
          </p:nvPr>
        </p:nvSpPr>
        <p:spPr>
          <a:xfrm>
            <a:off x="838200" y="1594512"/>
            <a:ext cx="10515600" cy="4826385"/>
          </a:xfrm>
        </p:spPr>
        <p:txBody>
          <a:bodyPr>
            <a:normAutofit fontScale="55000" lnSpcReduction="20000"/>
          </a:bodyPr>
          <a:lstStyle/>
          <a:p>
            <a:r>
              <a:rPr lang="en-US" dirty="0">
                <a:solidFill>
                  <a:schemeClr val="accent6">
                    <a:lumMod val="50000"/>
                  </a:schemeClr>
                </a:solidFill>
              </a:rPr>
              <a:t>Change</a:t>
            </a:r>
            <a:r>
              <a:rPr lang="en-US" sz="4000" dirty="0">
                <a:solidFill>
                  <a:schemeClr val="accent6">
                    <a:lumMod val="50000"/>
                  </a:schemeClr>
                </a:solidFill>
                <a:latin typeface="Proxima Nova" panose="02000506030000020004" pitchFamily="50" charset="0"/>
              </a:rPr>
              <a:t> planting location, </a:t>
            </a:r>
            <a:r>
              <a:rPr lang="en-US" sz="4000" i="1" dirty="0">
                <a:solidFill>
                  <a:schemeClr val="accent6">
                    <a:lumMod val="50000"/>
                  </a:schemeClr>
                </a:solidFill>
                <a:latin typeface="Proxima Nova" panose="02000506030000020004" pitchFamily="50" charset="0"/>
              </a:rPr>
              <a:t>no replanting for 2-4 years</a:t>
            </a:r>
          </a:p>
          <a:p>
            <a:r>
              <a:rPr lang="en-US" dirty="0">
                <a:solidFill>
                  <a:schemeClr val="accent6">
                    <a:lumMod val="50000"/>
                  </a:schemeClr>
                </a:solidFill>
              </a:rPr>
              <a:t>Full sun or mild shade</a:t>
            </a:r>
            <a:endParaRPr lang="en-US" sz="4000" dirty="0">
              <a:solidFill>
                <a:schemeClr val="accent6">
                  <a:lumMod val="50000"/>
                </a:schemeClr>
              </a:solidFill>
            </a:endParaRPr>
          </a:p>
          <a:p>
            <a:r>
              <a:rPr lang="en-US" dirty="0">
                <a:solidFill>
                  <a:schemeClr val="accent6">
                    <a:lumMod val="50000"/>
                  </a:schemeClr>
                </a:solidFill>
              </a:rPr>
              <a:t>Make sure seedling and planting location are moist before transplanting</a:t>
            </a:r>
          </a:p>
          <a:p>
            <a:r>
              <a:rPr lang="en-US" dirty="0">
                <a:solidFill>
                  <a:schemeClr val="accent6">
                    <a:lumMod val="50000"/>
                  </a:schemeClr>
                </a:solidFill>
              </a:rPr>
              <a:t>Gently massage roots before planting</a:t>
            </a:r>
            <a:endParaRPr lang="en-US" sz="4000" dirty="0">
              <a:solidFill>
                <a:schemeClr val="accent6">
                  <a:lumMod val="50000"/>
                </a:schemeClr>
              </a:solidFill>
            </a:endParaRPr>
          </a:p>
          <a:p>
            <a:r>
              <a:rPr lang="en-US" sz="4000" dirty="0">
                <a:solidFill>
                  <a:schemeClr val="accent6">
                    <a:lumMod val="50000"/>
                  </a:schemeClr>
                </a:solidFill>
                <a:latin typeface="Proxima Nova" panose="02000506030000020004" pitchFamily="50" charset="0"/>
              </a:rPr>
              <a:t>Do not compact soil surface but press in and around plug and loosely fill  rest of the area</a:t>
            </a:r>
          </a:p>
          <a:p>
            <a:r>
              <a:rPr lang="en-US" sz="4000" dirty="0">
                <a:solidFill>
                  <a:schemeClr val="accent6">
                    <a:lumMod val="50000"/>
                  </a:schemeClr>
                </a:solidFill>
                <a:latin typeface="Proxima Nova" panose="02000506030000020004" pitchFamily="50" charset="0"/>
              </a:rPr>
              <a:t> 4 – 8 inches apart in 12 inch rows (depending how big you are growing the leaves) </a:t>
            </a:r>
          </a:p>
          <a:p>
            <a:r>
              <a:rPr lang="en-US" sz="4000" dirty="0">
                <a:solidFill>
                  <a:schemeClr val="accent6">
                    <a:lumMod val="50000"/>
                  </a:schemeClr>
                </a:solidFill>
                <a:latin typeface="Proxima Nova" panose="02000506030000020004" pitchFamily="50" charset="0"/>
              </a:rPr>
              <a:t>Bury to apex or axis point</a:t>
            </a:r>
          </a:p>
          <a:p>
            <a:r>
              <a:rPr lang="en-US" dirty="0">
                <a:solidFill>
                  <a:schemeClr val="accent6">
                    <a:lumMod val="50000"/>
                  </a:schemeClr>
                </a:solidFill>
              </a:rPr>
              <a:t>Initial water regularly for 3-4 days straight</a:t>
            </a:r>
          </a:p>
          <a:p>
            <a:r>
              <a:rPr lang="en-US" sz="4000" dirty="0">
                <a:solidFill>
                  <a:schemeClr val="accent6">
                    <a:lumMod val="50000"/>
                  </a:schemeClr>
                </a:solidFill>
                <a:latin typeface="Proxima Nova" panose="02000506030000020004" pitchFamily="50" charset="0"/>
              </a:rPr>
              <a:t>Subsequent watering is temperature dependent (1.5 inches per </a:t>
            </a:r>
            <a:r>
              <a:rPr lang="en-US" sz="4000" dirty="0" err="1">
                <a:solidFill>
                  <a:schemeClr val="accent6">
                    <a:lumMod val="50000"/>
                  </a:schemeClr>
                </a:solidFill>
                <a:latin typeface="Proxima Nova" panose="02000506030000020004" pitchFamily="50" charset="0"/>
              </a:rPr>
              <a:t>weel</a:t>
            </a:r>
            <a:r>
              <a:rPr lang="en-US" sz="4000" dirty="0">
                <a:solidFill>
                  <a:schemeClr val="accent6">
                    <a:lumMod val="50000"/>
                  </a:schemeClr>
                </a:solidFill>
                <a:latin typeface="Proxima Nova" panose="02000506030000020004" pitchFamily="50" charset="0"/>
              </a:rPr>
              <a:t>)</a:t>
            </a:r>
          </a:p>
          <a:p>
            <a:r>
              <a:rPr lang="en-US" dirty="0">
                <a:solidFill>
                  <a:schemeClr val="accent6">
                    <a:lumMod val="50000"/>
                  </a:schemeClr>
                </a:solidFill>
              </a:rPr>
              <a:t>Harvest largest leaves, leaving three leaves to regrow more.</a:t>
            </a:r>
          </a:p>
          <a:p>
            <a:r>
              <a:rPr lang="en-US" dirty="0">
                <a:solidFill>
                  <a:schemeClr val="accent6">
                    <a:lumMod val="50000"/>
                  </a:schemeClr>
                </a:solidFill>
              </a:rPr>
              <a:t>Remove all yellowed/damaged leaves</a:t>
            </a:r>
          </a:p>
          <a:p>
            <a:endParaRPr lang="en-US" sz="4000" dirty="0">
              <a:solidFill>
                <a:schemeClr val="accent6">
                  <a:lumMod val="50000"/>
                </a:schemeClr>
              </a:solidFill>
            </a:endParaRPr>
          </a:p>
        </p:txBody>
      </p:sp>
    </p:spTree>
    <p:extLst>
      <p:ext uri="{BB962C8B-B14F-4D97-AF65-F5344CB8AC3E}">
        <p14:creationId xmlns:p14="http://schemas.microsoft.com/office/powerpoint/2010/main" val="129373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Media/Humble Brag</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125"/>
          <a:stretch/>
        </p:blipFill>
        <p:spPr>
          <a:xfrm>
            <a:off x="930381" y="1690688"/>
            <a:ext cx="2934169" cy="4635971"/>
          </a:xfr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5334" b="17200"/>
          <a:stretch/>
        </p:blipFill>
        <p:spPr>
          <a:xfrm>
            <a:off x="7944232" y="1690688"/>
            <a:ext cx="3226860" cy="4443984"/>
          </a:xfrm>
          <a:prstGeom prst="rect">
            <a:avLst/>
          </a:prstGeom>
        </p:spPr>
      </p:pic>
      <p:sp>
        <p:nvSpPr>
          <p:cNvPr id="5" name="Rectangle 4"/>
          <p:cNvSpPr/>
          <p:nvPr/>
        </p:nvSpPr>
        <p:spPr>
          <a:xfrm>
            <a:off x="4076403" y="1998071"/>
            <a:ext cx="3585532" cy="830997"/>
          </a:xfrm>
          <a:prstGeom prst="rect">
            <a:avLst/>
          </a:prstGeom>
          <a:noFill/>
        </p:spPr>
        <p:txBody>
          <a:bodyPr wrap="none" lIns="91440" tIns="45720" rIns="91440" bIns="45720">
            <a:spAutoFit/>
          </a:bodyPr>
          <a:lstStyle/>
          <a:p>
            <a:pPr algn="ctr"/>
            <a:r>
              <a:rPr lang="en-US" sz="4800" b="0" cap="none" spc="0" dirty="0" smtClean="0">
                <a:ln w="0"/>
                <a:solidFill>
                  <a:schemeClr val="accent1"/>
                </a:solidFill>
                <a:effectLst>
                  <a:outerShdw blurRad="38100" dist="25400" dir="5400000" algn="ctr" rotWithShape="0">
                    <a:srgbClr val="6E747A">
                      <a:alpha val="43000"/>
                    </a:srgbClr>
                  </a:outerShdw>
                </a:effectLst>
              </a:rPr>
              <a:t>@</a:t>
            </a:r>
            <a:r>
              <a:rPr lang="en-US" sz="4800" b="0" cap="none" spc="0" dirty="0" err="1" smtClean="0">
                <a:ln w="0"/>
                <a:solidFill>
                  <a:schemeClr val="accent1"/>
                </a:solidFill>
                <a:effectLst>
                  <a:outerShdw blurRad="38100" dist="25400" dir="5400000" algn="ctr" rotWithShape="0">
                    <a:srgbClr val="6E747A">
                      <a:alpha val="43000"/>
                    </a:srgbClr>
                  </a:outerShdw>
                </a:effectLst>
              </a:rPr>
              <a:t>pepperbutt</a:t>
            </a:r>
            <a:endParaRPr lang="en-US" sz="48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3861965" y="3085343"/>
            <a:ext cx="4097019" cy="1754326"/>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t>
            </a:r>
            <a:r>
              <a:rPr lang="en-US" sz="4800" b="0" cap="none" spc="0" dirty="0" err="1" smtClean="0">
                <a:ln w="0"/>
                <a:solidFill>
                  <a:schemeClr val="accent1"/>
                </a:solidFill>
                <a:effectLst>
                  <a:outerShdw blurRad="38100" dist="25400" dir="5400000" algn="ctr" rotWithShape="0">
                    <a:srgbClr val="6E747A">
                      <a:alpha val="43000"/>
                    </a:srgbClr>
                  </a:outerShdw>
                </a:effectLst>
              </a:rPr>
              <a:t>ucdavistahoe</a:t>
            </a:r>
            <a:endParaRPr lang="en-US" sz="4800" b="0" cap="none" spc="0" dirty="0" smtClean="0">
              <a:ln w="0"/>
              <a:solidFill>
                <a:schemeClr val="accent1"/>
              </a:solidFill>
              <a:effectLst>
                <a:outerShdw blurRad="38100" dist="25400" dir="5400000" algn="ctr" rotWithShape="0">
                  <a:srgbClr val="6E747A">
                    <a:alpha val="43000"/>
                  </a:srgbClr>
                </a:outerShdw>
              </a:effectLst>
            </a:endParaRP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4354965" y="4264948"/>
            <a:ext cx="3098862" cy="707886"/>
          </a:xfrm>
          <a:prstGeom prst="rect">
            <a:avLst/>
          </a:prstGeom>
          <a:noFill/>
        </p:spPr>
        <p:txBody>
          <a:bodyPr wrap="non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a:t>
            </a:r>
            <a:r>
              <a:rPr lang="en-US" sz="4000" dirty="0" err="1" smtClean="0">
                <a:ln w="0"/>
                <a:solidFill>
                  <a:schemeClr val="accent1"/>
                </a:solidFill>
                <a:effectLst>
                  <a:outerShdw blurRad="38100" dist="25400" dir="5400000" algn="ctr" rotWithShape="0">
                    <a:srgbClr val="6E747A">
                      <a:alpha val="43000"/>
                    </a:srgbClr>
                  </a:outerShdw>
                </a:effectLst>
              </a:rPr>
              <a:t>slowfood_lt</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82856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38899</TotalTime>
  <Words>569</Words>
  <Application>Microsoft Office PowerPoint</Application>
  <PresentationFormat>Widescreen</PresentationFormat>
  <Paragraphs>60</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Proxima Nova</vt:lpstr>
      <vt:lpstr>Office Theme</vt:lpstr>
      <vt:lpstr>Container Gardening</vt:lpstr>
      <vt:lpstr>Kale Cheat Sheet</vt:lpstr>
      <vt:lpstr>Lettuce Cheat Sheet</vt:lpstr>
      <vt:lpstr>Planting, Fertilizing &amp; Watering Chard</vt:lpstr>
      <vt:lpstr>Chard Cheat Sheet</vt:lpstr>
      <vt:lpstr>Social Media/Humble Brag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Lettuce meet Kale, your new friend with benefits!</dc:title>
  <dc:creator>Toy, Alison</dc:creator>
  <cp:lastModifiedBy>Alison Nicole Toy</cp:lastModifiedBy>
  <cp:revision>207</cp:revision>
  <cp:lastPrinted>2020-05-18T20:28:17Z</cp:lastPrinted>
  <dcterms:created xsi:type="dcterms:W3CDTF">2020-04-16T05:47:55Z</dcterms:created>
  <dcterms:modified xsi:type="dcterms:W3CDTF">2021-05-24T15:21:56Z</dcterms:modified>
</cp:coreProperties>
</file>