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78" r:id="rId2"/>
  </p:sldMasterIdLst>
  <p:notesMasterIdLst>
    <p:notesMasterId r:id="rId45"/>
  </p:notesMasterIdLst>
  <p:sldIdLst>
    <p:sldId id="257" r:id="rId3"/>
    <p:sldId id="256" r:id="rId4"/>
    <p:sldId id="263" r:id="rId5"/>
    <p:sldId id="265" r:id="rId6"/>
    <p:sldId id="315" r:id="rId7"/>
    <p:sldId id="269" r:id="rId8"/>
    <p:sldId id="260" r:id="rId9"/>
    <p:sldId id="312" r:id="rId10"/>
    <p:sldId id="316" r:id="rId11"/>
    <p:sldId id="328" r:id="rId12"/>
    <p:sldId id="258" r:id="rId13"/>
    <p:sldId id="331" r:id="rId14"/>
    <p:sldId id="318" r:id="rId15"/>
    <p:sldId id="319" r:id="rId16"/>
    <p:sldId id="320" r:id="rId17"/>
    <p:sldId id="321" r:id="rId18"/>
    <p:sldId id="322" r:id="rId19"/>
    <p:sldId id="324" r:id="rId20"/>
    <p:sldId id="329" r:id="rId21"/>
    <p:sldId id="270" r:id="rId22"/>
    <p:sldId id="267" r:id="rId23"/>
    <p:sldId id="340" r:id="rId24"/>
    <p:sldId id="330" r:id="rId25"/>
    <p:sldId id="332" r:id="rId26"/>
    <p:sldId id="347" r:id="rId27"/>
    <p:sldId id="282" r:id="rId28"/>
    <p:sldId id="325" r:id="rId29"/>
    <p:sldId id="327" r:id="rId30"/>
    <p:sldId id="339" r:id="rId31"/>
    <p:sldId id="343" r:id="rId32"/>
    <p:sldId id="344" r:id="rId33"/>
    <p:sldId id="326" r:id="rId34"/>
    <p:sldId id="346" r:id="rId35"/>
    <p:sldId id="333" r:id="rId36"/>
    <p:sldId id="335" r:id="rId37"/>
    <p:sldId id="337" r:id="rId38"/>
    <p:sldId id="338" r:id="rId39"/>
    <p:sldId id="345" r:id="rId40"/>
    <p:sldId id="284" r:id="rId41"/>
    <p:sldId id="342" r:id="rId42"/>
    <p:sldId id="313" r:id="rId43"/>
    <p:sldId id="314" r:id="rId44"/>
  </p:sldIdLst>
  <p:sldSz cx="12192000" cy="6858000"/>
  <p:notesSz cx="7102475" cy="9388475"/>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mpAdmin1" initials="T" lastIdx="0" clrIdx="0">
    <p:extLst/>
  </p:cmAuthor>
  <p:cmAuthor id="2" name="Mary Wall" initials="MW"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C77"/>
    <a:srgbClr val="556A2C"/>
    <a:srgbClr val="4987D3"/>
    <a:srgbClr val="122B4A"/>
    <a:srgbClr val="1F4A7F"/>
    <a:srgbClr val="5B9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F341F6-6350-4549-846E-57BD0ED81999}" v="2775" dt="2018-06-04T17:28:15.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autoAdjust="0"/>
    <p:restoredTop sz="85614" autoAdjust="0"/>
  </p:normalViewPr>
  <p:slideViewPr>
    <p:cSldViewPr snapToGrid="0">
      <p:cViewPr varScale="1">
        <p:scale>
          <a:sx n="75" d="100"/>
          <a:sy n="75" d="100"/>
        </p:scale>
        <p:origin x="-547" y="-8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A367498-ADF4-4481-BAF8-9FAED02EE637}" type="datetimeFigureOut">
              <a:rPr lang="en-US" smtClean="0"/>
              <a:t>6/5/2018</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C9D7469-5CD4-4495-AD32-1E3F160DD31C}" type="slidenum">
              <a:rPr lang="en-US" smtClean="0"/>
              <a:t>‹#›</a:t>
            </a:fld>
            <a:endParaRPr lang="en-US"/>
          </a:p>
        </p:txBody>
      </p:sp>
    </p:spTree>
    <p:extLst>
      <p:ext uri="{BB962C8B-B14F-4D97-AF65-F5344CB8AC3E}">
        <p14:creationId xmlns:p14="http://schemas.microsoft.com/office/powerpoint/2010/main" val="1958781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Egyptian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Min_(god)" TargetMode="External"/><Relationship Id="rId5" Type="http://schemas.openxmlformats.org/officeDocument/2006/relationships/hyperlink" Target="https://en.wikipedia.org/wiki/Ancient_Egypt" TargetMode="External"/><Relationship Id="rId4" Type="http://schemas.openxmlformats.org/officeDocument/2006/relationships/hyperlink" Target="https://en.wikipedia.org/wiki/Aphrodisiac"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Colonist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en.wikipedia.org/wiki/Kale#cite_note-Munro-4"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Lettuce#cite_note-CommProfile-27"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en.wikipedia.org/wiki/Tijuana" TargetMode="External"/><Relationship Id="rId13" Type="http://schemas.openxmlformats.org/officeDocument/2006/relationships/hyperlink" Target="https://en.wikipedia.org/wiki/Caesar_salad#cite_note-6" TargetMode="External"/><Relationship Id="rId18" Type="http://schemas.openxmlformats.org/officeDocument/2006/relationships/hyperlink" Target="https://en.wikipedia.org/wiki/Worcestershire_sauce" TargetMode="External"/><Relationship Id="rId3" Type="http://schemas.openxmlformats.org/officeDocument/2006/relationships/hyperlink" Target="https://en.wikipedia.org/wiki/Caesar_Cardini" TargetMode="External"/><Relationship Id="rId7" Type="http://schemas.openxmlformats.org/officeDocument/2006/relationships/hyperlink" Target="https://en.wikipedia.org/wiki/San_Diego" TargetMode="External"/><Relationship Id="rId12" Type="http://schemas.openxmlformats.org/officeDocument/2006/relationships/hyperlink" Target="https://en.wikipedia.org/wiki/Caesar_salad#cite_note-grant-5" TargetMode="External"/><Relationship Id="rId17" Type="http://schemas.openxmlformats.org/officeDocument/2006/relationships/hyperlink" Target="https://en.wikipedia.org/wiki/Anchovy_(food)" TargetMode="External"/><Relationship Id="rId2" Type="http://schemas.openxmlformats.org/officeDocument/2006/relationships/slide" Target="../slides/slide24.xml"/><Relationship Id="rId16" Type="http://schemas.openxmlformats.org/officeDocument/2006/relationships/hyperlink" Target="https://en.wikipedia.org/wiki/Caesar_salad#cite_note-child-7" TargetMode="External"/><Relationship Id="rId1" Type="http://schemas.openxmlformats.org/officeDocument/2006/relationships/notesMaster" Target="../notesMasters/notesMaster1.xml"/><Relationship Id="rId6" Type="http://schemas.openxmlformats.org/officeDocument/2006/relationships/hyperlink" Target="https://en.wikipedia.org/wiki/Caesar_salad#cite_note-obit-2" TargetMode="External"/><Relationship Id="rId11" Type="http://schemas.openxmlformats.org/officeDocument/2006/relationships/hyperlink" Target="https://en.wikipedia.org/wiki/Independence_Day_(United_States)" TargetMode="External"/><Relationship Id="rId5" Type="http://schemas.openxmlformats.org/officeDocument/2006/relationships/hyperlink" Target="https://en.wikipedia.org/wiki/Immigration" TargetMode="External"/><Relationship Id="rId15" Type="http://schemas.openxmlformats.org/officeDocument/2006/relationships/hyperlink" Target="https://en.wikipedia.org/wiki/Julia_Child" TargetMode="External"/><Relationship Id="rId10" Type="http://schemas.openxmlformats.org/officeDocument/2006/relationships/hyperlink" Target="https://en.wikipedia.org/wiki/Caesar_salad#cite_note-Rosa1-3" TargetMode="External"/><Relationship Id="rId19" Type="http://schemas.openxmlformats.org/officeDocument/2006/relationships/hyperlink" Target="https://en.wikipedia.org/wiki/Caesar_salad#cite_note-9" TargetMode="External"/><Relationship Id="rId4" Type="http://schemas.openxmlformats.org/officeDocument/2006/relationships/hyperlink" Target="https://en.wikipedia.org/wiki/Italians" TargetMode="External"/><Relationship Id="rId9" Type="http://schemas.openxmlformats.org/officeDocument/2006/relationships/hyperlink" Target="https://en.wikipedia.org/wiki/Prohibition_in_the_United_States" TargetMode="External"/><Relationship Id="rId14" Type="http://schemas.openxmlformats.org/officeDocument/2006/relationships/hyperlink" Target="https://en.wikipedia.org/wiki/Avenida_Revoluci%C3%B3n"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1</a:t>
            </a:fld>
            <a:endParaRPr lang="en-US"/>
          </a:p>
        </p:txBody>
      </p:sp>
    </p:spTree>
    <p:extLst>
      <p:ext uri="{BB962C8B-B14F-4D97-AF65-F5344CB8AC3E}">
        <p14:creationId xmlns:p14="http://schemas.microsoft.com/office/powerpoint/2010/main" val="457258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white sap</a:t>
            </a:r>
            <a:r>
              <a:rPr lang="en-US" dirty="0"/>
              <a:t> is a </a:t>
            </a:r>
            <a:r>
              <a:rPr lang="en-US" b="1" dirty="0"/>
              <a:t>milky</a:t>
            </a:r>
            <a:r>
              <a:rPr lang="en-US" dirty="0"/>
              <a:t> fluid made of latex that's naturally found in the </a:t>
            </a:r>
            <a:r>
              <a:rPr lang="en-US" b="1" dirty="0"/>
              <a:t>lettuce</a:t>
            </a:r>
            <a:r>
              <a:rPr lang="en-US" dirty="0"/>
              <a:t> and is completely harmless. The botanical name for the substance is lactucarium, which comes from </a:t>
            </a:r>
            <a:r>
              <a:rPr lang="en-US" dirty="0" err="1"/>
              <a:t>lactus</a:t>
            </a:r>
            <a:r>
              <a:rPr lang="en-US" dirty="0"/>
              <a:t>, the Latin word for milk (the botanical name for </a:t>
            </a:r>
            <a:r>
              <a:rPr lang="en-US" b="1" dirty="0"/>
              <a:t>lettuce</a:t>
            </a:r>
            <a:r>
              <a:rPr lang="en-US" dirty="0"/>
              <a:t> is </a:t>
            </a:r>
            <a:r>
              <a:rPr lang="en-US" dirty="0" err="1"/>
              <a:t>lactuca</a:t>
            </a:r>
            <a:r>
              <a:rPr lang="en-US" dirty="0"/>
              <a:t> sativa, which also stems from this word).Aug 2, 2016</a:t>
            </a:r>
          </a:p>
        </p:txBody>
      </p:sp>
      <p:sp>
        <p:nvSpPr>
          <p:cNvPr id="4" name="Slide Number Placeholder 3"/>
          <p:cNvSpPr>
            <a:spLocks noGrp="1"/>
          </p:cNvSpPr>
          <p:nvPr>
            <p:ph type="sldNum" sz="quarter" idx="10"/>
          </p:nvPr>
        </p:nvSpPr>
        <p:spPr/>
        <p:txBody>
          <a:bodyPr/>
          <a:lstStyle/>
          <a:p>
            <a:fld id="{6C9D7469-5CD4-4495-AD32-1E3F160DD31C}" type="slidenum">
              <a:rPr lang="en-US" smtClean="0"/>
              <a:t>10</a:t>
            </a:fld>
            <a:endParaRPr lang="en-US"/>
          </a:p>
        </p:txBody>
      </p:sp>
    </p:spTree>
    <p:extLst>
      <p:ext uri="{BB962C8B-B14F-4D97-AF65-F5344CB8AC3E}">
        <p14:creationId xmlns:p14="http://schemas.microsoft.com/office/powerpoint/2010/main" val="4188382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11</a:t>
            </a:fld>
            <a:endParaRPr lang="en-US"/>
          </a:p>
        </p:txBody>
      </p:sp>
    </p:spTree>
    <p:extLst>
      <p:ext uri="{BB962C8B-B14F-4D97-AF65-F5344CB8AC3E}">
        <p14:creationId xmlns:p14="http://schemas.microsoft.com/office/powerpoint/2010/main" val="2136178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12</a:t>
            </a:fld>
            <a:endParaRPr lang="en-US"/>
          </a:p>
        </p:txBody>
      </p:sp>
    </p:spTree>
    <p:extLst>
      <p:ext uri="{BB962C8B-B14F-4D97-AF65-F5344CB8AC3E}">
        <p14:creationId xmlns:p14="http://schemas.microsoft.com/office/powerpoint/2010/main" val="1169462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13</a:t>
            </a:fld>
            <a:endParaRPr lang="en-US"/>
          </a:p>
        </p:txBody>
      </p:sp>
    </p:spTree>
    <p:extLst>
      <p:ext uri="{BB962C8B-B14F-4D97-AF65-F5344CB8AC3E}">
        <p14:creationId xmlns:p14="http://schemas.microsoft.com/office/powerpoint/2010/main" val="3239196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popular type in the US, it is very heat-sensitive and was originally adapted for growth in the northern US. It ships well, but is low in flavor and nutritional content, being composed of even more water than other lettuce types</a:t>
            </a:r>
          </a:p>
        </p:txBody>
      </p:sp>
      <p:sp>
        <p:nvSpPr>
          <p:cNvPr id="4" name="Slide Number Placeholder 3"/>
          <p:cNvSpPr>
            <a:spLocks noGrp="1"/>
          </p:cNvSpPr>
          <p:nvPr>
            <p:ph type="sldNum" sz="quarter" idx="10"/>
          </p:nvPr>
        </p:nvSpPr>
        <p:spPr/>
        <p:txBody>
          <a:bodyPr/>
          <a:lstStyle/>
          <a:p>
            <a:fld id="{6C9D7469-5CD4-4495-AD32-1E3F160DD31C}" type="slidenum">
              <a:rPr lang="en-US" smtClean="0"/>
              <a:t>14</a:t>
            </a:fld>
            <a:endParaRPr lang="en-US"/>
          </a:p>
        </p:txBody>
      </p:sp>
    </p:spTree>
    <p:extLst>
      <p:ext uri="{BB962C8B-B14F-4D97-AF65-F5344CB8AC3E}">
        <p14:creationId xmlns:p14="http://schemas.microsoft.com/office/powerpoint/2010/main" val="3533383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15</a:t>
            </a:fld>
            <a:endParaRPr lang="en-US"/>
          </a:p>
        </p:txBody>
      </p:sp>
    </p:spTree>
    <p:extLst>
      <p:ext uri="{BB962C8B-B14F-4D97-AF65-F5344CB8AC3E}">
        <p14:creationId xmlns:p14="http://schemas.microsoft.com/office/powerpoint/2010/main" val="1133560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16</a:t>
            </a:fld>
            <a:endParaRPr lang="en-US"/>
          </a:p>
        </p:txBody>
      </p:sp>
    </p:spTree>
    <p:extLst>
      <p:ext uri="{BB962C8B-B14F-4D97-AF65-F5344CB8AC3E}">
        <p14:creationId xmlns:p14="http://schemas.microsoft.com/office/powerpoint/2010/main" val="2574937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17</a:t>
            </a:fld>
            <a:endParaRPr lang="en-US"/>
          </a:p>
        </p:txBody>
      </p:sp>
    </p:spTree>
    <p:extLst>
      <p:ext uri="{BB962C8B-B14F-4D97-AF65-F5344CB8AC3E}">
        <p14:creationId xmlns:p14="http://schemas.microsoft.com/office/powerpoint/2010/main" val="3591956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18</a:t>
            </a:fld>
            <a:endParaRPr lang="en-US"/>
          </a:p>
        </p:txBody>
      </p:sp>
    </p:spTree>
    <p:extLst>
      <p:ext uri="{BB962C8B-B14F-4D97-AF65-F5344CB8AC3E}">
        <p14:creationId xmlns:p14="http://schemas.microsoft.com/office/powerpoint/2010/main" val="1519271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19</a:t>
            </a:fld>
            <a:endParaRPr lang="en-US"/>
          </a:p>
        </p:txBody>
      </p:sp>
    </p:spTree>
    <p:extLst>
      <p:ext uri="{BB962C8B-B14F-4D97-AF65-F5344CB8AC3E}">
        <p14:creationId xmlns:p14="http://schemas.microsoft.com/office/powerpoint/2010/main" val="398648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2</a:t>
            </a:fld>
            <a:endParaRPr lang="en-US"/>
          </a:p>
        </p:txBody>
      </p:sp>
    </p:spTree>
    <p:extLst>
      <p:ext uri="{BB962C8B-B14F-4D97-AF65-F5344CB8AC3E}">
        <p14:creationId xmlns:p14="http://schemas.microsoft.com/office/powerpoint/2010/main" val="4050882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Leafy green vegetables like kale and lettuce are both rich in fiber and low in calories. </a:t>
            </a:r>
          </a:p>
          <a:p>
            <a:pPr defTabSz="942289">
              <a:defRPr/>
            </a:pPr>
            <a:endParaRPr lang="en-US" dirty="0"/>
          </a:p>
          <a:p>
            <a:pPr fontAlgn="base"/>
            <a:r>
              <a:rPr lang="en-US" dirty="0"/>
              <a:t>Kale is slightly higher in fiber content than lettuce. The high fiber content helps stabilize the leafy veggie during cooking. </a:t>
            </a:r>
          </a:p>
          <a:p>
            <a:pPr fontAlgn="base"/>
            <a:endParaRPr lang="en-US" dirty="0"/>
          </a:p>
          <a:p>
            <a:pPr fontAlgn="base"/>
            <a:r>
              <a:rPr lang="en-US" dirty="0"/>
              <a:t>Dark-colored leafy vegetables, such as kale, have a high calcium content. </a:t>
            </a:r>
          </a:p>
          <a:p>
            <a:pPr fontAlgn="base"/>
            <a:endParaRPr lang="en-US" dirty="0"/>
          </a:p>
          <a:p>
            <a:pPr fontAlgn="base"/>
            <a:r>
              <a:rPr lang="en-US" dirty="0"/>
              <a:t>Even though both kale and lettuce provide calcium, oxalic acid in these vegetables inhibits absorption. Oxalic acid binds with calcium so that your body cannot absorb it. Since absorption is limited, you need to consume nearly 2 cups of cooked kale, or 4 cups of raw kale, to get the same amount of bioavailable calcium found in 8 ounces of milk, says the Linus Pauling Institute.</a:t>
            </a:r>
          </a:p>
          <a:p>
            <a:pPr defTabSz="942289">
              <a:defRPr/>
            </a:pPr>
            <a:endParaRPr lang="en-US" dirty="0"/>
          </a:p>
          <a:p>
            <a:r>
              <a:rPr lang="en-US" dirty="0"/>
              <a:t>Kale has more vitamin C than oranges in a 100 gram serving kale has 93 mg to the orange’s 59. </a:t>
            </a:r>
          </a:p>
          <a:p>
            <a:r>
              <a:rPr lang="en-US" dirty="0"/>
              <a:t> </a:t>
            </a:r>
          </a:p>
          <a:p>
            <a:r>
              <a:rPr lang="en-US" dirty="0"/>
              <a:t>Kale is overflowing with essential nutrients such as calcium, lutein, iron, and Vitamins A, C, and K.  Kale has seven times the beta-carotene of broccoli and ten times more lutein.  </a:t>
            </a:r>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20</a:t>
            </a:fld>
            <a:endParaRPr lang="en-US"/>
          </a:p>
        </p:txBody>
      </p:sp>
    </p:spTree>
    <p:extLst>
      <p:ext uri="{BB962C8B-B14F-4D97-AF65-F5344CB8AC3E}">
        <p14:creationId xmlns:p14="http://schemas.microsoft.com/office/powerpoint/2010/main" val="796938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200" kern="1200" dirty="0">
                <a:solidFill>
                  <a:schemeClr val="tx1"/>
                </a:solidFill>
                <a:latin typeface="+mn-lt"/>
                <a:ea typeface="+mn-ea"/>
                <a:cs typeface="+mn-cs"/>
              </a:rPr>
              <a:t>Native to the eastern Mediterranean region and western Asia, lettuce has a long and distinguished history. </a:t>
            </a:r>
          </a:p>
          <a:p>
            <a:pPr defTabSz="942289">
              <a:defRPr/>
            </a:pPr>
            <a:endParaRPr lang="en-US" sz="1200" kern="1200" dirty="0">
              <a:solidFill>
                <a:schemeClr val="tx1"/>
              </a:solidFill>
              <a:latin typeface="+mn-lt"/>
              <a:ea typeface="+mn-ea"/>
              <a:cs typeface="+mn-cs"/>
            </a:endParaRPr>
          </a:p>
          <a:p>
            <a:pPr defTabSz="942289">
              <a:defRPr/>
            </a:pPr>
            <a:r>
              <a:rPr lang="en-US" sz="1200" kern="1200" dirty="0">
                <a:solidFill>
                  <a:schemeClr val="tx1"/>
                </a:solidFill>
                <a:latin typeface="+mn-lt"/>
                <a:ea typeface="+mn-ea"/>
                <a:cs typeface="+mn-cs"/>
              </a:rPr>
              <a:t>With depictions appearing in ancient Egyptian tombs, the cultivation of lettuce is thought to date back to at least 4500 BC.  </a:t>
            </a:r>
            <a:r>
              <a:rPr lang="en-US" sz="1200" kern="1200" dirty="0">
                <a:solidFill>
                  <a:schemeClr val="tx1"/>
                </a:solidFill>
                <a:latin typeface="+mn-lt"/>
                <a:ea typeface="+mn-ea"/>
                <a:cs typeface="+mn-cs"/>
                <a:hlinkClick r:id="rId3" tooltip="Egyptians">
                  <a:extLst>
                    <a:ext uri="{A12FA001-AC4F-418D-AE19-62706E023703}">
                      <ahyp:hlinkClr xmlns:ahyp="http://schemas.microsoft.com/office/drawing/2018/hyperlinkcolor" xmlns="" val="tx"/>
                    </a:ext>
                  </a:extLst>
                </a:hlinkClick>
              </a:rPr>
              <a:t>Egyptians</a:t>
            </a:r>
            <a:r>
              <a:rPr lang="en-US" sz="1200" kern="1200" dirty="0">
                <a:solidFill>
                  <a:schemeClr val="tx1"/>
                </a:solidFill>
                <a:latin typeface="+mn-lt"/>
                <a:ea typeface="+mn-ea"/>
                <a:cs typeface="+mn-cs"/>
              </a:rPr>
              <a:t> believed lettuce to be an </a:t>
            </a:r>
            <a:r>
              <a:rPr lang="en-US" sz="1200" kern="1200" dirty="0">
                <a:solidFill>
                  <a:schemeClr val="tx1"/>
                </a:solidFill>
                <a:latin typeface="+mn-lt"/>
                <a:ea typeface="+mn-ea"/>
                <a:cs typeface="+mn-cs"/>
                <a:hlinkClick r:id="rId4" tooltip="Aphrodisiac">
                  <a:extLst>
                    <a:ext uri="{A12FA001-AC4F-418D-AE19-62706E023703}">
                      <ahyp:hlinkClr xmlns:ahyp="http://schemas.microsoft.com/office/drawing/2018/hyperlinkcolor" xmlns="" val="tx"/>
                    </a:ext>
                  </a:extLst>
                </a:hlinkClick>
              </a:rPr>
              <a:t>aphrodisiac</a:t>
            </a:r>
            <a:r>
              <a:rPr lang="en-US" sz="1200" kern="1200" dirty="0">
                <a:solidFill>
                  <a:schemeClr val="tx1"/>
                </a:solidFill>
                <a:latin typeface="+mn-lt"/>
                <a:ea typeface="+mn-ea"/>
                <a:cs typeface="+mn-cs"/>
              </a:rPr>
              <a:t>. Egyptian lettuce was tall, straight. Lettuce was sacrificially offered to the god Min, then eaten by men in an effort to achieve potency. Lettuce was first cultivated in </a:t>
            </a:r>
            <a:r>
              <a:rPr lang="en-US" sz="1200" kern="1200" dirty="0">
                <a:solidFill>
                  <a:schemeClr val="tx1"/>
                </a:solidFill>
                <a:latin typeface="+mn-lt"/>
                <a:ea typeface="+mn-ea"/>
                <a:cs typeface="+mn-cs"/>
                <a:hlinkClick r:id="rId5" tooltip="Ancient Egypt">
                  <a:extLst>
                    <a:ext uri="{A12FA001-AC4F-418D-AE19-62706E023703}">
                      <ahyp:hlinkClr xmlns:ahyp="http://schemas.microsoft.com/office/drawing/2018/hyperlinkcolor" xmlns="" val="tx"/>
                    </a:ext>
                  </a:extLst>
                </a:hlinkClick>
              </a:rPr>
              <a:t>ancient Egypt</a:t>
            </a:r>
            <a:r>
              <a:rPr lang="en-US" sz="1200" kern="1200" dirty="0">
                <a:solidFill>
                  <a:schemeClr val="tx1"/>
                </a:solidFill>
                <a:latin typeface="+mn-lt"/>
                <a:ea typeface="+mn-ea"/>
                <a:cs typeface="+mn-cs"/>
              </a:rPr>
              <a:t> for the production of oil from its seeds. This plant was probably selectively bred by the Egyptians into a plant grown for its edible leaves with evidence of its cultivation appearing as early as 2680 BC. Lettuce </a:t>
            </a:r>
            <a:r>
              <a:rPr lang="en-US" dirty="0"/>
              <a:t>was considered a sacred plant of the reproduction god </a:t>
            </a:r>
            <a:r>
              <a:rPr lang="en-US" dirty="0">
                <a:hlinkClick r:id="rId6" tooltip="Min (god)"/>
              </a:rPr>
              <a:t>Min</a:t>
            </a:r>
            <a:r>
              <a:rPr lang="en-US" dirty="0"/>
              <a:t>, and it was carried during his festivals and placed near his images. Its use in religious ceremonies resulted in the creation of many images in tombs and wall paintings. </a:t>
            </a:r>
          </a:p>
          <a:p>
            <a:pPr defTabSz="942289">
              <a:defRPr/>
            </a:pPr>
            <a:endParaRPr lang="en-US" dirty="0"/>
          </a:p>
          <a:p>
            <a:r>
              <a:rPr lang="en-US" dirty="0">
                <a:solidFill>
                  <a:schemeClr val="bg1"/>
                </a:solidFill>
              </a:rPr>
              <a:t> </a:t>
            </a:r>
            <a:r>
              <a:rPr lang="en-US" sz="1200" kern="1200" dirty="0">
                <a:solidFill>
                  <a:schemeClr val="tx1"/>
                </a:solidFill>
                <a:latin typeface="+mn-lt"/>
                <a:ea typeface="+mn-ea"/>
                <a:cs typeface="+mn-cs"/>
              </a:rPr>
              <a:t>The ancient Greeks and Romans held lettuce in high regard both as a food and for its therapeutic medicinal properties.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China, where lettuce has been growing since the 5th century, lettuce represents good luck. It is served on birthdays, New Year's Day and other special occasions.  NEXT PAGE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Christopher Columbus introduced varieties of lettuce to North America during his second voyage in 1493. Lettuce was first planted in California, the lettuce capital of the United States, by the Spanish missionaries in the 17th century. Its popularity across the US did not become widespread until centuries later with the development of refrigeration and railway transportation.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white sap is a milky fluid made of latex that's naturally found in the lettuce and is completely harmless. The botanical name for the substance is lactucarium, which comes from </a:t>
            </a:r>
            <a:r>
              <a:rPr lang="en-US" sz="1200" kern="1200" dirty="0" err="1">
                <a:solidFill>
                  <a:schemeClr val="tx1"/>
                </a:solidFill>
                <a:latin typeface="+mn-lt"/>
                <a:ea typeface="+mn-ea"/>
                <a:cs typeface="+mn-cs"/>
              </a:rPr>
              <a:t>lactus</a:t>
            </a:r>
            <a:r>
              <a:rPr lang="en-US" sz="1200" kern="1200" dirty="0">
                <a:solidFill>
                  <a:schemeClr val="tx1"/>
                </a:solidFill>
                <a:latin typeface="+mn-lt"/>
                <a:ea typeface="+mn-ea"/>
                <a:cs typeface="+mn-cs"/>
              </a:rPr>
              <a:t>, the Latin word for milk (the botanical name for lettuce is </a:t>
            </a:r>
            <a:r>
              <a:rPr lang="en-US" sz="1200" kern="1200" dirty="0" err="1">
                <a:solidFill>
                  <a:schemeClr val="tx1"/>
                </a:solidFill>
                <a:latin typeface="+mn-lt"/>
                <a:ea typeface="+mn-ea"/>
                <a:cs typeface="+mn-cs"/>
              </a:rPr>
              <a:t>lactuca</a:t>
            </a:r>
            <a:r>
              <a:rPr lang="en-US" sz="1200" kern="1200" dirty="0">
                <a:solidFill>
                  <a:schemeClr val="tx1"/>
                </a:solidFill>
                <a:latin typeface="+mn-lt"/>
                <a:ea typeface="+mn-ea"/>
                <a:cs typeface="+mn-cs"/>
              </a:rPr>
              <a:t> sativa, which also stems from this word).Aug 2, 2016</a:t>
            </a:r>
          </a:p>
        </p:txBody>
      </p:sp>
      <p:sp>
        <p:nvSpPr>
          <p:cNvPr id="4" name="Slide Number Placeholder 3"/>
          <p:cNvSpPr>
            <a:spLocks noGrp="1"/>
          </p:cNvSpPr>
          <p:nvPr>
            <p:ph type="sldNum" sz="quarter" idx="10"/>
          </p:nvPr>
        </p:nvSpPr>
        <p:spPr/>
        <p:txBody>
          <a:bodyPr/>
          <a:lstStyle/>
          <a:p>
            <a:fld id="{6C9D7469-5CD4-4495-AD32-1E3F160DD31C}" type="slidenum">
              <a:rPr lang="en-US" smtClean="0"/>
              <a:t>21</a:t>
            </a:fld>
            <a:endParaRPr lang="en-US"/>
          </a:p>
        </p:txBody>
      </p:sp>
    </p:spTree>
    <p:extLst>
      <p:ext uri="{BB962C8B-B14F-4D97-AF65-F5344CB8AC3E}">
        <p14:creationId xmlns:p14="http://schemas.microsoft.com/office/powerpoint/2010/main" val="82205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Kale descends from the wild cabbage which originated in Asia.  Kale is thought to have been introduced to Europe by the Celtics where it remained a staple. </a:t>
            </a:r>
          </a:p>
          <a:p>
            <a:endParaRPr lang="en-US" dirty="0"/>
          </a:p>
          <a:p>
            <a:r>
              <a:rPr lang="en-US" dirty="0"/>
              <a:t>But it is known that the ancient Greeks cultivated leafy greens, which they boiled and ate as a cure for drunkenness. And early Roman manuscripts include references to “brassica,” a word that encompassed wild turnips, cabbages and kalelike plants. By the Middle Ages, </a:t>
            </a:r>
            <a:r>
              <a:rPr lang="en-US" b="1" dirty="0"/>
              <a:t>kale</a:t>
            </a:r>
            <a:r>
              <a:rPr lang="en-US" dirty="0"/>
              <a:t> had spread through Europe and Asia . By the Middle Ages, kale had spread through Europe and Asia. The Italians developed plants with “dinosaur” scales, while the Scots created varietals with leaves like frilly petticoats. The Russians produced kale that could survive in the snow.</a:t>
            </a:r>
          </a:p>
          <a:p>
            <a:endParaRPr lang="en-US" dirty="0"/>
          </a:p>
          <a:p>
            <a:r>
              <a:rPr lang="en-US" dirty="0"/>
              <a:t>Kale was brought to North America by the </a:t>
            </a:r>
            <a:r>
              <a:rPr lang="en-US" dirty="0">
                <a:hlinkClick r:id="rId3" tooltip="Colonists"/>
              </a:rPr>
              <a:t>colonists</a:t>
            </a:r>
            <a:r>
              <a:rPr lang="en-US" dirty="0"/>
              <a:t> in the 16th century.</a:t>
            </a:r>
            <a:r>
              <a:rPr lang="en-US" baseline="30000" dirty="0">
                <a:hlinkClick r:id="rId4"/>
              </a:rPr>
              <a:t>[4]</a:t>
            </a:r>
            <a:r>
              <a:rPr lang="en-US" dirty="0"/>
              <a:t> Later, Russian kale was introduced into Canada, and then into the United States, by Russian traders in the 19th century.</a:t>
            </a:r>
          </a:p>
          <a:p>
            <a:endParaRPr lang="en-US" dirty="0"/>
          </a:p>
          <a:p>
            <a:r>
              <a:rPr lang="en-US" dirty="0"/>
              <a:t>The farmers’ markets that proliferated in the last decade, also helped to make kale the darling of foodies and chefs. </a:t>
            </a:r>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22</a:t>
            </a:fld>
            <a:endParaRPr lang="en-US"/>
          </a:p>
        </p:txBody>
      </p:sp>
    </p:spTree>
    <p:extLst>
      <p:ext uri="{BB962C8B-B14F-4D97-AF65-F5344CB8AC3E}">
        <p14:creationId xmlns:p14="http://schemas.microsoft.com/office/powerpoint/2010/main" val="666603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China is the top world producer of lettuce, the majority of the crop is consumed domestically. </a:t>
            </a:r>
          </a:p>
          <a:p>
            <a:endParaRPr lang="en-US" dirty="0"/>
          </a:p>
          <a:p>
            <a:r>
              <a:rPr lang="en-US" dirty="0"/>
              <a:t>Spain is the world's largest exporter of lettuce, with the US ranking second.</a:t>
            </a:r>
            <a:r>
              <a:rPr lang="en-US" baseline="30000" dirty="0">
                <a:hlinkClick r:id="rId3"/>
              </a:rPr>
              <a:t>[27]</a:t>
            </a:r>
            <a:endParaRPr lang="en-US" dirty="0"/>
          </a:p>
          <a:p>
            <a:r>
              <a:rPr lang="en-US" dirty="0"/>
              <a:t>Different locations tended to prefer different types of lettuce, with </a:t>
            </a:r>
            <a:r>
              <a:rPr lang="en-US" dirty="0" err="1"/>
              <a:t>crisphead</a:t>
            </a:r>
            <a:r>
              <a:rPr lang="en-US" dirty="0"/>
              <a:t> prevailing in northern Europe and US, romaine in the Mediterranean and stem lettuce in China and Egypt. </a:t>
            </a:r>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23</a:t>
            </a:fld>
            <a:endParaRPr lang="en-US"/>
          </a:p>
        </p:txBody>
      </p:sp>
    </p:spTree>
    <p:extLst>
      <p:ext uri="{BB962C8B-B14F-4D97-AF65-F5344CB8AC3E}">
        <p14:creationId xmlns:p14="http://schemas.microsoft.com/office/powerpoint/2010/main" val="137908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salad's creation is generally attributed to restaurateur </a:t>
            </a:r>
            <a:r>
              <a:rPr lang="en-US" dirty="0">
                <a:hlinkClick r:id="rId3" tooltip="Caesar Cardini"/>
              </a:rPr>
              <a:t>Caesar </a:t>
            </a:r>
            <a:r>
              <a:rPr lang="en-US" dirty="0" err="1">
                <a:hlinkClick r:id="rId3" tooltip="Caesar Cardini"/>
              </a:rPr>
              <a:t>Cardini</a:t>
            </a:r>
            <a:r>
              <a:rPr lang="en-US" dirty="0"/>
              <a:t>, an </a:t>
            </a:r>
            <a:r>
              <a:rPr lang="en-US" dirty="0">
                <a:hlinkClick r:id="rId4" tooltip="Italians"/>
              </a:rPr>
              <a:t>Italian</a:t>
            </a:r>
            <a:r>
              <a:rPr lang="en-US" dirty="0"/>
              <a:t> </a:t>
            </a:r>
            <a:r>
              <a:rPr lang="en-US" dirty="0">
                <a:hlinkClick r:id="rId5" tooltip="Immigration"/>
              </a:rPr>
              <a:t>immigrant</a:t>
            </a:r>
            <a:r>
              <a:rPr lang="en-US" dirty="0"/>
              <a:t> who operated restaurants in Mexico and the United States.</a:t>
            </a:r>
            <a:r>
              <a:rPr lang="en-US" baseline="30000" dirty="0">
                <a:hlinkClick r:id="rId6"/>
              </a:rPr>
              <a:t>[2]</a:t>
            </a:r>
            <a:r>
              <a:rPr lang="en-US" dirty="0"/>
              <a:t> </a:t>
            </a:r>
            <a:r>
              <a:rPr lang="en-US" dirty="0" err="1"/>
              <a:t>Cardini</a:t>
            </a:r>
            <a:r>
              <a:rPr lang="en-US" dirty="0"/>
              <a:t> was living in </a:t>
            </a:r>
            <a:r>
              <a:rPr lang="en-US" dirty="0">
                <a:hlinkClick r:id="rId7" tooltip="San Diego"/>
              </a:rPr>
              <a:t>San Diego</a:t>
            </a:r>
            <a:r>
              <a:rPr lang="en-US" dirty="0"/>
              <a:t> but he was also working in </a:t>
            </a:r>
            <a:r>
              <a:rPr lang="en-US" dirty="0">
                <a:hlinkClick r:id="rId8" tooltip="Tijuana"/>
              </a:rPr>
              <a:t>Tijuana</a:t>
            </a:r>
            <a:r>
              <a:rPr lang="en-US" dirty="0"/>
              <a:t> where he avoided the restrictions of </a:t>
            </a:r>
            <a:r>
              <a:rPr lang="en-US" dirty="0">
                <a:hlinkClick r:id="rId9" tooltip="Prohibition in the United States"/>
              </a:rPr>
              <a:t>Prohibition</a:t>
            </a:r>
            <a:r>
              <a:rPr lang="en-US" dirty="0"/>
              <a:t>.</a:t>
            </a:r>
            <a:r>
              <a:rPr lang="en-US" baseline="30000" dirty="0">
                <a:hlinkClick r:id="rId10"/>
              </a:rPr>
              <a:t>[3]</a:t>
            </a:r>
            <a:r>
              <a:rPr lang="en-US" dirty="0"/>
              <a:t> His daughter Rosa (1928–2003) recounted that her father invented the salad when a </a:t>
            </a:r>
            <a:r>
              <a:rPr lang="en-US" dirty="0">
                <a:hlinkClick r:id="rId11" tooltip="Independence Day (United States)"/>
              </a:rPr>
              <a:t>Fourth of July</a:t>
            </a:r>
            <a:r>
              <a:rPr lang="en-US" dirty="0"/>
              <a:t> 1924 rush A number of </a:t>
            </a:r>
            <a:r>
              <a:rPr lang="en-US" dirty="0" err="1"/>
              <a:t>Cardini's</a:t>
            </a:r>
            <a:r>
              <a:rPr lang="en-US" dirty="0"/>
              <a:t> staff have said that they invented the dish.</a:t>
            </a:r>
            <a:r>
              <a:rPr lang="en-US" baseline="30000" dirty="0">
                <a:hlinkClick r:id="rId12"/>
              </a:rPr>
              <a:t>[5]</a:t>
            </a:r>
            <a:r>
              <a:rPr lang="en-US" baseline="30000" dirty="0">
                <a:hlinkClick r:id="rId13"/>
              </a:rPr>
              <a:t>[6]</a:t>
            </a:r>
            <a:endParaRPr lang="en-US" dirty="0"/>
          </a:p>
          <a:p>
            <a:endParaRPr lang="en-US" dirty="0"/>
          </a:p>
          <a:p>
            <a:r>
              <a:rPr lang="en-US" dirty="0"/>
              <a:t>The Hotel Caesar's and Caesar's restaurant are still operating on </a:t>
            </a:r>
            <a:r>
              <a:rPr lang="en-US" dirty="0">
                <a:hlinkClick r:id="rId14" tooltip="Avenida Revolución"/>
              </a:rPr>
              <a:t>Avenida </a:t>
            </a:r>
            <a:r>
              <a:rPr lang="en-US" dirty="0" err="1">
                <a:hlinkClick r:id="rId14" tooltip="Avenida Revolución"/>
              </a:rPr>
              <a:t>Revolución</a:t>
            </a:r>
            <a:r>
              <a:rPr lang="en-US" dirty="0"/>
              <a:t> in Tijuana today.</a:t>
            </a:r>
          </a:p>
          <a:p>
            <a:endParaRPr lang="en-US" dirty="0"/>
          </a:p>
          <a:p>
            <a:r>
              <a:rPr lang="en-US" dirty="0">
                <a:hlinkClick r:id="rId15" tooltip="Julia Child"/>
              </a:rPr>
              <a:t>Julia Child</a:t>
            </a:r>
            <a:r>
              <a:rPr lang="en-US" dirty="0"/>
              <a:t> said that she had eaten a Caesar salad at </a:t>
            </a:r>
            <a:r>
              <a:rPr lang="en-US" dirty="0" err="1"/>
              <a:t>Cardini's</a:t>
            </a:r>
            <a:r>
              <a:rPr lang="en-US" dirty="0"/>
              <a:t> restaurant when she was a child in the 1920s.</a:t>
            </a:r>
            <a:r>
              <a:rPr lang="en-US" baseline="30000" dirty="0">
                <a:hlinkClick r:id="rId16"/>
              </a:rPr>
              <a:t>[7]</a:t>
            </a:r>
            <a:r>
              <a:rPr lang="en-US" dirty="0"/>
              <a:t> .</a:t>
            </a:r>
          </a:p>
          <a:p>
            <a:endParaRPr lang="en-US" dirty="0"/>
          </a:p>
          <a:p>
            <a:pPr defTabSz="942289">
              <a:defRPr/>
            </a:pPr>
            <a:r>
              <a:rPr lang="en-US" dirty="0"/>
              <a:t>According to Rosa </a:t>
            </a:r>
            <a:r>
              <a:rPr lang="en-US" dirty="0" err="1"/>
              <a:t>Cardini</a:t>
            </a:r>
            <a:r>
              <a:rPr lang="en-US" dirty="0"/>
              <a:t>, the original Caesar salad (unlike his brother Alex's </a:t>
            </a:r>
            <a:r>
              <a:rPr lang="en-US" i="1" dirty="0"/>
              <a:t>Aviator's salad</a:t>
            </a:r>
            <a:r>
              <a:rPr lang="en-US" dirty="0"/>
              <a:t>)</a:t>
            </a:r>
            <a:r>
              <a:rPr lang="en-US" baseline="30000" dirty="0">
                <a:hlinkClick r:id="rId12"/>
              </a:rPr>
              <a:t>[5]</a:t>
            </a:r>
            <a:r>
              <a:rPr lang="en-US" dirty="0"/>
              <a:t> did not contain pieces of </a:t>
            </a:r>
            <a:r>
              <a:rPr lang="en-US" dirty="0">
                <a:hlinkClick r:id="rId17" tooltip="Anchovy (food)"/>
              </a:rPr>
              <a:t>anchovy</a:t>
            </a:r>
            <a:r>
              <a:rPr lang="en-US" dirty="0"/>
              <a:t>; the slight anchovy flavor comes from the </a:t>
            </a:r>
            <a:r>
              <a:rPr lang="en-US" dirty="0">
                <a:hlinkClick r:id="rId18" tooltip="Worcestershire sauce"/>
              </a:rPr>
              <a:t>Worcestershire sauce</a:t>
            </a:r>
            <a:r>
              <a:rPr lang="en-US" dirty="0"/>
              <a:t>. </a:t>
            </a:r>
            <a:r>
              <a:rPr lang="en-US" dirty="0" err="1"/>
              <a:t>Cardini</a:t>
            </a:r>
            <a:r>
              <a:rPr lang="en-US" dirty="0"/>
              <a:t> was opposed to using anchovies in his salad.</a:t>
            </a:r>
            <a:r>
              <a:rPr lang="en-US" baseline="30000" dirty="0">
                <a:hlinkClick r:id="rId19"/>
              </a:rPr>
              <a:t>[9]</a:t>
            </a:r>
            <a:endParaRPr lang="en-US" baseline="30000" dirty="0"/>
          </a:p>
          <a:p>
            <a:pPr defTabSz="942289">
              <a:defRPr/>
            </a:pPr>
            <a:endParaRPr lang="en-US" baseline="30000" dirty="0"/>
          </a:p>
          <a:p>
            <a:pPr fontAlgn="base"/>
            <a:r>
              <a:rPr lang="en-US" dirty="0"/>
              <a:t>Caesar Salad the most popular restaurant salad in the country, with plenty of variations around the theme of romaine lettuce, garlic, Parmesan, and croutons.</a:t>
            </a:r>
          </a:p>
          <a:p>
            <a:pPr defTabSz="942289">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24</a:t>
            </a:fld>
            <a:endParaRPr lang="en-US"/>
          </a:p>
        </p:txBody>
      </p:sp>
    </p:spTree>
    <p:extLst>
      <p:ext uri="{BB962C8B-B14F-4D97-AF65-F5344CB8AC3E}">
        <p14:creationId xmlns:p14="http://schemas.microsoft.com/office/powerpoint/2010/main" val="3230544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This is my </a:t>
            </a:r>
            <a:r>
              <a:rPr lang="en-US" dirty="0" err="1"/>
              <a:t>receip</a:t>
            </a:r>
            <a:r>
              <a:rPr lang="en-US" dirty="0"/>
              <a:t> adapted from one I found on Dr. Oz.</a:t>
            </a:r>
          </a:p>
          <a:p>
            <a:endParaRPr lang="en-US" dirty="0"/>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25</a:t>
            </a:fld>
            <a:endParaRPr lang="en-US"/>
          </a:p>
        </p:txBody>
      </p:sp>
    </p:spTree>
    <p:extLst>
      <p:ext uri="{BB962C8B-B14F-4D97-AF65-F5344CB8AC3E}">
        <p14:creationId xmlns:p14="http://schemas.microsoft.com/office/powerpoint/2010/main" val="21915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200" kern="1200" dirty="0">
                <a:solidFill>
                  <a:schemeClr val="tx1"/>
                </a:solidFill>
                <a:latin typeface="+mn-lt"/>
                <a:ea typeface="+mn-ea"/>
                <a:cs typeface="+mn-cs"/>
              </a:rPr>
              <a:t>lettuce prefers cool temperatures and is considered to be a spring crop. However, unless your summers are extremely hot or your winters incredibly cold, there are fairly simple ways to extend the lettuce season. Fall, pound of fresh manure per square foot, letting it age over winter for spring planting. Some merely mix in aged manure and compost just before sowing their seeds. (Blood meal is another favorite fertilizer.) The pH content should be 6.5 to 7.0</a:t>
            </a:r>
          </a:p>
        </p:txBody>
      </p:sp>
      <p:sp>
        <p:nvSpPr>
          <p:cNvPr id="4" name="Slide Number Placeholder 3"/>
          <p:cNvSpPr>
            <a:spLocks noGrp="1"/>
          </p:cNvSpPr>
          <p:nvPr>
            <p:ph type="sldNum" sz="quarter" idx="10"/>
          </p:nvPr>
        </p:nvSpPr>
        <p:spPr/>
        <p:txBody>
          <a:bodyPr/>
          <a:lstStyle/>
          <a:p>
            <a:fld id="{6C9D7469-5CD4-4495-AD32-1E3F160DD31C}" type="slidenum">
              <a:rPr lang="en-US" smtClean="0"/>
              <a:t>26</a:t>
            </a:fld>
            <a:endParaRPr lang="en-US"/>
          </a:p>
        </p:txBody>
      </p:sp>
    </p:spTree>
    <p:extLst>
      <p:ext uri="{BB962C8B-B14F-4D97-AF65-F5344CB8AC3E}">
        <p14:creationId xmlns:p14="http://schemas.microsoft.com/office/powerpoint/2010/main" val="1912483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For very early spring lettuce, sow heading types outdoors in mid-autumn in cold frames or under hot caps. (Try cutting out the bottoms of one-gallon plastic milk jugs, and set these, with the caps removed, over the young plants.) In mild climates, a very heavy mulch might be adequate to protect the plants from the cold.</a:t>
            </a:r>
            <a:endParaRPr lang="en-US" sz="1100" dirty="0">
              <a:solidFill>
                <a:schemeClr val="bg1"/>
              </a:solidFill>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27</a:t>
            </a:fld>
            <a:endParaRPr lang="en-US"/>
          </a:p>
        </p:txBody>
      </p:sp>
    </p:spTree>
    <p:extLst>
      <p:ext uri="{BB962C8B-B14F-4D97-AF65-F5344CB8AC3E}">
        <p14:creationId xmlns:p14="http://schemas.microsoft.com/office/powerpoint/2010/main" val="2646357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quality of mature plants deteriorates quickly if lettuce is not used at its prime, so make extra plantings rather than trying to extend a harvest. To test the firmness of heading types, press down gently on the heart of the lettuce with the back of your hand. Don’t pinch it, as this can bruise the heart. Picking lettuce in the early morning preserves the crispness it acquires overnight. Use a sharp knife to cut the heads just below the lowest leaves or pull the plants out by the roots. For the best flavor and nutrition, use lettuce immediately. If that’s not possible, wash it thoroughly but briefly in cold water, and drain it well. Refrigerated, most lettuce will keep for up to two weeks.</a:t>
            </a:r>
          </a:p>
          <a:p>
            <a:r>
              <a:rPr lang="en-US" dirty="0"/>
              <a:t>As mentioned, loose-leaf lettuce can be harvested many times if only the lower leaves are picked and pinching off the top center of the plant will discourage it from bolting. There will be a subtle elongation of the plant just as it begins to bolt. At that point, it will start to form a bitter white sap. Should any plants start to go to seed, pull up and discard them — unless, of course, you’re a seed-saver. In that case, choose the last plants to bolt, as quickness to bolt is a bad trait. Also remember that any lettuce can cross with other varieties as well as with wild lettuce.</a:t>
            </a:r>
          </a:p>
          <a:p>
            <a:r>
              <a:rPr lang="en-US" dirty="0"/>
              <a:t>And don’t think of lettuce as just a salad ingredient. It can be lightly steamed, baked, or used in soups. </a:t>
            </a:r>
          </a:p>
          <a:p>
            <a:endParaRPr lang="en-US" dirty="0"/>
          </a:p>
          <a:p>
            <a:r>
              <a:rPr lang="en-US" dirty="0"/>
              <a:t>After you pick the outer leaves, allow the crown to grow for another week. By that time the spiral will have grown out even more and the new crown leaves from before will be the outer leaves. This cycle continues for a few weeks depending on the variety. By picking this way you can also stop the plant from bolting as quickly as it would with other picking techniques.</a:t>
            </a:r>
          </a:p>
        </p:txBody>
      </p:sp>
      <p:sp>
        <p:nvSpPr>
          <p:cNvPr id="4" name="Slide Number Placeholder 3"/>
          <p:cNvSpPr>
            <a:spLocks noGrp="1"/>
          </p:cNvSpPr>
          <p:nvPr>
            <p:ph type="sldNum" sz="quarter" idx="10"/>
          </p:nvPr>
        </p:nvSpPr>
        <p:spPr/>
        <p:txBody>
          <a:bodyPr/>
          <a:lstStyle/>
          <a:p>
            <a:fld id="{6C9D7469-5CD4-4495-AD32-1E3F160DD31C}" type="slidenum">
              <a:rPr lang="en-US" smtClean="0"/>
              <a:t>28</a:t>
            </a:fld>
            <a:endParaRPr lang="en-US"/>
          </a:p>
        </p:txBody>
      </p:sp>
    </p:spTree>
    <p:extLst>
      <p:ext uri="{BB962C8B-B14F-4D97-AF65-F5344CB8AC3E}">
        <p14:creationId xmlns:p14="http://schemas.microsoft.com/office/powerpoint/2010/main" val="881035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Kales can be started from seed in place now for a winter harvest; or set out as starts for earlier results. The seeds are vigorous </a:t>
            </a:r>
            <a:r>
              <a:rPr lang="en-US" dirty="0" err="1"/>
              <a:t>sprouters</a:t>
            </a:r>
            <a:r>
              <a:rPr lang="en-US" dirty="0"/>
              <a:t>, springing from the ground at a radish-like rate. You may want to thin the seedlings, because kales are large plants and need 12” – 18” between plants, in rows 18” apart. Provide ample nitrogen in the early growth stages, as kales are heavy feeders – alfalfa hay is a great nitrogen source and does a good job of mulching, as well. Once your kale has germinated, you should be able to harvest your leaves in 65-75 days. The lower leaves can be cut as early as 30 days for use raw in a salad. As the plant matures, pick the lower leaves when they are from 5”-8” long. </a:t>
            </a:r>
          </a:p>
          <a:p>
            <a:pPr lvl="0"/>
            <a:endParaRPr lang="en-US" dirty="0"/>
          </a:p>
          <a:p>
            <a:pPr fontAlgn="base"/>
            <a:endParaRPr lang="en-US" dirty="0"/>
          </a:p>
          <a:p>
            <a:pPr lvl="0"/>
            <a:r>
              <a:rPr lang="en-US" dirty="0"/>
              <a:t/>
            </a:r>
            <a:br>
              <a:rPr lang="en-US" dirty="0"/>
            </a:br>
            <a:endParaRPr lang="en-US" dirty="0"/>
          </a:p>
          <a:p>
            <a:pPr defTabSz="942289">
              <a:defRPr/>
            </a:pPr>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29</a:t>
            </a:fld>
            <a:endParaRPr lang="en-US"/>
          </a:p>
        </p:txBody>
      </p:sp>
    </p:spTree>
    <p:extLst>
      <p:ext uri="{BB962C8B-B14F-4D97-AF65-F5344CB8AC3E}">
        <p14:creationId xmlns:p14="http://schemas.microsoft.com/office/powerpoint/2010/main" val="228154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3</a:t>
            </a:fld>
            <a:endParaRPr lang="en-US"/>
          </a:p>
        </p:txBody>
      </p:sp>
    </p:spTree>
    <p:extLst>
      <p:ext uri="{BB962C8B-B14F-4D97-AF65-F5344CB8AC3E}">
        <p14:creationId xmlns:p14="http://schemas.microsoft.com/office/powerpoint/2010/main" val="2990081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30</a:t>
            </a:fld>
            <a:endParaRPr lang="en-US"/>
          </a:p>
        </p:txBody>
      </p:sp>
    </p:spTree>
    <p:extLst>
      <p:ext uri="{BB962C8B-B14F-4D97-AF65-F5344CB8AC3E}">
        <p14:creationId xmlns:p14="http://schemas.microsoft.com/office/powerpoint/2010/main" val="2046916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31</a:t>
            </a:fld>
            <a:endParaRPr lang="en-US"/>
          </a:p>
        </p:txBody>
      </p:sp>
    </p:spTree>
    <p:extLst>
      <p:ext uri="{BB962C8B-B14F-4D97-AF65-F5344CB8AC3E}">
        <p14:creationId xmlns:p14="http://schemas.microsoft.com/office/powerpoint/2010/main" val="3116616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Pests of lettuce and kale are similar, but some are more likely on one or the other.  </a:t>
            </a:r>
          </a:p>
          <a:p>
            <a:endParaRPr lang="en-US" dirty="0"/>
          </a:p>
          <a:p>
            <a:r>
              <a:rPr lang="en-US" dirty="0"/>
              <a:t>There are a number of insects and diseases that can attack lettuce, but if you plant in a rich, well-drained soil and keep your lettuce weed-free, you’ll seldom encounter serious problems in the lettuce patch.</a:t>
            </a:r>
          </a:p>
          <a:p>
            <a:endParaRPr lang="en-US" dirty="0"/>
          </a:p>
          <a:p>
            <a:endParaRPr lang="en-US" dirty="0"/>
          </a:p>
          <a:p>
            <a:r>
              <a:rPr lang="en-US" dirty="0"/>
              <a:t>I have found among the most common pests in my SLT garden are aphids and white flies  and of course the critters.  The best way to eliminate the insects is to wash them off, especially the aphids or a soap and oil spray.  For critters the best solution is EXCLUSION.  Wire mesh all around.</a:t>
            </a:r>
          </a:p>
          <a:p>
            <a:endParaRPr lang="en-US" dirty="0"/>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32</a:t>
            </a:fld>
            <a:endParaRPr lang="en-US"/>
          </a:p>
        </p:txBody>
      </p:sp>
    </p:spTree>
    <p:extLst>
      <p:ext uri="{BB962C8B-B14F-4D97-AF65-F5344CB8AC3E}">
        <p14:creationId xmlns:p14="http://schemas.microsoft.com/office/powerpoint/2010/main" val="602339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33</a:t>
            </a:fld>
            <a:endParaRPr lang="en-US"/>
          </a:p>
        </p:txBody>
      </p:sp>
    </p:spTree>
    <p:extLst>
      <p:ext uri="{BB962C8B-B14F-4D97-AF65-F5344CB8AC3E}">
        <p14:creationId xmlns:p14="http://schemas.microsoft.com/office/powerpoint/2010/main" val="2443993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Heirloom</a:t>
            </a:r>
          </a:p>
          <a:p>
            <a:pPr fontAlgn="base"/>
            <a:r>
              <a:rPr lang="en-US" dirty="0"/>
              <a:t>An old time favorite, the Heirloom Black-Seeded Simpson is considered by many to be the #1 leaf lettuce variety. This variety is among the easiest of the leaf lettuce cultivars to grow, and it produces strong yields from seed. In addition to its delicious and complex taste, it is also a steady grower even in warmer climates.</a:t>
            </a:r>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34</a:t>
            </a:fld>
            <a:endParaRPr lang="en-US"/>
          </a:p>
        </p:txBody>
      </p:sp>
    </p:spTree>
    <p:extLst>
      <p:ext uri="{BB962C8B-B14F-4D97-AF65-F5344CB8AC3E}">
        <p14:creationId xmlns:p14="http://schemas.microsoft.com/office/powerpoint/2010/main" val="1563234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Heirloom</a:t>
            </a:r>
          </a:p>
          <a:p>
            <a:pPr fontAlgn="base"/>
            <a:r>
              <a:rPr lang="en-US" dirty="0"/>
              <a:t>Splashes of brilliant crimson on the leaves make this lettuce stand out. Very heat resistant, it usually will not bolt. Whether as baby or mature lettuce, this makes a show stopping addition to fresh salads.</a:t>
            </a:r>
          </a:p>
          <a:p>
            <a:pPr fontAlgn="base"/>
            <a:r>
              <a:rPr lang="en-US" dirty="0"/>
              <a:t>Freckles heirloom lettuce, originally known by the German name of "</a:t>
            </a:r>
            <a:r>
              <a:rPr lang="en-US" dirty="0" err="1"/>
              <a:t>Forellenschluss</a:t>
            </a:r>
            <a:r>
              <a:rPr lang="en-US" dirty="0"/>
              <a:t>," which means "speckled like a trout's back," comes from Austria and Southern Germany in the late 18th century</a:t>
            </a:r>
          </a:p>
        </p:txBody>
      </p:sp>
      <p:sp>
        <p:nvSpPr>
          <p:cNvPr id="4" name="Slide Number Placeholder 3"/>
          <p:cNvSpPr>
            <a:spLocks noGrp="1"/>
          </p:cNvSpPr>
          <p:nvPr>
            <p:ph type="sldNum" sz="quarter" idx="10"/>
          </p:nvPr>
        </p:nvSpPr>
        <p:spPr/>
        <p:txBody>
          <a:bodyPr/>
          <a:lstStyle/>
          <a:p>
            <a:fld id="{6C9D7469-5CD4-4495-AD32-1E3F160DD31C}" type="slidenum">
              <a:rPr lang="en-US" smtClean="0"/>
              <a:t>35</a:t>
            </a:fld>
            <a:endParaRPr lang="en-US"/>
          </a:p>
        </p:txBody>
      </p:sp>
    </p:spTree>
    <p:extLst>
      <p:ext uri="{BB962C8B-B14F-4D97-AF65-F5344CB8AC3E}">
        <p14:creationId xmlns:p14="http://schemas.microsoft.com/office/powerpoint/2010/main" val="614116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Heirloom</a:t>
            </a:r>
          </a:p>
          <a:p>
            <a:r>
              <a:rPr lang="en-US" dirty="0"/>
              <a:t>30 days baby leaf, 60 days full size</a:t>
            </a:r>
          </a:p>
          <a:p>
            <a:r>
              <a:rPr lang="en-US" dirty="0"/>
              <a:t>Also known as Dinosaur kale An old Italian heirloom kale dating back to the eighteenth century.</a:t>
            </a:r>
          </a:p>
          <a:p>
            <a:r>
              <a:rPr lang="en-US" dirty="0" err="1"/>
              <a:t>Lacinato</a:t>
            </a:r>
            <a:r>
              <a:rPr lang="en-US" dirty="0"/>
              <a:t> is a unique variety that produces blue-green, bumpy leaves that are 3-4" wide and 11-19" long.</a:t>
            </a:r>
          </a:p>
          <a:p>
            <a:r>
              <a:rPr lang="en-US" dirty="0"/>
              <a:t>Fantastic flavor that is enhanced by the first frost.</a:t>
            </a:r>
          </a:p>
          <a:p>
            <a:r>
              <a:rPr lang="en-US" dirty="0"/>
              <a:t>Enjoy </a:t>
            </a:r>
            <a:r>
              <a:rPr lang="en-US" dirty="0" err="1"/>
              <a:t>Lacinato</a:t>
            </a:r>
            <a:r>
              <a:rPr lang="en-US" dirty="0"/>
              <a:t> when the leaves are young and tender.</a:t>
            </a:r>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36</a:t>
            </a:fld>
            <a:endParaRPr lang="en-US"/>
          </a:p>
        </p:txBody>
      </p:sp>
    </p:spTree>
    <p:extLst>
      <p:ext uri="{BB962C8B-B14F-4D97-AF65-F5344CB8AC3E}">
        <p14:creationId xmlns:p14="http://schemas.microsoft.com/office/powerpoint/2010/main" val="968789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Heirloom</a:t>
            </a:r>
          </a:p>
          <a:p>
            <a:r>
              <a:rPr lang="en-US" dirty="0"/>
              <a:t>First mentioned in garden text around 1863.</a:t>
            </a:r>
            <a:br>
              <a:rPr lang="en-US" dirty="0"/>
            </a:br>
            <a:r>
              <a:rPr lang="en-US" dirty="0"/>
              <a:t/>
            </a:r>
            <a:br>
              <a:rPr lang="en-US" dirty="0"/>
            </a:br>
            <a:r>
              <a:rPr lang="en-US" dirty="0"/>
              <a:t>Dwarf Blue Curled Scotch is an early kale that produces tasty greens when used in salads or steamed. </a:t>
            </a:r>
            <a:br>
              <a:rPr lang="en-US" dirty="0"/>
            </a:br>
            <a:r>
              <a:rPr lang="en-US" dirty="0"/>
              <a:t/>
            </a:r>
            <a:br>
              <a:rPr lang="en-US" dirty="0"/>
            </a:br>
            <a:r>
              <a:rPr lang="en-US" dirty="0"/>
              <a:t>The blue-green leaves are finely curled and very attractive, reaching 12-15" in height, and spreading to 20-35" in width. </a:t>
            </a:r>
            <a:br>
              <a:rPr lang="en-US" dirty="0"/>
            </a:br>
            <a:r>
              <a:rPr lang="en-US" dirty="0"/>
              <a:t/>
            </a:r>
            <a:br>
              <a:rPr lang="en-US" dirty="0"/>
            </a:br>
            <a:r>
              <a:rPr lang="en-US" dirty="0"/>
              <a:t>Extremely hardy and productive. Will over winter with little protection. This is one of the best frost resistant kales. </a:t>
            </a:r>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37</a:t>
            </a:fld>
            <a:endParaRPr lang="en-US"/>
          </a:p>
        </p:txBody>
      </p:sp>
    </p:spTree>
    <p:extLst>
      <p:ext uri="{BB962C8B-B14F-4D97-AF65-F5344CB8AC3E}">
        <p14:creationId xmlns:p14="http://schemas.microsoft.com/office/powerpoint/2010/main" val="32802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Gently support the plants and turn the pot upside down. Then squeezing the sides at the same time you push the bottom of the pot your seedlings should slide out like a charm. Resist the urge to disturb the root system by crumbling the “dirt block” in your hands! Simply transplant the seedlings into the soil right below the leaves. </a:t>
            </a:r>
          </a:p>
          <a:p>
            <a:endParaRPr lang="en-US" dirty="0"/>
          </a:p>
          <a:p>
            <a:r>
              <a:rPr lang="en-US" dirty="0"/>
              <a:t>Lettuce plants thrive in nutrient-rich soil. Once the seedlings emerge, a dose of fertilizer can be applied to maximize lettuce leaf production. Choose a well-balanced fertilizer with equal parts </a:t>
            </a:r>
            <a:r>
              <a:rPr lang="en-US" b="1" dirty="0"/>
              <a:t>nitrogen</a:t>
            </a:r>
            <a:r>
              <a:rPr lang="en-US" dirty="0"/>
              <a:t>, </a:t>
            </a:r>
            <a:r>
              <a:rPr lang="en-US" b="1" dirty="0"/>
              <a:t>potassium</a:t>
            </a:r>
            <a:r>
              <a:rPr lang="en-US" dirty="0"/>
              <a:t> and </a:t>
            </a:r>
            <a:r>
              <a:rPr lang="en-US" b="1" dirty="0"/>
              <a:t>phosphate</a:t>
            </a:r>
            <a:r>
              <a:rPr lang="en-US" dirty="0"/>
              <a:t>. If using a </a:t>
            </a:r>
            <a:r>
              <a:rPr lang="en-US" b="1" dirty="0"/>
              <a:t>granular type fertilizer</a:t>
            </a:r>
            <a:r>
              <a:rPr lang="en-US" dirty="0"/>
              <a:t>, look for 10-10-10 or 5-5-5 mixtures.</a:t>
            </a:r>
          </a:p>
        </p:txBody>
      </p:sp>
      <p:sp>
        <p:nvSpPr>
          <p:cNvPr id="4" name="Slide Number Placeholder 3"/>
          <p:cNvSpPr>
            <a:spLocks noGrp="1"/>
          </p:cNvSpPr>
          <p:nvPr>
            <p:ph type="sldNum" sz="quarter" idx="10"/>
          </p:nvPr>
        </p:nvSpPr>
        <p:spPr/>
        <p:txBody>
          <a:bodyPr/>
          <a:lstStyle/>
          <a:p>
            <a:fld id="{6C9D7469-5CD4-4495-AD32-1E3F160DD31C}" type="slidenum">
              <a:rPr lang="en-US" smtClean="0"/>
              <a:t>38</a:t>
            </a:fld>
            <a:endParaRPr lang="en-US"/>
          </a:p>
        </p:txBody>
      </p:sp>
    </p:spTree>
    <p:extLst>
      <p:ext uri="{BB962C8B-B14F-4D97-AF65-F5344CB8AC3E}">
        <p14:creationId xmlns:p14="http://schemas.microsoft.com/office/powerpoint/2010/main" val="807165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Thank you for growing the lettuce for our workshop.</a:t>
            </a:r>
          </a:p>
          <a:p>
            <a:endParaRPr lang="en-US" dirty="0"/>
          </a:p>
        </p:txBody>
      </p:sp>
      <p:sp>
        <p:nvSpPr>
          <p:cNvPr id="4" name="Slide Number Placeholder 3"/>
          <p:cNvSpPr>
            <a:spLocks noGrp="1"/>
          </p:cNvSpPr>
          <p:nvPr>
            <p:ph type="sldNum" sz="quarter" idx="10"/>
          </p:nvPr>
        </p:nvSpPr>
        <p:spPr/>
        <p:txBody>
          <a:bodyPr/>
          <a:lstStyle/>
          <a:p>
            <a:fld id="{6C9D7469-5CD4-4495-AD32-1E3F160DD31C}" type="slidenum">
              <a:rPr lang="en-US" smtClean="0"/>
              <a:t>39</a:t>
            </a:fld>
            <a:endParaRPr lang="en-US"/>
          </a:p>
        </p:txBody>
      </p:sp>
    </p:spTree>
    <p:extLst>
      <p:ext uri="{BB962C8B-B14F-4D97-AF65-F5344CB8AC3E}">
        <p14:creationId xmlns:p14="http://schemas.microsoft.com/office/powerpoint/2010/main" val="168251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4</a:t>
            </a:fld>
            <a:endParaRPr lang="en-US"/>
          </a:p>
        </p:txBody>
      </p:sp>
    </p:spTree>
    <p:extLst>
      <p:ext uri="{BB962C8B-B14F-4D97-AF65-F5344CB8AC3E}">
        <p14:creationId xmlns:p14="http://schemas.microsoft.com/office/powerpoint/2010/main" val="3538776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 is also a trained Master Gardener</a:t>
            </a:r>
          </a:p>
          <a:p>
            <a:endParaRPr lang="en-US" dirty="0"/>
          </a:p>
          <a:p>
            <a:r>
              <a:rPr lang="en-US" dirty="0"/>
              <a:t>Thank you for growing the kale for our workshop.</a:t>
            </a:r>
          </a:p>
        </p:txBody>
      </p:sp>
      <p:sp>
        <p:nvSpPr>
          <p:cNvPr id="4" name="Slide Number Placeholder 3"/>
          <p:cNvSpPr>
            <a:spLocks noGrp="1"/>
          </p:cNvSpPr>
          <p:nvPr>
            <p:ph type="sldNum" sz="quarter" idx="10"/>
          </p:nvPr>
        </p:nvSpPr>
        <p:spPr/>
        <p:txBody>
          <a:bodyPr/>
          <a:lstStyle/>
          <a:p>
            <a:fld id="{6C9D7469-5CD4-4495-AD32-1E3F160DD31C}" type="slidenum">
              <a:rPr lang="en-US" smtClean="0"/>
              <a:t>40</a:t>
            </a:fld>
            <a:endParaRPr lang="en-US"/>
          </a:p>
        </p:txBody>
      </p:sp>
    </p:spTree>
    <p:extLst>
      <p:ext uri="{BB962C8B-B14F-4D97-AF65-F5344CB8AC3E}">
        <p14:creationId xmlns:p14="http://schemas.microsoft.com/office/powerpoint/2010/main" val="4201651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41</a:t>
            </a:fld>
            <a:endParaRPr lang="en-US"/>
          </a:p>
        </p:txBody>
      </p:sp>
    </p:spTree>
    <p:extLst>
      <p:ext uri="{BB962C8B-B14F-4D97-AF65-F5344CB8AC3E}">
        <p14:creationId xmlns:p14="http://schemas.microsoft.com/office/powerpoint/2010/main" val="3159676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I thought I would leave you a collage of ornamental kale and hopefully entice you to grow some in your garden. Before conducting my research to create this presentation, I had no idea the broad varieties of ornamental kale.    But it make sense </a:t>
            </a:r>
            <a:r>
              <a:rPr lang="en-US" i="1" dirty="0">
                <a:solidFill>
                  <a:schemeClr val="bg1"/>
                </a:solidFill>
                <a:latin typeface="inherit"/>
                <a:ea typeface="Times New Roman" panose="02020603050405020304" pitchFamily="18" charset="0"/>
                <a:cs typeface="Times New Roman" panose="02020603050405020304" pitchFamily="18" charset="0"/>
              </a:rPr>
              <a:t>Brassica oleracea  has been breed for millennia to create all the brassica vegetables. </a:t>
            </a:r>
            <a:r>
              <a:rPr lang="en-US" dirty="0"/>
              <a:t>  I plan to grow some ornamental kale this year.</a:t>
            </a:r>
          </a:p>
        </p:txBody>
      </p:sp>
      <p:sp>
        <p:nvSpPr>
          <p:cNvPr id="4" name="Slide Number Placeholder 3"/>
          <p:cNvSpPr>
            <a:spLocks noGrp="1"/>
          </p:cNvSpPr>
          <p:nvPr>
            <p:ph type="sldNum" sz="quarter" idx="10"/>
          </p:nvPr>
        </p:nvSpPr>
        <p:spPr/>
        <p:txBody>
          <a:bodyPr/>
          <a:lstStyle/>
          <a:p>
            <a:fld id="{6C9D7469-5CD4-4495-AD32-1E3F160DD31C}" type="slidenum">
              <a:rPr lang="en-US" smtClean="0"/>
              <a:t>42</a:t>
            </a:fld>
            <a:endParaRPr lang="en-US"/>
          </a:p>
        </p:txBody>
      </p:sp>
    </p:spTree>
    <p:extLst>
      <p:ext uri="{BB962C8B-B14F-4D97-AF65-F5344CB8AC3E}">
        <p14:creationId xmlns:p14="http://schemas.microsoft.com/office/powerpoint/2010/main" val="2642602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5</a:t>
            </a:fld>
            <a:endParaRPr lang="en-US"/>
          </a:p>
        </p:txBody>
      </p:sp>
    </p:spTree>
    <p:extLst>
      <p:ext uri="{BB962C8B-B14F-4D97-AF65-F5344CB8AC3E}">
        <p14:creationId xmlns:p14="http://schemas.microsoft.com/office/powerpoint/2010/main" val="1433012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6</a:t>
            </a:fld>
            <a:endParaRPr lang="en-US"/>
          </a:p>
        </p:txBody>
      </p:sp>
    </p:spTree>
    <p:extLst>
      <p:ext uri="{BB962C8B-B14F-4D97-AF65-F5344CB8AC3E}">
        <p14:creationId xmlns:p14="http://schemas.microsoft.com/office/powerpoint/2010/main" val="242578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7</a:t>
            </a:fld>
            <a:endParaRPr lang="en-US"/>
          </a:p>
        </p:txBody>
      </p:sp>
    </p:spTree>
    <p:extLst>
      <p:ext uri="{BB962C8B-B14F-4D97-AF65-F5344CB8AC3E}">
        <p14:creationId xmlns:p14="http://schemas.microsoft.com/office/powerpoint/2010/main" val="87232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of lettuce, many species seem to be considered a lettuce.  I am focusing todays presentation on what I call true lettuce and kale</a:t>
            </a:r>
          </a:p>
        </p:txBody>
      </p:sp>
      <p:sp>
        <p:nvSpPr>
          <p:cNvPr id="4" name="Slide Number Placeholder 3"/>
          <p:cNvSpPr>
            <a:spLocks noGrp="1"/>
          </p:cNvSpPr>
          <p:nvPr>
            <p:ph type="sldNum" sz="quarter" idx="10"/>
          </p:nvPr>
        </p:nvSpPr>
        <p:spPr/>
        <p:txBody>
          <a:bodyPr/>
          <a:lstStyle/>
          <a:p>
            <a:fld id="{6C9D7469-5CD4-4495-AD32-1E3F160DD31C}" type="slidenum">
              <a:rPr lang="en-US" smtClean="0"/>
              <a:t>8</a:t>
            </a:fld>
            <a:endParaRPr lang="en-US"/>
          </a:p>
        </p:txBody>
      </p:sp>
    </p:spTree>
    <p:extLst>
      <p:ext uri="{BB962C8B-B14F-4D97-AF65-F5344CB8AC3E}">
        <p14:creationId xmlns:p14="http://schemas.microsoft.com/office/powerpoint/2010/main" val="1737540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D7469-5CD4-4495-AD32-1E3F160DD31C}" type="slidenum">
              <a:rPr lang="en-US" smtClean="0"/>
              <a:t>9</a:t>
            </a:fld>
            <a:endParaRPr lang="en-US"/>
          </a:p>
        </p:txBody>
      </p:sp>
    </p:spTree>
    <p:extLst>
      <p:ext uri="{BB962C8B-B14F-4D97-AF65-F5344CB8AC3E}">
        <p14:creationId xmlns:p14="http://schemas.microsoft.com/office/powerpoint/2010/main" val="2942838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1313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xmlns="" id="{2CE22CA0-1FF4-48EA-A41E-97444D274EEC}"/>
              </a:ext>
            </a:extLst>
          </p:cNvPr>
          <p:cNvSpPr>
            <a:spLocks noGrp="1"/>
          </p:cNvSpPr>
          <p:nvPr>
            <p:ph type="dt" sz="half" idx="10"/>
          </p:nvPr>
        </p:nvSpPr>
        <p:spPr/>
        <p:txBody>
          <a:bodyPr/>
          <a:lstStyle>
            <a:lvl1pPr>
              <a:defRPr/>
            </a:lvl1pPr>
          </a:lstStyle>
          <a:p>
            <a:fld id="{487A5DBB-E921-4041-A7F9-7971BABCF529}" type="datetimeFigureOut">
              <a:rPr lang="en-US" altLang="en-US"/>
              <a:pPr/>
              <a:t>6/5/2018</a:t>
            </a:fld>
            <a:endParaRPr lang="en-US" altLang="en-US"/>
          </a:p>
        </p:txBody>
      </p:sp>
      <p:sp>
        <p:nvSpPr>
          <p:cNvPr id="6" name="Footer Placeholder 4">
            <a:extLst>
              <a:ext uri="{FF2B5EF4-FFF2-40B4-BE49-F238E27FC236}">
                <a16:creationId xmlns:a16="http://schemas.microsoft.com/office/drawing/2014/main" xmlns="" id="{5F1513BE-0BFE-4C7D-9380-577A2409444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xmlns="" id="{C762E638-A08A-438F-A8D8-CA235DB5DEAE}"/>
              </a:ext>
            </a:extLst>
          </p:cNvPr>
          <p:cNvSpPr>
            <a:spLocks noGrp="1"/>
          </p:cNvSpPr>
          <p:nvPr>
            <p:ph type="sldNum" sz="quarter" idx="12"/>
          </p:nvPr>
        </p:nvSpPr>
        <p:spPr/>
        <p:txBody>
          <a:bodyPr/>
          <a:lstStyle>
            <a:lvl1pPr>
              <a:defRPr/>
            </a:lvl1pPr>
          </a:lstStyle>
          <a:p>
            <a:fld id="{56946824-7865-4AA5-9E3B-14C0FE881D09}" type="slidenum">
              <a:rPr lang="en-US" altLang="en-US"/>
              <a:pPr/>
              <a:t>‹#›</a:t>
            </a:fld>
            <a:endParaRPr lang="en-US" altLang="en-US"/>
          </a:p>
        </p:txBody>
      </p:sp>
    </p:spTree>
    <p:extLst>
      <p:ext uri="{BB962C8B-B14F-4D97-AF65-F5344CB8AC3E}">
        <p14:creationId xmlns:p14="http://schemas.microsoft.com/office/powerpoint/2010/main" val="234111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094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9030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9702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2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28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92024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34700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xmlns="" id="{F2CE4C98-65F7-4D1B-BCEC-3CBEC1F62F46}"/>
              </a:ext>
            </a:extLst>
          </p:cNvPr>
          <p:cNvSpPr>
            <a:spLocks noGrp="1"/>
          </p:cNvSpPr>
          <p:nvPr>
            <p:ph type="dt" sz="half" idx="10"/>
          </p:nvPr>
        </p:nvSpPr>
        <p:spPr/>
        <p:txBody>
          <a:bodyPr/>
          <a:lstStyle>
            <a:lvl1pPr>
              <a:defRPr/>
            </a:lvl1pPr>
          </a:lstStyle>
          <a:p>
            <a:fld id="{69778D1B-FA8A-4275-84DE-B5A45EF20955}" type="datetimeFigureOut">
              <a:rPr lang="en-US" altLang="en-US"/>
              <a:pPr/>
              <a:t>6/5/2018</a:t>
            </a:fld>
            <a:endParaRPr lang="en-US" altLang="en-US"/>
          </a:p>
        </p:txBody>
      </p:sp>
      <p:sp>
        <p:nvSpPr>
          <p:cNvPr id="6" name="Footer Placeholder 4">
            <a:extLst>
              <a:ext uri="{FF2B5EF4-FFF2-40B4-BE49-F238E27FC236}">
                <a16:creationId xmlns:a16="http://schemas.microsoft.com/office/drawing/2014/main" xmlns="" id="{82FBCB4D-B05C-49C1-A521-31522D5AD9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63F2D19-3A77-450E-9650-A0369C25D57C}"/>
              </a:ext>
            </a:extLst>
          </p:cNvPr>
          <p:cNvSpPr>
            <a:spLocks noGrp="1"/>
          </p:cNvSpPr>
          <p:nvPr>
            <p:ph type="sldNum" sz="quarter" idx="12"/>
          </p:nvPr>
        </p:nvSpPr>
        <p:spPr/>
        <p:txBody>
          <a:bodyPr/>
          <a:lstStyle>
            <a:lvl1pPr>
              <a:defRPr/>
            </a:lvl1pPr>
          </a:lstStyle>
          <a:p>
            <a:fld id="{A8C06F9E-FDC7-40A2-8DFA-B50B4AFD09EA}" type="slidenum">
              <a:rPr lang="en-US" altLang="en-US"/>
              <a:pPr/>
              <a:t>‹#›</a:t>
            </a:fld>
            <a:endParaRPr lang="en-US" altLang="en-US"/>
          </a:p>
        </p:txBody>
      </p:sp>
    </p:spTree>
    <p:extLst>
      <p:ext uri="{BB962C8B-B14F-4D97-AF65-F5344CB8AC3E}">
        <p14:creationId xmlns:p14="http://schemas.microsoft.com/office/powerpoint/2010/main" val="167616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rgbClr val="4987D3"/>
            </a:gs>
            <a:gs pos="0">
              <a:srgbClr val="122B4A"/>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1" descr="Wave+ANRLogo+MG.jpg">
            <a:extLst>
              <a:ext uri="{FF2B5EF4-FFF2-40B4-BE49-F238E27FC236}">
                <a16:creationId xmlns:a16="http://schemas.microsoft.com/office/drawing/2014/main" xmlns="" id="{2347882E-598E-45AE-A0FB-389A2E58C68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1584" y="5811838"/>
            <a:ext cx="1180253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xmlns="" id="{1F2CFA1D-B86E-4251-B540-C8E4E6C1EFD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xmlns="" id="{0327B44D-842A-43A1-80AF-B240F8BB293F}"/>
              </a:ext>
            </a:extLst>
          </p:cNvPr>
          <p:cNvSpPr>
            <a:spLocks noGrp="1"/>
          </p:cNvSpPr>
          <p:nvPr>
            <p:ph type="body" idx="1"/>
          </p:nvPr>
        </p:nvSpPr>
        <p:spPr bwMode="auto">
          <a:xfrm>
            <a:off x="609600" y="1600200"/>
            <a:ext cx="10972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9013776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rgbClr val="4987D3"/>
            </a:gs>
            <a:gs pos="0">
              <a:srgbClr val="122B4A"/>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A9B869A4-1FCE-4A13-9F69-419C08F341B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A06B89B2-6964-43FC-BD70-EA90FC00BF7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3E5C5FB5-0C02-4973-95E3-3F9A0D3C9E77}"/>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F168C475-4853-47C1-9812-F21F48AFB99B}" type="datetimeFigureOut">
              <a:rPr lang="en-US" altLang="en-US"/>
              <a:pPr/>
              <a:t>6/5/2018</a:t>
            </a:fld>
            <a:endParaRPr lang="en-US" altLang="en-US"/>
          </a:p>
        </p:txBody>
      </p:sp>
      <p:sp>
        <p:nvSpPr>
          <p:cNvPr id="5" name="Footer Placeholder 4">
            <a:extLst>
              <a:ext uri="{FF2B5EF4-FFF2-40B4-BE49-F238E27FC236}">
                <a16:creationId xmlns:a16="http://schemas.microsoft.com/office/drawing/2014/main" xmlns="" id="{D47B770F-0907-4C0C-A7B6-AF48CB29E66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xmlns="" id="{D03A95DB-A060-4099-B5D5-58D66BA8F06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F08016D-0D6A-4F07-877E-4458DD8730DE}" type="slidenum">
              <a:rPr lang="en-US" altLang="en-US"/>
              <a:pPr/>
              <a:t>‹#›</a:t>
            </a:fld>
            <a:endParaRPr lang="en-US" altLang="en-US"/>
          </a:p>
        </p:txBody>
      </p:sp>
    </p:spTree>
    <p:extLst>
      <p:ext uri="{BB962C8B-B14F-4D97-AF65-F5344CB8AC3E}">
        <p14:creationId xmlns:p14="http://schemas.microsoft.com/office/powerpoint/2010/main" val="2035516869"/>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en.wikipedia.org/wiki/File:Brocoli_02.jpg" TargetMode="External"/><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hyperlink" Target="https://en.wikipedia.org/wiki/File:Chou-fleur_01.jpg" TargetMode="External"/><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File:Caesar_salad_(1).jp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8" y="335714"/>
            <a:ext cx="11734801" cy="639419"/>
          </a:xfrm>
        </p:spPr>
        <p:txBody>
          <a:bodyPr>
            <a:noAutofit/>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bg1"/>
                </a:solidFill>
                <a:effectLst>
                  <a:outerShdw blurRad="38100" dist="38100" dir="2700000" algn="tl">
                    <a:srgbClr val="000000">
                      <a:alpha val="43137"/>
                    </a:srgbClr>
                  </a:outerShdw>
                </a:effectLst>
              </a:rPr>
              <a:t>Lettuce &amp; Kale</a:t>
            </a:r>
            <a:endParaRPr lang="en-US" sz="4000" dirty="0">
              <a:solidFill>
                <a:schemeClr val="bg1"/>
              </a:solidFill>
            </a:endParaRPr>
          </a:p>
        </p:txBody>
      </p:sp>
      <p:sp>
        <p:nvSpPr>
          <p:cNvPr id="8" name="Title 1"/>
          <p:cNvSpPr txBox="1">
            <a:spLocks/>
          </p:cNvSpPr>
          <p:nvPr/>
        </p:nvSpPr>
        <p:spPr>
          <a:xfrm>
            <a:off x="2226203" y="3724890"/>
            <a:ext cx="9432517" cy="639418"/>
          </a:xfrm>
          <a:prstGeom prst="rect">
            <a:avLst/>
          </a:prstGeom>
        </p:spPr>
        <p:txBody>
          <a:bodyPr vert="horz" wrap="none" lIns="91440" tIns="45720" rIns="91440" bIns="45720" rtlCol="0" anchor="t">
            <a:normAutofit fontScale="25000" lnSpcReduction="20000"/>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dirty="0"/>
              <a:t/>
            </a:r>
            <a:br>
              <a:rPr lang="en-US" dirty="0"/>
            </a:br>
            <a:endParaRPr lang="en-US" dirty="0"/>
          </a:p>
        </p:txBody>
      </p:sp>
      <p:sp>
        <p:nvSpPr>
          <p:cNvPr id="10" name="TextBox 9"/>
          <p:cNvSpPr txBox="1"/>
          <p:nvPr/>
        </p:nvSpPr>
        <p:spPr>
          <a:xfrm>
            <a:off x="1350019" y="4296182"/>
            <a:ext cx="2455333" cy="261610"/>
          </a:xfrm>
          <a:prstGeom prst="rect">
            <a:avLst/>
          </a:prstGeom>
          <a:noFill/>
        </p:spPr>
        <p:txBody>
          <a:bodyPr wrap="square" rtlCol="0">
            <a:spAutoFit/>
          </a:bodyPr>
          <a:lstStyle/>
          <a:p>
            <a:r>
              <a:rPr lang="en-US" sz="1100" dirty="0">
                <a:solidFill>
                  <a:srgbClr val="FFC000"/>
                </a:solidFill>
              </a:rPr>
              <a:t>passingthru.com image</a:t>
            </a:r>
          </a:p>
        </p:txBody>
      </p:sp>
      <p:sp>
        <p:nvSpPr>
          <p:cNvPr id="11" name="TextBox 10"/>
          <p:cNvSpPr txBox="1"/>
          <p:nvPr/>
        </p:nvSpPr>
        <p:spPr>
          <a:xfrm>
            <a:off x="5417539" y="4149988"/>
            <a:ext cx="1811661" cy="276999"/>
          </a:xfrm>
          <a:prstGeom prst="rect">
            <a:avLst/>
          </a:prstGeom>
          <a:noFill/>
        </p:spPr>
        <p:txBody>
          <a:bodyPr wrap="square" rtlCol="0">
            <a:spAutoFit/>
          </a:bodyPr>
          <a:lstStyle/>
          <a:p>
            <a:r>
              <a:rPr lang="en-US" sz="1200" dirty="0">
                <a:solidFill>
                  <a:srgbClr val="FFC000"/>
                </a:solidFill>
                <a:latin typeface="Calibri" panose="020F0502020204030204" pitchFamily="34" charset="0"/>
                <a:cs typeface="Calibri" panose="020F0502020204030204" pitchFamily="34" charset="0"/>
              </a:rPr>
              <a:t>Wikipedia image</a:t>
            </a:r>
          </a:p>
        </p:txBody>
      </p:sp>
      <p:pic>
        <p:nvPicPr>
          <p:cNvPr id="13" name="Picture 4" descr="https://upload.wikimedia.org/wikipedia/commons/4/49/Lettuce_mix.jpg">
            <a:extLst>
              <a:ext uri="{FF2B5EF4-FFF2-40B4-BE49-F238E27FC236}">
                <a16:creationId xmlns:a16="http://schemas.microsoft.com/office/drawing/2014/main" xmlns="" id="{8FD087A6-979A-40A2-B29B-13026A58F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921" y="1443729"/>
            <a:ext cx="3598949" cy="27062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lettuce images and names">
            <a:extLst>
              <a:ext uri="{FF2B5EF4-FFF2-40B4-BE49-F238E27FC236}">
                <a16:creationId xmlns:a16="http://schemas.microsoft.com/office/drawing/2014/main" xmlns="" id="{8A4B7E94-F5F7-4885-88C7-66D7B6440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8" y="2425775"/>
            <a:ext cx="4012898" cy="20064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mage result for kale images">
            <a:extLst>
              <a:ext uri="{FF2B5EF4-FFF2-40B4-BE49-F238E27FC236}">
                <a16:creationId xmlns:a16="http://schemas.microsoft.com/office/drawing/2014/main" xmlns="" id="{DF633FA9-95CA-4B82-A1F0-ECBF1CD6D6C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63167" y="1761905"/>
            <a:ext cx="3293378" cy="2910305"/>
          </a:xfrm>
          <a:prstGeom prst="rect">
            <a:avLst/>
          </a:prstGeom>
          <a:noFill/>
          <a:ln>
            <a:noFill/>
          </a:ln>
        </p:spPr>
      </p:pic>
      <p:sp>
        <p:nvSpPr>
          <p:cNvPr id="23" name="TextBox 22">
            <a:extLst>
              <a:ext uri="{FF2B5EF4-FFF2-40B4-BE49-F238E27FC236}">
                <a16:creationId xmlns:a16="http://schemas.microsoft.com/office/drawing/2014/main" xmlns="" id="{4E6D23BA-BCD1-4088-9F9F-62895DBBBDB7}"/>
              </a:ext>
            </a:extLst>
          </p:cNvPr>
          <p:cNvSpPr txBox="1"/>
          <p:nvPr/>
        </p:nvSpPr>
        <p:spPr>
          <a:xfrm>
            <a:off x="9437263" y="4672210"/>
            <a:ext cx="1811661" cy="276999"/>
          </a:xfrm>
          <a:prstGeom prst="rect">
            <a:avLst/>
          </a:prstGeom>
          <a:noFill/>
        </p:spPr>
        <p:txBody>
          <a:bodyPr wrap="square" rtlCol="0">
            <a:spAutoFit/>
          </a:bodyPr>
          <a:lstStyle/>
          <a:p>
            <a:r>
              <a:rPr lang="en-US" sz="1200" dirty="0">
                <a:solidFill>
                  <a:srgbClr val="FFC000"/>
                </a:solidFill>
                <a:latin typeface="Calibri" panose="020F0502020204030204" pitchFamily="34" charset="0"/>
                <a:cs typeface="Calibri" panose="020F0502020204030204" pitchFamily="34" charset="0"/>
              </a:rPr>
              <a:t>Wikipedia image</a:t>
            </a:r>
          </a:p>
        </p:txBody>
      </p:sp>
    </p:spTree>
    <p:extLst>
      <p:ext uri="{BB962C8B-B14F-4D97-AF65-F5344CB8AC3E}">
        <p14:creationId xmlns:p14="http://schemas.microsoft.com/office/powerpoint/2010/main" val="281343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22280"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2" name="TextBox 1">
            <a:extLst>
              <a:ext uri="{FF2B5EF4-FFF2-40B4-BE49-F238E27FC236}">
                <a16:creationId xmlns:a16="http://schemas.microsoft.com/office/drawing/2014/main" xmlns="" id="{85B7623D-6ADE-4CD1-8BCE-D62E0BA0EA53}"/>
              </a:ext>
            </a:extLst>
          </p:cNvPr>
          <p:cNvSpPr txBox="1"/>
          <p:nvPr/>
        </p:nvSpPr>
        <p:spPr>
          <a:xfrm>
            <a:off x="2851545" y="1924903"/>
            <a:ext cx="3828420" cy="1908215"/>
          </a:xfrm>
          <a:prstGeom prst="rect">
            <a:avLst/>
          </a:prstGeom>
          <a:noFill/>
        </p:spPr>
        <p:txBody>
          <a:bodyPr wrap="none" rtlCol="0">
            <a:spAutoFit/>
          </a:bodyPr>
          <a:lstStyle/>
          <a:p>
            <a:r>
              <a:rPr lang="en-US" sz="2200" dirty="0">
                <a:solidFill>
                  <a:schemeClr val="bg1"/>
                </a:solidFill>
              </a:rPr>
              <a:t>Lettuce: </a:t>
            </a:r>
            <a:r>
              <a:rPr lang="en-US" sz="2200" i="1" dirty="0" err="1">
                <a:solidFill>
                  <a:schemeClr val="bg1"/>
                </a:solidFill>
              </a:rPr>
              <a:t>Lactuca</a:t>
            </a:r>
            <a:r>
              <a:rPr lang="en-US" sz="2200" i="1" dirty="0">
                <a:solidFill>
                  <a:schemeClr val="bg1"/>
                </a:solidFill>
              </a:rPr>
              <a:t> sativa</a:t>
            </a:r>
          </a:p>
          <a:p>
            <a:endParaRPr lang="en-US" sz="2000" i="1" dirty="0">
              <a:solidFill>
                <a:schemeClr val="bg1"/>
              </a:solidFill>
            </a:endParaRPr>
          </a:p>
          <a:p>
            <a:r>
              <a:rPr lang="en-US" sz="2000" i="1" dirty="0">
                <a:solidFill>
                  <a:schemeClr val="bg1"/>
                </a:solidFill>
              </a:rPr>
              <a:t>	</a:t>
            </a:r>
            <a:r>
              <a:rPr lang="en-US" sz="2000" dirty="0">
                <a:solidFill>
                  <a:schemeClr val="bg1"/>
                </a:solidFill>
              </a:rPr>
              <a:t>Is in the daisy family  which</a:t>
            </a:r>
          </a:p>
          <a:p>
            <a:r>
              <a:rPr lang="en-US" sz="2000" dirty="0">
                <a:solidFill>
                  <a:schemeClr val="bg1"/>
                </a:solidFill>
              </a:rPr>
              <a:t>	includes asters and sunflowers</a:t>
            </a:r>
          </a:p>
          <a:p>
            <a:endParaRPr lang="en-US" b="1" i="1" dirty="0">
              <a:solidFill>
                <a:schemeClr val="bg1"/>
              </a:solidFill>
            </a:endParaRPr>
          </a:p>
          <a:p>
            <a:endParaRPr lang="en-US" i="1" dirty="0">
              <a:solidFill>
                <a:schemeClr val="bg1"/>
              </a:solidFill>
            </a:endParaRPr>
          </a:p>
        </p:txBody>
      </p:sp>
      <p:sp>
        <p:nvSpPr>
          <p:cNvPr id="6" name="Rectangle 5">
            <a:extLst>
              <a:ext uri="{FF2B5EF4-FFF2-40B4-BE49-F238E27FC236}">
                <a16:creationId xmlns:a16="http://schemas.microsoft.com/office/drawing/2014/main" xmlns="" id="{18366DFC-1FDB-4033-8547-F5827918E19E}"/>
              </a:ext>
            </a:extLst>
          </p:cNvPr>
          <p:cNvSpPr/>
          <p:nvPr/>
        </p:nvSpPr>
        <p:spPr>
          <a:xfrm>
            <a:off x="7496356" y="3709899"/>
            <a:ext cx="4695644" cy="1354217"/>
          </a:xfrm>
          <a:prstGeom prst="rect">
            <a:avLst/>
          </a:prstGeom>
        </p:spPr>
        <p:txBody>
          <a:bodyPr wrap="none">
            <a:spAutoFit/>
          </a:bodyPr>
          <a:lstStyle/>
          <a:p>
            <a:r>
              <a:rPr lang="en-US" sz="2200" dirty="0">
                <a:solidFill>
                  <a:schemeClr val="bg1"/>
                </a:solidFill>
                <a:latin typeface="inherit"/>
                <a:ea typeface="Times New Roman" panose="02020603050405020304" pitchFamily="18" charset="0"/>
                <a:cs typeface="Times New Roman" panose="02020603050405020304" pitchFamily="18" charset="0"/>
              </a:rPr>
              <a:t>Kale:  </a:t>
            </a:r>
            <a:r>
              <a:rPr lang="en-US" sz="2200" i="1" dirty="0">
                <a:solidFill>
                  <a:schemeClr val="bg1"/>
                </a:solidFill>
                <a:latin typeface="inherit"/>
                <a:ea typeface="Times New Roman" panose="02020603050405020304" pitchFamily="18" charset="0"/>
                <a:cs typeface="Times New Roman" panose="02020603050405020304" pitchFamily="18" charset="0"/>
              </a:rPr>
              <a:t>Brassica oleracea </a:t>
            </a:r>
            <a:r>
              <a:rPr lang="en-US" sz="2200" dirty="0">
                <a:solidFill>
                  <a:schemeClr val="bg1"/>
                </a:solidFill>
              </a:rPr>
              <a:t>var. </a:t>
            </a:r>
            <a:r>
              <a:rPr lang="en-US" sz="2200" i="1" dirty="0" err="1">
                <a:solidFill>
                  <a:schemeClr val="bg1"/>
                </a:solidFill>
              </a:rPr>
              <a:t>viridis</a:t>
            </a:r>
            <a:endParaRPr lang="en-US" sz="2200" i="1" dirty="0">
              <a:solidFill>
                <a:schemeClr val="bg1"/>
              </a:solidFill>
              <a:latin typeface="inherit"/>
              <a:ea typeface="Times New Roman" panose="02020603050405020304" pitchFamily="18" charset="0"/>
              <a:cs typeface="Times New Roman" panose="02020603050405020304" pitchFamily="18" charset="0"/>
            </a:endParaRPr>
          </a:p>
          <a:p>
            <a:endParaRPr lang="en-US" sz="2000" i="1" dirty="0">
              <a:solidFill>
                <a:schemeClr val="bg1"/>
              </a:solidFill>
              <a:latin typeface="inherit"/>
              <a:cs typeface="Times New Roman" panose="02020603050405020304" pitchFamily="18" charset="0"/>
            </a:endParaRPr>
          </a:p>
          <a:p>
            <a:r>
              <a:rPr lang="en-US" sz="2000" i="1" dirty="0">
                <a:solidFill>
                  <a:schemeClr val="bg1"/>
                </a:solidFill>
                <a:latin typeface="inherit"/>
                <a:cs typeface="Times New Roman" panose="02020603050405020304" pitchFamily="18" charset="0"/>
              </a:rPr>
              <a:t>	</a:t>
            </a:r>
            <a:r>
              <a:rPr lang="en-US" sz="2000" dirty="0">
                <a:solidFill>
                  <a:schemeClr val="bg1"/>
                </a:solidFill>
                <a:latin typeface="inherit"/>
                <a:cs typeface="Times New Roman" panose="02020603050405020304" pitchFamily="18" charset="0"/>
              </a:rPr>
              <a:t>Same </a:t>
            </a:r>
            <a:r>
              <a:rPr lang="en-US" sz="2000" b="1" dirty="0">
                <a:solidFill>
                  <a:schemeClr val="bg1"/>
                </a:solidFill>
                <a:latin typeface="inherit"/>
                <a:cs typeface="Times New Roman" panose="02020603050405020304" pitchFamily="18" charset="0"/>
              </a:rPr>
              <a:t>species</a:t>
            </a:r>
            <a:r>
              <a:rPr lang="en-US" sz="2000" dirty="0">
                <a:solidFill>
                  <a:schemeClr val="bg1"/>
                </a:solidFill>
                <a:latin typeface="inherit"/>
                <a:cs typeface="Times New Roman" panose="02020603050405020304" pitchFamily="18" charset="0"/>
              </a:rPr>
              <a:t> as cabbage, broccoli and </a:t>
            </a:r>
          </a:p>
          <a:p>
            <a:r>
              <a:rPr lang="en-US" sz="2000" i="1" dirty="0">
                <a:solidFill>
                  <a:schemeClr val="bg1"/>
                </a:solidFill>
                <a:latin typeface="inherit"/>
                <a:cs typeface="Times New Roman" panose="02020603050405020304" pitchFamily="18" charset="0"/>
              </a:rPr>
              <a:t>	c</a:t>
            </a:r>
            <a:r>
              <a:rPr lang="en-US" sz="2000" dirty="0">
                <a:solidFill>
                  <a:schemeClr val="bg1"/>
                </a:solidFill>
                <a:latin typeface="inherit"/>
                <a:cs typeface="Times New Roman" panose="02020603050405020304" pitchFamily="18" charset="0"/>
              </a:rPr>
              <a:t>auliflower only variety differs</a:t>
            </a:r>
            <a:endParaRPr lang="en-US" sz="2000" dirty="0">
              <a:solidFill>
                <a:schemeClr val="bg1"/>
              </a:solidFill>
            </a:endParaRPr>
          </a:p>
        </p:txBody>
      </p:sp>
      <p:sp>
        <p:nvSpPr>
          <p:cNvPr id="7" name="TextBox 6">
            <a:extLst>
              <a:ext uri="{FF2B5EF4-FFF2-40B4-BE49-F238E27FC236}">
                <a16:creationId xmlns:a16="http://schemas.microsoft.com/office/drawing/2014/main" xmlns="" id="{437E2907-F80A-49AF-A393-A61C9F1CA995}"/>
              </a:ext>
            </a:extLst>
          </p:cNvPr>
          <p:cNvSpPr txBox="1"/>
          <p:nvPr/>
        </p:nvSpPr>
        <p:spPr>
          <a:xfrm>
            <a:off x="457199" y="1220837"/>
            <a:ext cx="3950377" cy="584775"/>
          </a:xfrm>
          <a:prstGeom prst="rect">
            <a:avLst/>
          </a:prstGeom>
          <a:noFill/>
        </p:spPr>
        <p:txBody>
          <a:bodyPr wrap="none" rtlCol="0">
            <a:spAutoFit/>
          </a:bodyPr>
          <a:lstStyle/>
          <a:p>
            <a:r>
              <a:rPr lang="en-US" sz="3200" dirty="0">
                <a:solidFill>
                  <a:schemeClr val="bg1"/>
                </a:solidFill>
              </a:rPr>
              <a:t>Scientific Classification</a:t>
            </a:r>
          </a:p>
        </p:txBody>
      </p:sp>
      <p:pic>
        <p:nvPicPr>
          <p:cNvPr id="9" name="Picture 8" descr="Brocoli 02.jpg">
            <a:hlinkClick r:id="rId3"/>
            <a:extLst>
              <a:ext uri="{FF2B5EF4-FFF2-40B4-BE49-F238E27FC236}">
                <a16:creationId xmlns:a16="http://schemas.microsoft.com/office/drawing/2014/main" xmlns="" id="{B3F9F2FA-F2E7-4FED-82C3-096CAC7EF7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81942" y="4410607"/>
            <a:ext cx="1335443" cy="1260749"/>
          </a:xfrm>
          <a:prstGeom prst="rect">
            <a:avLst/>
          </a:prstGeom>
          <a:noFill/>
          <a:ln>
            <a:noFill/>
          </a:ln>
        </p:spPr>
      </p:pic>
      <p:pic>
        <p:nvPicPr>
          <p:cNvPr id="10" name="Picture 9" descr="Chou-fleur 01.jpg">
            <a:hlinkClick r:id="rId5"/>
            <a:extLst>
              <a:ext uri="{FF2B5EF4-FFF2-40B4-BE49-F238E27FC236}">
                <a16:creationId xmlns:a16="http://schemas.microsoft.com/office/drawing/2014/main" xmlns="" id="{18782E7F-D5E6-4045-8D0D-0D5C925BA74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526632" y="3968995"/>
            <a:ext cx="1494863" cy="1117283"/>
          </a:xfrm>
          <a:prstGeom prst="rect">
            <a:avLst/>
          </a:prstGeom>
          <a:noFill/>
          <a:ln>
            <a:noFill/>
          </a:ln>
        </p:spPr>
      </p:pic>
      <p:pic>
        <p:nvPicPr>
          <p:cNvPr id="11" name="Picture 10" descr="Image result for cabbage images">
            <a:extLst>
              <a:ext uri="{FF2B5EF4-FFF2-40B4-BE49-F238E27FC236}">
                <a16:creationId xmlns:a16="http://schemas.microsoft.com/office/drawing/2014/main" xmlns="" id="{A80F16F0-0583-4A82-A80A-5DA59B3A3D1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293" y="3803367"/>
            <a:ext cx="1334402" cy="1260749"/>
          </a:xfrm>
          <a:prstGeom prst="rect">
            <a:avLst/>
          </a:prstGeom>
          <a:noFill/>
          <a:ln>
            <a:noFill/>
          </a:ln>
        </p:spPr>
      </p:pic>
      <p:pic>
        <p:nvPicPr>
          <p:cNvPr id="12" name="Picture 11" descr="Image result for kale images">
            <a:extLst>
              <a:ext uri="{FF2B5EF4-FFF2-40B4-BE49-F238E27FC236}">
                <a16:creationId xmlns:a16="http://schemas.microsoft.com/office/drawing/2014/main" xmlns="" id="{3BFA59D9-8B9D-4839-BF59-D1C83A935D9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182748" y="4158916"/>
            <a:ext cx="1862299" cy="1463842"/>
          </a:xfrm>
          <a:prstGeom prst="rect">
            <a:avLst/>
          </a:prstGeom>
          <a:solidFill>
            <a:schemeClr val="bg1">
              <a:lumMod val="85000"/>
            </a:schemeClr>
          </a:solidFill>
          <a:ln>
            <a:noFill/>
          </a:ln>
        </p:spPr>
      </p:pic>
      <p:sp>
        <p:nvSpPr>
          <p:cNvPr id="15" name="AutoShape 4" descr="Image result">
            <a:extLst>
              <a:ext uri="{FF2B5EF4-FFF2-40B4-BE49-F238E27FC236}">
                <a16:creationId xmlns:a16="http://schemas.microsoft.com/office/drawing/2014/main" xmlns="" id="{53328414-DC3B-4630-A80D-B6C78796799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Daisy Flower (Bellis Perennis)">
            <a:extLst>
              <a:ext uri="{FF2B5EF4-FFF2-40B4-BE49-F238E27FC236}">
                <a16:creationId xmlns:a16="http://schemas.microsoft.com/office/drawing/2014/main" xmlns="" id="{3DB52081-6D8B-46F4-8A7C-48D2BC9E6E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1136" y="1190900"/>
            <a:ext cx="1589308" cy="15554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ght Purple Blush Aster Flower">
            <a:extLst>
              <a:ext uri="{FF2B5EF4-FFF2-40B4-BE49-F238E27FC236}">
                <a16:creationId xmlns:a16="http://schemas.microsoft.com/office/drawing/2014/main" xmlns="" id="{85FE2AAB-FC65-4CE3-93C8-3EEB4EA8C2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3739" y="1235242"/>
            <a:ext cx="2046831" cy="20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45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39058"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bg1"/>
                </a:solidFill>
                <a:effectLst>
                  <a:outerShdw blurRad="38100" dist="38100" dir="2700000" algn="tl">
                    <a:srgbClr val="000000">
                      <a:alpha val="43137"/>
                    </a:srgbClr>
                  </a:outerShdw>
                </a:effectLst>
              </a:rPr>
              <a:t>Lettuce &amp; Kale</a:t>
            </a:r>
            <a:endParaRPr lang="en-US" sz="4000" dirty="0">
              <a:solidFill>
                <a:schemeClr val="bg1"/>
              </a:solidFill>
            </a:endParaRPr>
          </a:p>
        </p:txBody>
      </p:sp>
      <p:sp>
        <p:nvSpPr>
          <p:cNvPr id="15" name="TextBox 14">
            <a:extLst>
              <a:ext uri="{FF2B5EF4-FFF2-40B4-BE49-F238E27FC236}">
                <a16:creationId xmlns:a16="http://schemas.microsoft.com/office/drawing/2014/main" xmlns="" id="{BB826843-E3C2-4591-8D31-2444E5D715EA}"/>
              </a:ext>
            </a:extLst>
          </p:cNvPr>
          <p:cNvSpPr txBox="1"/>
          <p:nvPr/>
        </p:nvSpPr>
        <p:spPr>
          <a:xfrm>
            <a:off x="4032502" y="1093447"/>
            <a:ext cx="4081687" cy="5324535"/>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 Cycle of </a:t>
            </a:r>
            <a:r>
              <a:rPr lang="en-US" sz="4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Lettuce</a:t>
            </a:r>
          </a:p>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Seed Stage</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Dormant</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Germinating </a:t>
            </a:r>
            <a:r>
              <a:rPr lang="en-US" sz="1400" b="1" dirty="0">
                <a:solidFill>
                  <a:schemeClr val="bg1"/>
                </a:solidFill>
                <a:effectLst>
                  <a:outerShdw blurRad="38100" dist="38100" dir="2700000" algn="tl">
                    <a:srgbClr val="000000">
                      <a:alpha val="43137"/>
                    </a:srgbClr>
                  </a:outerShdw>
                </a:effectLst>
              </a:rPr>
              <a:t>(5 days)</a:t>
            </a: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Vegetative</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Seedling </a:t>
            </a:r>
            <a:r>
              <a:rPr lang="en-US" sz="1200" b="1" dirty="0">
                <a:solidFill>
                  <a:schemeClr val="bg1"/>
                </a:solidFill>
                <a:effectLst>
                  <a:outerShdw blurRad="38100" dist="38100" dir="2700000" algn="tl">
                    <a:srgbClr val="000000">
                      <a:alpha val="43137"/>
                    </a:srgbClr>
                  </a:outerShdw>
                </a:effectLst>
              </a:rPr>
              <a:t>(7 – 14 days)</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Head formation </a:t>
            </a:r>
            <a:r>
              <a:rPr lang="en-US" sz="1400" b="1" dirty="0">
                <a:solidFill>
                  <a:schemeClr val="bg1"/>
                </a:solidFill>
                <a:effectLst>
                  <a:outerShdw blurRad="38100" dist="38100" dir="2700000" algn="tl">
                    <a:srgbClr val="000000">
                      <a:alpha val="43137"/>
                    </a:srgbClr>
                  </a:outerShdw>
                </a:effectLst>
              </a:rPr>
              <a:t>(45- 90 days)</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Bolting </a:t>
            </a:r>
            <a:r>
              <a:rPr lang="en-US" sz="1400" b="1" dirty="0">
                <a:solidFill>
                  <a:schemeClr val="bg1"/>
                </a:solidFill>
                <a:effectLst>
                  <a:outerShdw blurRad="38100" dist="38100" dir="2700000" algn="tl">
                    <a:srgbClr val="000000">
                      <a:alpha val="43137"/>
                    </a:srgbClr>
                  </a:outerShdw>
                </a:effectLst>
              </a:rPr>
              <a:t>(30 days)</a:t>
            </a: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10FB0F14-0A7F-48E9-9EA0-5C2668AF720F}"/>
              </a:ext>
            </a:extLst>
          </p:cNvPr>
          <p:cNvSpPr txBox="1"/>
          <p:nvPr/>
        </p:nvSpPr>
        <p:spPr>
          <a:xfrm>
            <a:off x="8476706" y="1857801"/>
            <a:ext cx="3209545" cy="2677656"/>
          </a:xfrm>
          <a:prstGeom prst="rect">
            <a:avLst/>
          </a:prstGeom>
          <a:noFill/>
        </p:spPr>
        <p:txBody>
          <a:bodyPr wrap="square" rtlCol="0">
            <a:spAutoFit/>
          </a:bodyPr>
          <a:lstStyle/>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Reproductive</a:t>
            </a:r>
          </a:p>
          <a:p>
            <a:pPr marL="914400" lvl="1" indent="-4572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Flowering </a:t>
            </a:r>
            <a:r>
              <a:rPr lang="en-US" sz="1400" b="1" dirty="0">
                <a:solidFill>
                  <a:schemeClr val="bg1"/>
                </a:solidFill>
                <a:effectLst>
                  <a:outerShdw blurRad="38100" dist="38100" dir="2700000" algn="tl">
                    <a:srgbClr val="000000">
                      <a:alpha val="43137"/>
                    </a:srgbClr>
                  </a:outerShdw>
                </a:effectLst>
              </a:rPr>
              <a:t>(14 days)</a:t>
            </a:r>
          </a:p>
          <a:p>
            <a:pPr marL="914400" lvl="1" indent="-4572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Ripening </a:t>
            </a:r>
            <a:r>
              <a:rPr lang="en-US" sz="1400" b="1" dirty="0">
                <a:solidFill>
                  <a:schemeClr val="bg1"/>
                </a:solidFill>
                <a:effectLst>
                  <a:outerShdw blurRad="38100" dist="38100" dir="2700000" algn="tl">
                    <a:srgbClr val="000000">
                      <a:alpha val="43137"/>
                    </a:srgbClr>
                  </a:outerShdw>
                </a:effectLst>
              </a:rPr>
              <a:t>(11-13 days)</a:t>
            </a:r>
          </a:p>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8366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39058"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15" name="TextBox 14">
            <a:extLst>
              <a:ext uri="{FF2B5EF4-FFF2-40B4-BE49-F238E27FC236}">
                <a16:creationId xmlns:a16="http://schemas.microsoft.com/office/drawing/2014/main" xmlns="" id="{BB826843-E3C2-4591-8D31-2444E5D715EA}"/>
              </a:ext>
            </a:extLst>
          </p:cNvPr>
          <p:cNvSpPr txBox="1"/>
          <p:nvPr/>
        </p:nvSpPr>
        <p:spPr>
          <a:xfrm>
            <a:off x="4032503" y="1093447"/>
            <a:ext cx="3792072" cy="5324535"/>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 Cycle of </a:t>
            </a:r>
            <a:r>
              <a:rPr lang="en-US" sz="4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Kale</a:t>
            </a:r>
          </a:p>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Seed Stage</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Dormant</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Germinating </a:t>
            </a:r>
            <a:r>
              <a:rPr lang="en-US" sz="1400" b="1" dirty="0">
                <a:solidFill>
                  <a:schemeClr val="bg1"/>
                </a:solidFill>
                <a:effectLst>
                  <a:outerShdw blurRad="38100" dist="38100" dir="2700000" algn="tl">
                    <a:srgbClr val="000000">
                      <a:alpha val="43137"/>
                    </a:srgbClr>
                  </a:outerShdw>
                </a:effectLst>
              </a:rPr>
              <a:t>(4-7 days)</a:t>
            </a: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Vegetative</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Seedling </a:t>
            </a:r>
            <a:r>
              <a:rPr lang="en-US" sz="1200" b="1" dirty="0">
                <a:solidFill>
                  <a:schemeClr val="bg1"/>
                </a:solidFill>
                <a:effectLst>
                  <a:outerShdw blurRad="38100" dist="38100" dir="2700000" algn="tl">
                    <a:srgbClr val="000000">
                      <a:alpha val="43137"/>
                    </a:srgbClr>
                  </a:outerShdw>
                </a:effectLst>
              </a:rPr>
              <a:t>(7 – 14 days)</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Head formation </a:t>
            </a:r>
            <a:r>
              <a:rPr lang="en-US" sz="1400" b="1" dirty="0">
                <a:solidFill>
                  <a:schemeClr val="bg1"/>
                </a:solidFill>
                <a:effectLst>
                  <a:outerShdw blurRad="38100" dist="38100" dir="2700000" algn="tl">
                    <a:srgbClr val="000000">
                      <a:alpha val="43137"/>
                    </a:srgbClr>
                  </a:outerShdw>
                </a:effectLst>
              </a:rPr>
              <a:t>(none)</a:t>
            </a:r>
          </a:p>
          <a:p>
            <a:pPr marL="800100" lvl="1" indent="-3429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Bolting </a:t>
            </a:r>
            <a:r>
              <a:rPr lang="en-US" sz="1400" b="1" dirty="0">
                <a:solidFill>
                  <a:schemeClr val="bg1"/>
                </a:solidFill>
                <a:effectLst>
                  <a:outerShdw blurRad="38100" dist="38100" dir="2700000" algn="tl">
                    <a:srgbClr val="000000">
                      <a:alpha val="43137"/>
                    </a:srgbClr>
                  </a:outerShdw>
                </a:effectLst>
              </a:rPr>
              <a:t>(2</a:t>
            </a:r>
            <a:r>
              <a:rPr lang="en-US" sz="1400" b="1" baseline="30000" dirty="0">
                <a:solidFill>
                  <a:schemeClr val="bg1"/>
                </a:solidFill>
                <a:effectLst>
                  <a:outerShdw blurRad="38100" dist="38100" dir="2700000" algn="tl">
                    <a:srgbClr val="000000">
                      <a:alpha val="43137"/>
                    </a:srgbClr>
                  </a:outerShdw>
                </a:effectLst>
              </a:rPr>
              <a:t>nd</a:t>
            </a:r>
            <a:r>
              <a:rPr lang="en-US" sz="1400" b="1" dirty="0">
                <a:solidFill>
                  <a:schemeClr val="bg1"/>
                </a:solidFill>
                <a:effectLst>
                  <a:outerShdw blurRad="38100" dist="38100" dir="2700000" algn="tl">
                    <a:srgbClr val="000000">
                      <a:alpha val="43137"/>
                    </a:srgbClr>
                  </a:outerShdw>
                </a:effectLst>
              </a:rPr>
              <a:t> year)</a:t>
            </a: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10FB0F14-0A7F-48E9-9EA0-5C2668AF720F}"/>
              </a:ext>
            </a:extLst>
          </p:cNvPr>
          <p:cNvSpPr txBox="1"/>
          <p:nvPr/>
        </p:nvSpPr>
        <p:spPr>
          <a:xfrm>
            <a:off x="8476706" y="1857801"/>
            <a:ext cx="3209545" cy="2677656"/>
          </a:xfrm>
          <a:prstGeom prst="rect">
            <a:avLst/>
          </a:prstGeom>
          <a:noFill/>
        </p:spPr>
        <p:txBody>
          <a:bodyPr wrap="square" rtlCol="0">
            <a:spAutoFit/>
          </a:bodyPr>
          <a:lstStyle/>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Reproductive</a:t>
            </a:r>
          </a:p>
          <a:p>
            <a:pPr marL="914400" lvl="1" indent="-4572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Flowering </a:t>
            </a:r>
            <a:r>
              <a:rPr lang="en-US" sz="1400" b="1" dirty="0">
                <a:solidFill>
                  <a:schemeClr val="bg1"/>
                </a:solidFill>
                <a:effectLst>
                  <a:outerShdw blurRad="38100" dist="38100" dir="2700000" algn="tl">
                    <a:srgbClr val="000000">
                      <a:alpha val="43137"/>
                    </a:srgbClr>
                  </a:outerShdw>
                </a:effectLst>
              </a:rPr>
              <a:t>(2</a:t>
            </a:r>
            <a:r>
              <a:rPr lang="en-US" sz="1400" b="1" baseline="30000" dirty="0">
                <a:solidFill>
                  <a:schemeClr val="bg1"/>
                </a:solidFill>
                <a:effectLst>
                  <a:outerShdw blurRad="38100" dist="38100" dir="2700000" algn="tl">
                    <a:srgbClr val="000000">
                      <a:alpha val="43137"/>
                    </a:srgbClr>
                  </a:outerShdw>
                </a:effectLst>
              </a:rPr>
              <a:t>nd</a:t>
            </a:r>
            <a:r>
              <a:rPr lang="en-US" sz="1400" b="1" dirty="0">
                <a:solidFill>
                  <a:schemeClr val="bg1"/>
                </a:solidFill>
                <a:effectLst>
                  <a:outerShdw blurRad="38100" dist="38100" dir="2700000" algn="tl">
                    <a:srgbClr val="000000">
                      <a:alpha val="43137"/>
                    </a:srgbClr>
                  </a:outerShdw>
                </a:effectLst>
              </a:rPr>
              <a:t> year</a:t>
            </a:r>
          </a:p>
          <a:p>
            <a:pPr marL="914400" lvl="1" indent="-457200">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rPr>
              <a:t>Ripening </a:t>
            </a:r>
            <a:r>
              <a:rPr lang="en-US" sz="1400" b="1" dirty="0">
                <a:solidFill>
                  <a:schemeClr val="bg1"/>
                </a:solidFill>
                <a:effectLst>
                  <a:outerShdw blurRad="38100" dist="38100" dir="2700000" algn="tl">
                    <a:srgbClr val="000000">
                      <a:alpha val="43137"/>
                    </a:srgbClr>
                  </a:outerShdw>
                </a:effectLst>
              </a:rPr>
              <a:t>(?)</a:t>
            </a:r>
          </a:p>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538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737616" y="1843764"/>
            <a:ext cx="2569464" cy="3483864"/>
          </a:xfrm>
        </p:spPr>
        <p:txBody>
          <a:bodyPr/>
          <a:lstStyle/>
          <a:p>
            <a:pPr marL="0" indent="0">
              <a:buNone/>
            </a:pPr>
            <a:r>
              <a:rPr lang="en-US" dirty="0">
                <a:solidFill>
                  <a:schemeClr val="bg1"/>
                </a:solidFill>
              </a:rPr>
              <a:t>Romaine</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Lettuce Varieties</a:t>
            </a:r>
          </a:p>
        </p:txBody>
      </p:sp>
      <p:pic>
        <p:nvPicPr>
          <p:cNvPr id="11" name="Picture 10" descr="Image result for lettuce images and names">
            <a:extLst>
              <a:ext uri="{FF2B5EF4-FFF2-40B4-BE49-F238E27FC236}">
                <a16:creationId xmlns:a16="http://schemas.microsoft.com/office/drawing/2014/main" xmlns="" id="{EF0D446D-649C-4767-9E43-4C51D3DA81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59216" y="1736070"/>
            <a:ext cx="5943600" cy="2971800"/>
          </a:xfrm>
          <a:prstGeom prst="rect">
            <a:avLst/>
          </a:prstGeom>
          <a:noFill/>
          <a:ln>
            <a:noFill/>
          </a:ln>
        </p:spPr>
      </p:pic>
      <p:sp>
        <p:nvSpPr>
          <p:cNvPr id="2" name="Rectangle 1">
            <a:extLst>
              <a:ext uri="{FF2B5EF4-FFF2-40B4-BE49-F238E27FC236}">
                <a16:creationId xmlns:a16="http://schemas.microsoft.com/office/drawing/2014/main" xmlns="" id="{FA26DD5D-881C-4B40-BA35-3FBBF858A56F}"/>
              </a:ext>
            </a:extLst>
          </p:cNvPr>
          <p:cNvSpPr/>
          <p:nvPr/>
        </p:nvSpPr>
        <p:spPr>
          <a:xfrm>
            <a:off x="737616" y="2615049"/>
            <a:ext cx="4852416" cy="3046988"/>
          </a:xfrm>
          <a:prstGeom prst="rect">
            <a:avLst/>
          </a:prstGeom>
        </p:spPr>
        <p:txBody>
          <a:bodyPr wrap="square">
            <a:spAutoFit/>
          </a:bodyPr>
          <a:lstStyle/>
          <a:p>
            <a:pPr marL="285750" indent="-285750">
              <a:buFont typeface="Arial" panose="020B0604020202020204" pitchFamily="34" charset="0"/>
              <a:buChar char="•"/>
            </a:pPr>
            <a:r>
              <a:rPr lang="en-US" sz="2400" dirty="0">
                <a:solidFill>
                  <a:schemeClr val="bg1"/>
                </a:solidFill>
                <a:latin typeface="+mn-lt"/>
                <a:ea typeface="Times New Roman" panose="02020603050405020304" pitchFamily="18" charset="0"/>
                <a:cs typeface="Times New Roman" panose="02020603050405020304" pitchFamily="18" charset="0"/>
              </a:rPr>
              <a:t>Aka Cos Lettuce </a:t>
            </a:r>
          </a:p>
          <a:p>
            <a:pPr marL="285750" indent="-285750">
              <a:buFont typeface="Arial" panose="020B0604020202020204" pitchFamily="34" charset="0"/>
              <a:buChar char="•"/>
            </a:pPr>
            <a:r>
              <a:rPr lang="en-US" sz="2400" dirty="0">
                <a:solidFill>
                  <a:schemeClr val="bg1"/>
                </a:solidFill>
                <a:latin typeface="+mn-lt"/>
                <a:ea typeface="Times New Roman" panose="02020603050405020304" pitchFamily="18" charset="0"/>
                <a:cs typeface="Times New Roman" panose="02020603050405020304" pitchFamily="18" charset="0"/>
              </a:rPr>
              <a:t>Outer leaves removed: Hearts of Romaine</a:t>
            </a:r>
          </a:p>
          <a:p>
            <a:pPr marL="285750" indent="-285750">
              <a:buFont typeface="Arial" panose="020B0604020202020204" pitchFamily="34" charset="0"/>
              <a:buChar char="•"/>
            </a:pPr>
            <a:r>
              <a:rPr lang="en-US" sz="2400" dirty="0">
                <a:solidFill>
                  <a:schemeClr val="bg1"/>
                </a:solidFill>
                <a:latin typeface="+mn-lt"/>
                <a:ea typeface="Times New Roman" panose="02020603050405020304" pitchFamily="18" charset="0"/>
                <a:cs typeface="Times New Roman" panose="02020603050405020304" pitchFamily="18" charset="0"/>
              </a:rPr>
              <a:t>Thick center rib gives it a real crunch</a:t>
            </a:r>
          </a:p>
          <a:p>
            <a:pPr marL="285750" indent="-285750">
              <a:buFont typeface="Arial" panose="020B0604020202020204" pitchFamily="34" charset="0"/>
              <a:buChar char="•"/>
            </a:pPr>
            <a:r>
              <a:rPr lang="en-US" sz="2400" dirty="0">
                <a:solidFill>
                  <a:schemeClr val="bg1"/>
                </a:solidFill>
                <a:latin typeface="+mn-lt"/>
                <a:ea typeface="Times New Roman" panose="02020603050405020304" pitchFamily="18" charset="0"/>
                <a:cs typeface="Times New Roman" panose="02020603050405020304" pitchFamily="18" charset="0"/>
              </a:rPr>
              <a:t>Rib also gives this lettuce a slight bitter taste</a:t>
            </a:r>
          </a:p>
          <a:p>
            <a:pPr marL="285750" indent="-285750">
              <a:buFont typeface="Arial" panose="020B0604020202020204" pitchFamily="34" charset="0"/>
              <a:buChar char="•"/>
            </a:pPr>
            <a:r>
              <a:rPr lang="en-US" sz="2400" dirty="0">
                <a:solidFill>
                  <a:schemeClr val="bg1"/>
                </a:solidFill>
                <a:latin typeface="+mn-lt"/>
                <a:ea typeface="Times New Roman" panose="02020603050405020304" pitchFamily="18" charset="0"/>
                <a:cs typeface="Times New Roman" panose="02020603050405020304" pitchFamily="18" charset="0"/>
              </a:rPr>
              <a:t>Caesar salad</a:t>
            </a:r>
            <a:endParaRPr lang="en-US" sz="2400" dirty="0">
              <a:solidFill>
                <a:schemeClr val="bg1"/>
              </a:solidFill>
              <a:latin typeface="+mn-lt"/>
            </a:endParaRPr>
          </a:p>
        </p:txBody>
      </p:sp>
    </p:spTree>
    <p:extLst>
      <p:ext uri="{BB962C8B-B14F-4D97-AF65-F5344CB8AC3E}">
        <p14:creationId xmlns:p14="http://schemas.microsoft.com/office/powerpoint/2010/main" val="2445378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563880" y="1787765"/>
            <a:ext cx="2569464" cy="3483864"/>
          </a:xfrm>
        </p:spPr>
        <p:txBody>
          <a:bodyPr/>
          <a:lstStyle/>
          <a:p>
            <a:pPr marL="0" indent="0">
              <a:buNone/>
            </a:pPr>
            <a:r>
              <a:rPr lang="en-US" dirty="0">
                <a:solidFill>
                  <a:schemeClr val="bg1"/>
                </a:solidFill>
              </a:rPr>
              <a:t>Iceberg</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Lettuce Varieties</a:t>
            </a:r>
          </a:p>
        </p:txBody>
      </p:sp>
      <p:sp>
        <p:nvSpPr>
          <p:cNvPr id="2" name="Rectangle 1">
            <a:extLst>
              <a:ext uri="{FF2B5EF4-FFF2-40B4-BE49-F238E27FC236}">
                <a16:creationId xmlns:a16="http://schemas.microsoft.com/office/drawing/2014/main" xmlns="" id="{A32FF6C3-FD87-4101-BC3B-9E9AA92FD356}"/>
              </a:ext>
            </a:extLst>
          </p:cNvPr>
          <p:cNvSpPr/>
          <p:nvPr/>
        </p:nvSpPr>
        <p:spPr>
          <a:xfrm>
            <a:off x="563880" y="2490095"/>
            <a:ext cx="6096000" cy="3046988"/>
          </a:xfrm>
          <a:prstGeom prst="rect">
            <a:avLst/>
          </a:prstGeom>
        </p:spPr>
        <p:txBody>
          <a:bodyPr>
            <a:spAutoFit/>
          </a:bodyPr>
          <a:lstStyle/>
          <a:p>
            <a:pPr marL="342900" indent="-342900">
              <a:buFont typeface="Arial" panose="020B0604020202020204" pitchFamily="34" charset="0"/>
              <a:buChar char="•"/>
            </a:pPr>
            <a:r>
              <a:rPr lang="en-US" sz="2400" dirty="0">
                <a:solidFill>
                  <a:schemeClr val="bg1"/>
                </a:solidFill>
              </a:rPr>
              <a:t>The most popular type in the US</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Very heat-sensitive and was originally adapted for growth in the northern US</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Ships well</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Low in flavor and nutritional content</a:t>
            </a:r>
          </a:p>
        </p:txBody>
      </p:sp>
      <p:pic>
        <p:nvPicPr>
          <p:cNvPr id="6" name="Picture 5" descr="Iceberg Lettuce">
            <a:extLst>
              <a:ext uri="{FF2B5EF4-FFF2-40B4-BE49-F238E27FC236}">
                <a16:creationId xmlns:a16="http://schemas.microsoft.com/office/drawing/2014/main" xmlns="" id="{8910574D-E932-40BE-A71D-5D1FE963BC8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824216" y="1879908"/>
            <a:ext cx="3803904" cy="2918226"/>
          </a:xfrm>
          <a:prstGeom prst="rect">
            <a:avLst/>
          </a:prstGeom>
          <a:noFill/>
          <a:ln>
            <a:noFill/>
          </a:ln>
        </p:spPr>
      </p:pic>
      <p:sp>
        <p:nvSpPr>
          <p:cNvPr id="4" name="Rectangle 3">
            <a:extLst>
              <a:ext uri="{FF2B5EF4-FFF2-40B4-BE49-F238E27FC236}">
                <a16:creationId xmlns:a16="http://schemas.microsoft.com/office/drawing/2014/main" xmlns="" id="{B1791A6B-774B-468A-8E61-5572257A1597}"/>
              </a:ext>
            </a:extLst>
          </p:cNvPr>
          <p:cNvSpPr/>
          <p:nvPr/>
        </p:nvSpPr>
        <p:spPr>
          <a:xfrm>
            <a:off x="7746269" y="4788295"/>
            <a:ext cx="1414618" cy="281231"/>
          </a:xfrm>
          <a:prstGeom prst="rect">
            <a:avLst/>
          </a:prstGeom>
        </p:spPr>
        <p:txBody>
          <a:bodyPr wrap="none">
            <a:spAutoFit/>
          </a:bodyPr>
          <a:lstStyle/>
          <a:p>
            <a:pPr marL="0" marR="0">
              <a:lnSpc>
                <a:spcPct val="107000"/>
              </a:lnSpc>
              <a:spcBef>
                <a:spcPts val="0"/>
              </a:spcBef>
              <a:spcAft>
                <a:spcPts val="0"/>
              </a:spcAft>
            </a:pPr>
            <a:r>
              <a:rPr lang="en-US" sz="1200" dirty="0">
                <a:solidFill>
                  <a:srgbClr val="FFC000"/>
                </a:solidFill>
                <a:ea typeface="Calibri" panose="020F0502020204030204" pitchFamily="34" charset="0"/>
                <a:cs typeface="Times New Roman" panose="02020603050405020304" pitchFamily="18" charset="0"/>
              </a:rPr>
              <a:t>Amazon.com image</a:t>
            </a:r>
          </a:p>
        </p:txBody>
      </p:sp>
    </p:spTree>
    <p:extLst>
      <p:ext uri="{BB962C8B-B14F-4D97-AF65-F5344CB8AC3E}">
        <p14:creationId xmlns:p14="http://schemas.microsoft.com/office/powerpoint/2010/main" val="1288058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751296" y="1988267"/>
            <a:ext cx="2569464" cy="3483864"/>
          </a:xfrm>
        </p:spPr>
        <p:txBody>
          <a:bodyPr/>
          <a:lstStyle/>
          <a:p>
            <a:pPr marL="0" indent="0">
              <a:buNone/>
            </a:pPr>
            <a:r>
              <a:rPr lang="en-US" dirty="0">
                <a:solidFill>
                  <a:schemeClr val="bg1"/>
                </a:solidFill>
              </a:rPr>
              <a:t>Butterhead</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Lettuce Varieties</a:t>
            </a:r>
          </a:p>
        </p:txBody>
      </p:sp>
      <p:sp>
        <p:nvSpPr>
          <p:cNvPr id="4" name="Rectangle 3">
            <a:extLst>
              <a:ext uri="{FF2B5EF4-FFF2-40B4-BE49-F238E27FC236}">
                <a16:creationId xmlns:a16="http://schemas.microsoft.com/office/drawing/2014/main" xmlns="" id="{5CDD14E9-AF13-41ED-AD04-12E2BCDF1140}"/>
              </a:ext>
            </a:extLst>
          </p:cNvPr>
          <p:cNvSpPr/>
          <p:nvPr/>
        </p:nvSpPr>
        <p:spPr>
          <a:xfrm>
            <a:off x="772090" y="2813725"/>
            <a:ext cx="5083278" cy="3323987"/>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bg1"/>
                </a:solidFill>
                <a:latin typeface="+mn-lt"/>
              </a:rPr>
              <a:t>Aka Butter lettuce, Bib lettuce, Boston lettuce </a:t>
            </a:r>
          </a:p>
          <a:p>
            <a:pPr marL="342900" indent="-342900">
              <a:buFont typeface="Arial" panose="020B0604020202020204" pitchFamily="34" charset="0"/>
              <a:buChar char="•"/>
            </a:pPr>
            <a:endParaRPr lang="en-US" sz="1400" dirty="0">
              <a:solidFill>
                <a:schemeClr val="bg1"/>
              </a:solidFill>
              <a:latin typeface="+mn-lt"/>
            </a:endParaRPr>
          </a:p>
          <a:p>
            <a:pPr marL="342900" indent="-342900">
              <a:buFont typeface="Arial" panose="020B0604020202020204" pitchFamily="34" charset="0"/>
              <a:buChar char="•"/>
            </a:pPr>
            <a:r>
              <a:rPr lang="en-US" sz="2400" dirty="0">
                <a:solidFill>
                  <a:schemeClr val="bg1"/>
                </a:solidFill>
                <a:latin typeface="+mn-lt"/>
              </a:rPr>
              <a:t>Leaves are soft and delicate</a:t>
            </a:r>
          </a:p>
          <a:p>
            <a:pPr marL="342900" indent="-342900">
              <a:buFont typeface="Arial" panose="020B0604020202020204" pitchFamily="34" charset="0"/>
              <a:buChar char="•"/>
            </a:pPr>
            <a:endParaRPr lang="en-US" sz="1400" dirty="0">
              <a:solidFill>
                <a:schemeClr val="bg1"/>
              </a:solidFill>
              <a:latin typeface="+mn-lt"/>
            </a:endParaRPr>
          </a:p>
          <a:p>
            <a:pPr marL="342900" indent="-342900">
              <a:buFont typeface="Arial" panose="020B0604020202020204" pitchFamily="34" charset="0"/>
              <a:buChar char="•"/>
            </a:pPr>
            <a:r>
              <a:rPr lang="en-US" sz="2400" dirty="0">
                <a:solidFill>
                  <a:schemeClr val="bg1"/>
                </a:solidFill>
                <a:latin typeface="+mn-lt"/>
              </a:rPr>
              <a:t>Texture smooth like butter</a:t>
            </a:r>
          </a:p>
          <a:p>
            <a:pPr marL="342900" indent="-342900">
              <a:buFont typeface="Arial" panose="020B0604020202020204" pitchFamily="34" charset="0"/>
              <a:buChar char="•"/>
            </a:pPr>
            <a:endParaRPr lang="en-US" sz="1400" dirty="0">
              <a:solidFill>
                <a:schemeClr val="bg1"/>
              </a:solidFill>
              <a:latin typeface="+mn-lt"/>
            </a:endParaRPr>
          </a:p>
          <a:p>
            <a:pPr marL="342900" indent="-342900">
              <a:buFont typeface="Arial" panose="020B0604020202020204" pitchFamily="34" charset="0"/>
              <a:buChar char="•"/>
            </a:pPr>
            <a:r>
              <a:rPr lang="en-US" sz="2400" dirty="0">
                <a:solidFill>
                  <a:schemeClr val="bg1"/>
                </a:solidFill>
                <a:latin typeface="+mn-lt"/>
              </a:rPr>
              <a:t>Sometimes sold “living”</a:t>
            </a:r>
          </a:p>
          <a:p>
            <a:pPr marL="342900" indent="-342900">
              <a:buFont typeface="Arial" panose="020B0604020202020204" pitchFamily="34" charset="0"/>
              <a:buChar char="•"/>
            </a:pPr>
            <a:endParaRPr lang="en-US" sz="2400" dirty="0">
              <a:solidFill>
                <a:schemeClr val="bg1"/>
              </a:solidFill>
              <a:latin typeface="+mn-lt"/>
            </a:endParaRPr>
          </a:p>
          <a:p>
            <a:endParaRPr lang="en-US" sz="2400" dirty="0">
              <a:solidFill>
                <a:schemeClr val="bg1"/>
              </a:solidFill>
              <a:latin typeface="+mn-lt"/>
            </a:endParaRPr>
          </a:p>
        </p:txBody>
      </p:sp>
      <p:pic>
        <p:nvPicPr>
          <p:cNvPr id="10" name="Picture 9" descr="Image result for butterhead lettuce images">
            <a:extLst>
              <a:ext uri="{FF2B5EF4-FFF2-40B4-BE49-F238E27FC236}">
                <a16:creationId xmlns:a16="http://schemas.microsoft.com/office/drawing/2014/main" xmlns="" id="{9DAF5979-A1DF-4636-B75F-028A8F4317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00983" y="1178416"/>
            <a:ext cx="2853264" cy="2556775"/>
          </a:xfrm>
          <a:prstGeom prst="rect">
            <a:avLst/>
          </a:prstGeom>
          <a:noFill/>
          <a:ln>
            <a:noFill/>
          </a:ln>
        </p:spPr>
      </p:pic>
      <p:sp>
        <p:nvSpPr>
          <p:cNvPr id="2" name="Rectangle 1">
            <a:extLst>
              <a:ext uri="{FF2B5EF4-FFF2-40B4-BE49-F238E27FC236}">
                <a16:creationId xmlns:a16="http://schemas.microsoft.com/office/drawing/2014/main" xmlns="" id="{2646B7AA-BC04-4C7A-8D43-D3A6B9DAEE76}"/>
              </a:ext>
            </a:extLst>
          </p:cNvPr>
          <p:cNvSpPr/>
          <p:nvPr/>
        </p:nvSpPr>
        <p:spPr>
          <a:xfrm>
            <a:off x="5855367" y="3730199"/>
            <a:ext cx="973793" cy="281231"/>
          </a:xfrm>
          <a:prstGeom prst="rect">
            <a:avLst/>
          </a:prstGeom>
        </p:spPr>
        <p:txBody>
          <a:bodyPr wrap="none">
            <a:spAutoFit/>
          </a:bodyPr>
          <a:lstStyle/>
          <a:p>
            <a:pPr marL="0" marR="0">
              <a:lnSpc>
                <a:spcPct val="107000"/>
              </a:lnSpc>
              <a:spcBef>
                <a:spcPts val="0"/>
              </a:spcBef>
              <a:spcAft>
                <a:spcPts val="0"/>
              </a:spcAft>
            </a:pPr>
            <a:r>
              <a:rPr lang="en-US" sz="1200" dirty="0">
                <a:solidFill>
                  <a:srgbClr val="FFC000"/>
                </a:solidFill>
                <a:ea typeface="Calibri" panose="020F0502020204030204" pitchFamily="34" charset="0"/>
                <a:cs typeface="Times New Roman" panose="02020603050405020304" pitchFamily="18" charset="0"/>
              </a:rPr>
              <a:t>iStock image</a:t>
            </a:r>
          </a:p>
        </p:txBody>
      </p:sp>
      <p:pic>
        <p:nvPicPr>
          <p:cNvPr id="11" name="Picture 10" descr="Image result for lettuce images and names">
            <a:extLst>
              <a:ext uri="{FF2B5EF4-FFF2-40B4-BE49-F238E27FC236}">
                <a16:creationId xmlns:a16="http://schemas.microsoft.com/office/drawing/2014/main" xmlns="" id="{7A61C6AB-7C90-4A32-86F0-5BEFC7D835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008907" y="3058930"/>
            <a:ext cx="2857500" cy="1905000"/>
          </a:xfrm>
          <a:prstGeom prst="rect">
            <a:avLst/>
          </a:prstGeom>
          <a:noFill/>
          <a:ln>
            <a:noFill/>
          </a:ln>
        </p:spPr>
      </p:pic>
      <p:sp>
        <p:nvSpPr>
          <p:cNvPr id="6" name="Rectangle 5">
            <a:extLst>
              <a:ext uri="{FF2B5EF4-FFF2-40B4-BE49-F238E27FC236}">
                <a16:creationId xmlns:a16="http://schemas.microsoft.com/office/drawing/2014/main" xmlns="" id="{577C8516-E31D-467E-9234-196064CE0EC0}"/>
              </a:ext>
            </a:extLst>
          </p:cNvPr>
          <p:cNvSpPr/>
          <p:nvPr/>
        </p:nvSpPr>
        <p:spPr>
          <a:xfrm>
            <a:off x="8917753" y="4963930"/>
            <a:ext cx="1442639" cy="281231"/>
          </a:xfrm>
          <a:prstGeom prst="rect">
            <a:avLst/>
          </a:prstGeom>
        </p:spPr>
        <p:txBody>
          <a:bodyPr wrap="none">
            <a:spAutoFit/>
          </a:bodyPr>
          <a:lstStyle/>
          <a:p>
            <a:pPr marL="0" marR="0">
              <a:lnSpc>
                <a:spcPct val="107000"/>
              </a:lnSpc>
              <a:spcBef>
                <a:spcPts val="0"/>
              </a:spcBef>
              <a:spcAft>
                <a:spcPts val="0"/>
              </a:spcAft>
            </a:pPr>
            <a:r>
              <a:rPr lang="en-US" sz="1200" dirty="0">
                <a:solidFill>
                  <a:srgbClr val="FFC000"/>
                </a:solidFill>
                <a:ea typeface="Calibri" panose="020F0502020204030204" pitchFamily="34" charset="0"/>
                <a:cs typeface="Times New Roman" panose="02020603050405020304" pitchFamily="18" charset="0"/>
              </a:rPr>
              <a:t>Live Gourmet image</a:t>
            </a:r>
          </a:p>
        </p:txBody>
      </p:sp>
    </p:spTree>
    <p:extLst>
      <p:ext uri="{BB962C8B-B14F-4D97-AF65-F5344CB8AC3E}">
        <p14:creationId xmlns:p14="http://schemas.microsoft.com/office/powerpoint/2010/main" val="3563732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943665" y="2011495"/>
            <a:ext cx="4625453" cy="3483864"/>
          </a:xfrm>
        </p:spPr>
        <p:txBody>
          <a:bodyPr/>
          <a:lstStyle/>
          <a:p>
            <a:pPr marL="0" indent="0">
              <a:buNone/>
            </a:pPr>
            <a:r>
              <a:rPr lang="en-US" dirty="0">
                <a:solidFill>
                  <a:schemeClr val="bg1"/>
                </a:solidFill>
              </a:rPr>
              <a:t>Green Leaf</a:t>
            </a:r>
          </a:p>
          <a:p>
            <a:endParaRPr lang="en-US" sz="1050" dirty="0">
              <a:solidFill>
                <a:schemeClr val="bg1"/>
              </a:solidFill>
            </a:endParaRPr>
          </a:p>
          <a:p>
            <a:r>
              <a:rPr lang="en-US" sz="2400" dirty="0">
                <a:solidFill>
                  <a:schemeClr val="bg1"/>
                </a:solidFill>
              </a:rPr>
              <a:t>Aka Loose Leaf lettuce</a:t>
            </a:r>
          </a:p>
          <a:p>
            <a:r>
              <a:rPr lang="en-US" sz="2400" dirty="0">
                <a:solidFill>
                  <a:schemeClr val="bg1"/>
                </a:solidFill>
              </a:rPr>
              <a:t>Ruffled edges</a:t>
            </a:r>
          </a:p>
          <a:p>
            <a:r>
              <a:rPr lang="en-US" sz="2400" dirty="0">
                <a:solidFill>
                  <a:schemeClr val="bg1"/>
                </a:solidFill>
              </a:rPr>
              <a:t>Mild flavor</a:t>
            </a:r>
          </a:p>
          <a:p>
            <a:r>
              <a:rPr lang="en-US" sz="2400" dirty="0">
                <a:solidFill>
                  <a:schemeClr val="bg1"/>
                </a:solidFill>
              </a:rPr>
              <a:t>Hardy</a:t>
            </a:r>
          </a:p>
          <a:p>
            <a:r>
              <a:rPr lang="en-US" sz="2400" dirty="0">
                <a:solidFill>
                  <a:schemeClr val="bg1"/>
                </a:solidFill>
              </a:rPr>
              <a:t>Continual harvest</a:t>
            </a:r>
          </a:p>
          <a:p>
            <a:r>
              <a:rPr lang="en-US" sz="2400" dirty="0">
                <a:solidFill>
                  <a:schemeClr val="bg1"/>
                </a:solidFill>
              </a:rPr>
              <a:t>Eaten raw or sautéed or grilled </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Lettuce Varieties</a:t>
            </a:r>
          </a:p>
        </p:txBody>
      </p:sp>
      <p:pic>
        <p:nvPicPr>
          <p:cNvPr id="6" name="Picture 5" descr="Image result for leaf lettuce images">
            <a:extLst>
              <a:ext uri="{FF2B5EF4-FFF2-40B4-BE49-F238E27FC236}">
                <a16:creationId xmlns:a16="http://schemas.microsoft.com/office/drawing/2014/main" xmlns="" id="{F9CD4DB7-0D1E-4FF6-A76F-CB2B1895655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3009" y="3154680"/>
            <a:ext cx="3315335" cy="2202180"/>
          </a:xfrm>
          <a:prstGeom prst="rect">
            <a:avLst/>
          </a:prstGeom>
          <a:noFill/>
          <a:ln>
            <a:noFill/>
          </a:ln>
        </p:spPr>
      </p:pic>
      <p:pic>
        <p:nvPicPr>
          <p:cNvPr id="9" name="Picture 8" descr="Image result for leaf lettuce images">
            <a:extLst>
              <a:ext uri="{FF2B5EF4-FFF2-40B4-BE49-F238E27FC236}">
                <a16:creationId xmlns:a16="http://schemas.microsoft.com/office/drawing/2014/main" xmlns="" id="{1C40642F-37E5-49F2-B0AC-3E65D81A3D2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5936" y="1407795"/>
            <a:ext cx="2917849" cy="3173349"/>
          </a:xfrm>
          <a:prstGeom prst="rect">
            <a:avLst/>
          </a:prstGeom>
          <a:noFill/>
          <a:ln>
            <a:noFill/>
          </a:ln>
        </p:spPr>
      </p:pic>
      <p:sp>
        <p:nvSpPr>
          <p:cNvPr id="2" name="Rectangle 1">
            <a:extLst>
              <a:ext uri="{FF2B5EF4-FFF2-40B4-BE49-F238E27FC236}">
                <a16:creationId xmlns:a16="http://schemas.microsoft.com/office/drawing/2014/main" xmlns="" id="{817D925A-78BD-45B0-A770-A4F49D2E5C1C}"/>
              </a:ext>
            </a:extLst>
          </p:cNvPr>
          <p:cNvSpPr/>
          <p:nvPr/>
        </p:nvSpPr>
        <p:spPr>
          <a:xfrm>
            <a:off x="8524227" y="5356860"/>
            <a:ext cx="2100960" cy="276999"/>
          </a:xfrm>
          <a:prstGeom prst="rect">
            <a:avLst/>
          </a:prstGeom>
        </p:spPr>
        <p:txBody>
          <a:bodyPr wrap="none">
            <a:spAutoFit/>
          </a:bodyPr>
          <a:lstStyle/>
          <a:p>
            <a:r>
              <a:rPr lang="en-US" sz="1200" dirty="0">
                <a:solidFill>
                  <a:srgbClr val="FFC000"/>
                </a:solidFill>
                <a:ea typeface="Calibri" panose="020F0502020204030204" pitchFamily="34" charset="0"/>
                <a:cs typeface="Times New Roman" panose="02020603050405020304" pitchFamily="18" charset="0"/>
              </a:rPr>
              <a:t>Johnny’s Selected Seeds image</a:t>
            </a:r>
            <a:endParaRPr lang="en-US" sz="1200" dirty="0">
              <a:solidFill>
                <a:srgbClr val="FFC000"/>
              </a:solidFill>
            </a:endParaRPr>
          </a:p>
        </p:txBody>
      </p:sp>
      <p:sp>
        <p:nvSpPr>
          <p:cNvPr id="4" name="Rectangle 3">
            <a:extLst>
              <a:ext uri="{FF2B5EF4-FFF2-40B4-BE49-F238E27FC236}">
                <a16:creationId xmlns:a16="http://schemas.microsoft.com/office/drawing/2014/main" xmlns="" id="{3630C51B-49D0-4103-B667-FB800578DCFF}"/>
              </a:ext>
            </a:extLst>
          </p:cNvPr>
          <p:cNvSpPr/>
          <p:nvPr/>
        </p:nvSpPr>
        <p:spPr>
          <a:xfrm>
            <a:off x="6296505" y="4547155"/>
            <a:ext cx="1686424" cy="281231"/>
          </a:xfrm>
          <a:prstGeom prst="rect">
            <a:avLst/>
          </a:prstGeom>
        </p:spPr>
        <p:txBody>
          <a:bodyPr wrap="none">
            <a:spAutoFit/>
          </a:bodyPr>
          <a:lstStyle/>
          <a:p>
            <a:pPr marL="0" marR="0">
              <a:lnSpc>
                <a:spcPct val="107000"/>
              </a:lnSpc>
              <a:spcBef>
                <a:spcPts val="0"/>
              </a:spcBef>
              <a:spcAft>
                <a:spcPts val="0"/>
              </a:spcAft>
            </a:pPr>
            <a:r>
              <a:rPr lang="en-US" sz="1200" dirty="0" err="1">
                <a:solidFill>
                  <a:srgbClr val="FFC000"/>
                </a:solidFill>
                <a:cs typeface="Times New Roman" panose="02020603050405020304" pitchFamily="18" charset="0"/>
              </a:rPr>
              <a:t>Tanimura</a:t>
            </a:r>
            <a:r>
              <a:rPr lang="en-US" sz="1200" dirty="0">
                <a:solidFill>
                  <a:srgbClr val="FFC000"/>
                </a:solidFill>
                <a:cs typeface="Times New Roman" panose="02020603050405020304" pitchFamily="18" charset="0"/>
              </a:rPr>
              <a:t> &amp; </a:t>
            </a:r>
            <a:r>
              <a:rPr lang="en-US" sz="1200" dirty="0" err="1">
                <a:solidFill>
                  <a:srgbClr val="FFC000"/>
                </a:solidFill>
                <a:cs typeface="Times New Roman" panose="02020603050405020304" pitchFamily="18" charset="0"/>
              </a:rPr>
              <a:t>Antle</a:t>
            </a:r>
            <a:r>
              <a:rPr lang="en-US" sz="1200" dirty="0">
                <a:solidFill>
                  <a:srgbClr val="FFC000"/>
                </a:solidFill>
                <a:cs typeface="Times New Roman" panose="02020603050405020304" pitchFamily="18" charset="0"/>
              </a:rPr>
              <a:t> image</a:t>
            </a:r>
          </a:p>
        </p:txBody>
      </p:sp>
    </p:spTree>
    <p:extLst>
      <p:ext uri="{BB962C8B-B14F-4D97-AF65-F5344CB8AC3E}">
        <p14:creationId xmlns:p14="http://schemas.microsoft.com/office/powerpoint/2010/main" val="1769663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594360" y="1952561"/>
            <a:ext cx="2569464" cy="3483864"/>
          </a:xfrm>
        </p:spPr>
        <p:txBody>
          <a:bodyPr/>
          <a:lstStyle/>
          <a:p>
            <a:pPr marL="0" indent="0">
              <a:buNone/>
            </a:pPr>
            <a:r>
              <a:rPr lang="en-US" dirty="0">
                <a:solidFill>
                  <a:schemeClr val="bg1"/>
                </a:solidFill>
              </a:rPr>
              <a:t>Oakleaf</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Lettuce Varieties</a:t>
            </a:r>
          </a:p>
        </p:txBody>
      </p:sp>
      <p:pic>
        <p:nvPicPr>
          <p:cNvPr id="5" name="Picture 4" descr="Image result for images of oakleaf lettuce">
            <a:extLst>
              <a:ext uri="{FF2B5EF4-FFF2-40B4-BE49-F238E27FC236}">
                <a16:creationId xmlns:a16="http://schemas.microsoft.com/office/drawing/2014/main" xmlns="" id="{816F2E01-85CE-4B0F-9E20-261F4569407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4378" y="2036317"/>
            <a:ext cx="3294380" cy="2188210"/>
          </a:xfrm>
          <a:prstGeom prst="rect">
            <a:avLst/>
          </a:prstGeom>
          <a:noFill/>
          <a:ln>
            <a:noFill/>
          </a:ln>
        </p:spPr>
      </p:pic>
      <p:pic>
        <p:nvPicPr>
          <p:cNvPr id="6" name="Picture 5" descr="Image result for images of oakleaf lettuce">
            <a:extLst>
              <a:ext uri="{FF2B5EF4-FFF2-40B4-BE49-F238E27FC236}">
                <a16:creationId xmlns:a16="http://schemas.microsoft.com/office/drawing/2014/main" xmlns="" id="{B83223C3-5A9C-42C2-8A27-394DC41F14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43190" y="3012630"/>
            <a:ext cx="3626485" cy="2423795"/>
          </a:xfrm>
          <a:prstGeom prst="rect">
            <a:avLst/>
          </a:prstGeom>
          <a:noFill/>
          <a:ln>
            <a:noFill/>
          </a:ln>
        </p:spPr>
      </p:pic>
      <p:sp>
        <p:nvSpPr>
          <p:cNvPr id="2" name="Rectangle 1">
            <a:extLst>
              <a:ext uri="{FF2B5EF4-FFF2-40B4-BE49-F238E27FC236}">
                <a16:creationId xmlns:a16="http://schemas.microsoft.com/office/drawing/2014/main" xmlns="" id="{DC9DC86B-1161-4401-91BF-7B4A42723E5B}"/>
              </a:ext>
            </a:extLst>
          </p:cNvPr>
          <p:cNvSpPr/>
          <p:nvPr/>
        </p:nvSpPr>
        <p:spPr>
          <a:xfrm>
            <a:off x="594360" y="2762198"/>
            <a:ext cx="6441871" cy="2445862"/>
          </a:xfrm>
          <a:prstGeom prst="rect">
            <a:avLst/>
          </a:prstGeom>
        </p:spPr>
        <p:txBody>
          <a:bodyPr wrap="square">
            <a:spAutoFit/>
          </a:bodyPr>
          <a:lstStyle/>
          <a:p>
            <a:pPr marL="342900" lvl="0" indent="-342900">
              <a:lnSpc>
                <a:spcPct val="107000"/>
              </a:lnSpc>
              <a:spcBef>
                <a:spcPts val="0"/>
              </a:spcBef>
              <a:spcAft>
                <a:spcPts val="0"/>
              </a:spcAft>
              <a:buSzPts val="1000"/>
              <a:buFont typeface="Wingdings" panose="05000000000000000000" pitchFamily="2" charset="2"/>
              <a:buChar char=""/>
              <a:tabLst>
                <a:tab pos="457200" algn="l"/>
              </a:tabLst>
            </a:pPr>
            <a:r>
              <a:rPr lang="en-US" sz="2400" dirty="0">
                <a:solidFill>
                  <a:schemeClr val="bg1"/>
                </a:solidFill>
                <a:latin typeface="+mn-lt"/>
                <a:ea typeface="Times New Roman" panose="02020603050405020304" pitchFamily="18" charset="0"/>
                <a:cs typeface="Times New Roman" panose="02020603050405020304" pitchFamily="18" charset="0"/>
              </a:rPr>
              <a:t>Aka Red Oakleaf, Green Oakleaf</a:t>
            </a:r>
          </a:p>
          <a:p>
            <a:pPr marL="342900" lvl="0" indent="-342900">
              <a:lnSpc>
                <a:spcPct val="107000"/>
              </a:lnSpc>
              <a:spcBef>
                <a:spcPts val="0"/>
              </a:spcBef>
              <a:spcAft>
                <a:spcPts val="0"/>
              </a:spcAft>
              <a:buSzPts val="1000"/>
              <a:buFont typeface="Wingdings" panose="05000000000000000000" pitchFamily="2" charset="2"/>
              <a:buChar char=""/>
              <a:tabLst>
                <a:tab pos="457200" algn="l"/>
              </a:tabLst>
            </a:pPr>
            <a:r>
              <a:rPr lang="en-US" sz="2400" dirty="0">
                <a:solidFill>
                  <a:schemeClr val="bg1"/>
                </a:solidFill>
                <a:latin typeface="+mn-lt"/>
                <a:ea typeface="Times New Roman" panose="02020603050405020304" pitchFamily="18" charset="0"/>
                <a:cs typeface="Times New Roman" panose="02020603050405020304" pitchFamily="18" charset="0"/>
              </a:rPr>
              <a:t>Shape similar to  oak tree leaf</a:t>
            </a:r>
          </a:p>
          <a:p>
            <a:pPr marL="342900" lvl="0" indent="-342900">
              <a:lnSpc>
                <a:spcPct val="107000"/>
              </a:lnSpc>
              <a:spcBef>
                <a:spcPts val="0"/>
              </a:spcBef>
              <a:spcAft>
                <a:spcPts val="0"/>
              </a:spcAft>
              <a:buSzPts val="1000"/>
              <a:buFont typeface="Wingdings" panose="05000000000000000000" pitchFamily="2" charset="2"/>
              <a:buChar char=""/>
              <a:tabLst>
                <a:tab pos="457200" algn="l"/>
              </a:tabLst>
            </a:pPr>
            <a:r>
              <a:rPr lang="en-US" sz="2400" dirty="0">
                <a:solidFill>
                  <a:schemeClr val="bg1"/>
                </a:solidFill>
                <a:latin typeface="+mn-lt"/>
                <a:ea typeface="Times New Roman" panose="02020603050405020304" pitchFamily="18" charset="0"/>
                <a:cs typeface="Times New Roman" panose="02020603050405020304" pitchFamily="18" charset="0"/>
              </a:rPr>
              <a:t>Mistake it for leaf lettuce</a:t>
            </a:r>
          </a:p>
          <a:p>
            <a:pPr lvl="0">
              <a:lnSpc>
                <a:spcPct val="107000"/>
              </a:lnSpc>
              <a:spcBef>
                <a:spcPts val="0"/>
              </a:spcBef>
              <a:spcAft>
                <a:spcPts val="0"/>
              </a:spcAft>
              <a:buSzPts val="1000"/>
              <a:tabLst>
                <a:tab pos="457200" algn="l"/>
              </a:tabLst>
            </a:pPr>
            <a:r>
              <a:rPr lang="en-US" sz="2400" dirty="0">
                <a:solidFill>
                  <a:schemeClr val="bg1"/>
                </a:solidFill>
                <a:latin typeface="+mn-lt"/>
                <a:ea typeface="Times New Roman" panose="02020603050405020304" pitchFamily="18" charset="0"/>
                <a:cs typeface="Times New Roman" panose="02020603050405020304" pitchFamily="18" charset="0"/>
              </a:rPr>
              <a:t>	- Differences in shape and texture</a:t>
            </a:r>
          </a:p>
          <a:p>
            <a:pPr lvl="0">
              <a:lnSpc>
                <a:spcPct val="107000"/>
              </a:lnSpc>
              <a:spcBef>
                <a:spcPts val="0"/>
              </a:spcBef>
              <a:spcAft>
                <a:spcPts val="0"/>
              </a:spcAft>
              <a:buSzPts val="1000"/>
              <a:tabLst>
                <a:tab pos="457200" algn="l"/>
              </a:tabLst>
            </a:pPr>
            <a:r>
              <a:rPr lang="en-US" sz="2400" dirty="0">
                <a:solidFill>
                  <a:schemeClr val="bg1"/>
                </a:solidFill>
                <a:latin typeface="+mn-lt"/>
                <a:ea typeface="Times New Roman" panose="02020603050405020304" pitchFamily="18" charset="0"/>
                <a:cs typeface="Times New Roman" panose="02020603050405020304" pitchFamily="18" charset="0"/>
              </a:rPr>
              <a:t>	- Oakleaves are a little shorter and more squat</a:t>
            </a:r>
          </a:p>
          <a:p>
            <a:pPr lvl="0">
              <a:lnSpc>
                <a:spcPct val="107000"/>
              </a:lnSpc>
              <a:spcBef>
                <a:spcPts val="0"/>
              </a:spcBef>
              <a:spcAft>
                <a:spcPts val="0"/>
              </a:spcAft>
              <a:buSzPts val="1000"/>
              <a:tabLst>
                <a:tab pos="457200" algn="l"/>
              </a:tabLst>
            </a:pPr>
            <a:r>
              <a:rPr lang="en-US" sz="2400" dirty="0">
                <a:solidFill>
                  <a:schemeClr val="bg1"/>
                </a:solidFill>
                <a:latin typeface="+mn-lt"/>
                <a:ea typeface="Times New Roman" panose="02020603050405020304" pitchFamily="18" charset="0"/>
                <a:cs typeface="Times New Roman" panose="02020603050405020304" pitchFamily="18" charset="0"/>
              </a:rPr>
              <a:t>	- Tops of their leaves have a softer texture</a:t>
            </a:r>
            <a:endParaRPr lang="en-US" sz="2400" dirty="0">
              <a:solidFill>
                <a:schemeClr val="bg1"/>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994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Lettuce Varieties</a:t>
            </a:r>
          </a:p>
        </p:txBody>
      </p:sp>
      <p:sp>
        <p:nvSpPr>
          <p:cNvPr id="10" name="Content Placeholder 2">
            <a:extLst>
              <a:ext uri="{FF2B5EF4-FFF2-40B4-BE49-F238E27FC236}">
                <a16:creationId xmlns:a16="http://schemas.microsoft.com/office/drawing/2014/main" xmlns="" id="{C8DB53B1-B076-4752-BDE6-6AE9E8FF2611}"/>
              </a:ext>
            </a:extLst>
          </p:cNvPr>
          <p:cNvSpPr txBox="1">
            <a:spLocks/>
          </p:cNvSpPr>
          <p:nvPr/>
        </p:nvSpPr>
        <p:spPr bwMode="auto">
          <a:xfrm>
            <a:off x="638181" y="2074678"/>
            <a:ext cx="2569464" cy="34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Stem lettuce</a:t>
            </a:r>
          </a:p>
          <a:p>
            <a:pPr marL="0" indent="0">
              <a:buFont typeface="Arial" panose="020B0604020202020204" pitchFamily="34" charset="0"/>
              <a:buNone/>
            </a:pPr>
            <a:endParaRPr lang="en-US" dirty="0">
              <a:solidFill>
                <a:schemeClr val="bg1"/>
              </a:solidFill>
            </a:endParaRPr>
          </a:p>
        </p:txBody>
      </p:sp>
      <p:pic>
        <p:nvPicPr>
          <p:cNvPr id="5" name="Picture 4" descr="https://upload.wikimedia.org/wikipedia/commons/thumb/6/64/Yangzhou_-_supermarket_-_woju_-_P1070028.JPG/1280px-Yangzhou_-_supermarket_-_woju_-_P1070028.JPG">
            <a:extLst>
              <a:ext uri="{FF2B5EF4-FFF2-40B4-BE49-F238E27FC236}">
                <a16:creationId xmlns:a16="http://schemas.microsoft.com/office/drawing/2014/main" xmlns="" id="{8D529D38-3D07-4679-9860-9951FC668D8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65392" y="1516994"/>
            <a:ext cx="4364736" cy="3483864"/>
          </a:xfrm>
          <a:prstGeom prst="rect">
            <a:avLst/>
          </a:prstGeom>
          <a:noFill/>
          <a:ln>
            <a:noFill/>
          </a:ln>
        </p:spPr>
      </p:pic>
      <p:sp>
        <p:nvSpPr>
          <p:cNvPr id="2" name="Rectangle 1">
            <a:extLst>
              <a:ext uri="{FF2B5EF4-FFF2-40B4-BE49-F238E27FC236}">
                <a16:creationId xmlns:a16="http://schemas.microsoft.com/office/drawing/2014/main" xmlns="" id="{A73A46D9-F916-4AE7-8E99-83B33C19A58B}"/>
              </a:ext>
            </a:extLst>
          </p:cNvPr>
          <p:cNvSpPr/>
          <p:nvPr/>
        </p:nvSpPr>
        <p:spPr>
          <a:xfrm>
            <a:off x="6621496" y="5058235"/>
            <a:ext cx="1223733" cy="281231"/>
          </a:xfrm>
          <a:prstGeom prst="rect">
            <a:avLst/>
          </a:prstGeom>
        </p:spPr>
        <p:txBody>
          <a:bodyPr wrap="none">
            <a:spAutoFit/>
          </a:bodyPr>
          <a:lstStyle/>
          <a:p>
            <a:pPr marL="0" marR="0">
              <a:lnSpc>
                <a:spcPct val="107000"/>
              </a:lnSpc>
              <a:spcBef>
                <a:spcPts val="0"/>
              </a:spcBef>
              <a:spcAft>
                <a:spcPts val="0"/>
              </a:spcAft>
            </a:pPr>
            <a:r>
              <a:rPr lang="en-US" sz="1200" dirty="0">
                <a:solidFill>
                  <a:srgbClr val="FFC000"/>
                </a:solidFill>
                <a:ea typeface="Calibri" panose="020F0502020204030204" pitchFamily="34" charset="0"/>
                <a:cs typeface="Times New Roman" panose="02020603050405020304" pitchFamily="18" charset="0"/>
              </a:rPr>
              <a:t>Wikipedia image</a:t>
            </a:r>
          </a:p>
        </p:txBody>
      </p:sp>
      <p:sp>
        <p:nvSpPr>
          <p:cNvPr id="3" name="Rectangle 2">
            <a:extLst>
              <a:ext uri="{FF2B5EF4-FFF2-40B4-BE49-F238E27FC236}">
                <a16:creationId xmlns:a16="http://schemas.microsoft.com/office/drawing/2014/main" xmlns="" id="{DA2BEA62-ECE1-4B16-90B9-DD918FB937B9}"/>
              </a:ext>
            </a:extLst>
          </p:cNvPr>
          <p:cNvSpPr/>
          <p:nvPr/>
        </p:nvSpPr>
        <p:spPr>
          <a:xfrm>
            <a:off x="882763" y="2879679"/>
            <a:ext cx="6096000" cy="2517164"/>
          </a:xfrm>
          <a:prstGeom prst="rect">
            <a:avLst/>
          </a:prstGeom>
        </p:spPr>
        <p:txBody>
          <a:bodyPr>
            <a:spAutoFit/>
          </a:bodyPr>
          <a:lstStyle/>
          <a:p>
            <a:pPr marL="342900" marR="0" indent="-342900">
              <a:lnSpc>
                <a:spcPts val="1680"/>
              </a:lnSpc>
              <a:spcBef>
                <a:spcPts val="0"/>
              </a:spcBef>
              <a:spcAft>
                <a:spcPts val="0"/>
              </a:spcAft>
              <a:buFont typeface="Arial" panose="020B0604020202020204" pitchFamily="34" charset="0"/>
              <a:buChar char="•"/>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Aka  celtuce, </a:t>
            </a:r>
            <a:r>
              <a:rPr lang="en-US" sz="2400" dirty="0">
                <a:solidFill>
                  <a:schemeClr val="bg1"/>
                </a:solidFill>
                <a:latin typeface="Arial" panose="020B0604020202020204" pitchFamily="34" charset="0"/>
                <a:cs typeface="Times New Roman" panose="02020603050405020304" pitchFamily="18" charset="0"/>
              </a:rPr>
              <a:t>“celery” and “lettuce.” </a:t>
            </a:r>
          </a:p>
          <a:p>
            <a:pPr marL="342900" marR="0" indent="-342900">
              <a:lnSpc>
                <a:spcPts val="1680"/>
              </a:lnSpc>
              <a:spcBef>
                <a:spcPts val="0"/>
              </a:spcBef>
              <a:spcAft>
                <a:spcPts val="0"/>
              </a:spcAft>
              <a:buFont typeface="Arial" panose="020B0604020202020204" pitchFamily="34" charset="0"/>
              <a:buChar char="•"/>
            </a:pPr>
            <a:endPar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42900" marR="0" indent="-342900">
              <a:lnSpc>
                <a:spcPts val="1680"/>
              </a:lnSpc>
              <a:spcBef>
                <a:spcPts val="0"/>
              </a:spcBef>
              <a:spcAft>
                <a:spcPts val="0"/>
              </a:spcAft>
              <a:buFont typeface="Arial" panose="020B0604020202020204" pitchFamily="34" charset="0"/>
              <a:buChar char="•"/>
            </a:pPr>
            <a:endPar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42900" marR="0" indent="-342900">
              <a:lnSpc>
                <a:spcPts val="1680"/>
              </a:lnSpc>
              <a:spcBef>
                <a:spcPts val="0"/>
              </a:spcBef>
              <a:spcAft>
                <a:spcPts val="0"/>
              </a:spcAft>
              <a:buFont typeface="Arial" panose="020B0604020202020204" pitchFamily="34" charset="0"/>
              <a:buChar char="•"/>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Grown for its stem</a:t>
            </a:r>
          </a:p>
          <a:p>
            <a:pPr marL="342900" marR="0" indent="-342900">
              <a:lnSpc>
                <a:spcPts val="1680"/>
              </a:lnSpc>
              <a:spcBef>
                <a:spcPts val="0"/>
              </a:spcBef>
              <a:spcAft>
                <a:spcPts val="0"/>
              </a:spcAft>
              <a:buFont typeface="Arial" panose="020B0604020202020204" pitchFamily="34" charset="0"/>
              <a:buChar char="•"/>
            </a:pPr>
            <a:endPar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42900" marR="0" indent="-342900">
              <a:lnSpc>
                <a:spcPts val="1680"/>
              </a:lnSpc>
              <a:spcBef>
                <a:spcPts val="0"/>
              </a:spcBef>
              <a:spcAft>
                <a:spcPts val="0"/>
              </a:spcAft>
              <a:buFont typeface="Arial" panose="020B0604020202020204" pitchFamily="34" charset="0"/>
              <a:buChar char="•"/>
            </a:pPr>
            <a:endPar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42900" marR="0" indent="-342900">
              <a:lnSpc>
                <a:spcPts val="1680"/>
              </a:lnSpc>
              <a:spcBef>
                <a:spcPts val="0"/>
              </a:spcBef>
              <a:spcAft>
                <a:spcPts val="0"/>
              </a:spcAft>
              <a:buFont typeface="Arial" panose="020B0604020202020204" pitchFamily="34" charset="0"/>
              <a:buChar char="•"/>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Used in Chinese cooking</a:t>
            </a:r>
          </a:p>
          <a:p>
            <a:pPr marL="342900" marR="0" indent="-342900">
              <a:lnSpc>
                <a:spcPts val="1680"/>
              </a:lnSpc>
              <a:spcBef>
                <a:spcPts val="0"/>
              </a:spcBef>
              <a:spcAft>
                <a:spcPts val="0"/>
              </a:spcAft>
              <a:buFont typeface="Arial" panose="020B0604020202020204" pitchFamily="34" charset="0"/>
              <a:buChar char="•"/>
            </a:pPr>
            <a:endPar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42900" marR="0" indent="-342900">
              <a:lnSpc>
                <a:spcPts val="1680"/>
              </a:lnSpc>
              <a:spcBef>
                <a:spcPts val="0"/>
              </a:spcBef>
              <a:spcAft>
                <a:spcPts val="0"/>
              </a:spcAft>
              <a:buFont typeface="Arial" panose="020B0604020202020204" pitchFamily="34" charset="0"/>
              <a:buChar char="•"/>
            </a:pPr>
            <a:endPar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42900" marR="0" indent="-342900">
              <a:lnSpc>
                <a:spcPts val="1680"/>
              </a:lnSpc>
              <a:spcBef>
                <a:spcPts val="0"/>
              </a:spcBef>
              <a:spcAft>
                <a:spcPts val="0"/>
              </a:spcAft>
              <a:buFont typeface="Arial" panose="020B0604020202020204" pitchFamily="34" charset="0"/>
              <a:buChar char="•"/>
            </a:pPr>
            <a:r>
              <a:rPr lang="en-US"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Taste similar to hearts of palm, celery</a:t>
            </a:r>
          </a:p>
          <a:p>
            <a:pPr marL="342900" marR="0" indent="-342900">
              <a:lnSpc>
                <a:spcPts val="1680"/>
              </a:lnSpc>
              <a:spcBef>
                <a:spcPts val="0"/>
              </a:spcBef>
              <a:spcAft>
                <a:spcPts val="0"/>
              </a:spcAft>
              <a:buFont typeface="Arial" panose="020B0604020202020204" pitchFamily="34" charset="0"/>
              <a:buChar char="•"/>
            </a:pPr>
            <a:endParaRPr lang="en-US" sz="24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135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700546" y="2226640"/>
            <a:ext cx="2569464" cy="3483864"/>
          </a:xfrm>
        </p:spPr>
        <p:txBody>
          <a:bodyPr/>
          <a:lstStyle/>
          <a:p>
            <a:pPr marL="285750" indent="-285750">
              <a:lnSpc>
                <a:spcPts val="1560"/>
              </a:lnSpc>
              <a:spcBef>
                <a:spcPts val="0"/>
              </a:spcBef>
              <a:spcAft>
                <a:spcPts val="0"/>
              </a:spcAft>
            </a:pPr>
            <a:r>
              <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Dino Kale</a:t>
            </a:r>
          </a:p>
          <a:p>
            <a:pPr marL="285750" indent="-285750">
              <a:lnSpc>
                <a:spcPts val="1560"/>
              </a:lnSpc>
              <a:spcBef>
                <a:spcPts val="0"/>
              </a:spcBef>
              <a:spcAft>
                <a:spcPts val="0"/>
              </a:spcAft>
            </a:pPr>
            <a:endPar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560"/>
              </a:lnSpc>
              <a:spcBef>
                <a:spcPts val="0"/>
              </a:spcBef>
              <a:spcAft>
                <a:spcPts val="0"/>
              </a:spcAft>
            </a:pPr>
            <a:endPar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560"/>
              </a:lnSpc>
              <a:spcBef>
                <a:spcPts val="0"/>
              </a:spcBef>
              <a:spcAft>
                <a:spcPts val="0"/>
              </a:spcAft>
            </a:pPr>
            <a:r>
              <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Purple Kale</a:t>
            </a:r>
          </a:p>
          <a:p>
            <a:pPr marL="285750" indent="-285750">
              <a:lnSpc>
                <a:spcPts val="1560"/>
              </a:lnSpc>
              <a:spcBef>
                <a:spcPts val="0"/>
              </a:spcBef>
              <a:spcAft>
                <a:spcPts val="0"/>
              </a:spcAft>
            </a:pPr>
            <a:endPar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560"/>
              </a:lnSpc>
              <a:spcBef>
                <a:spcPts val="0"/>
              </a:spcBef>
              <a:spcAft>
                <a:spcPts val="0"/>
              </a:spcAft>
            </a:pPr>
            <a:endPar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560"/>
              </a:lnSpc>
              <a:spcBef>
                <a:spcPts val="0"/>
              </a:spcBef>
              <a:spcAft>
                <a:spcPts val="0"/>
              </a:spcAft>
            </a:pPr>
            <a:r>
              <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Curly</a:t>
            </a:r>
          </a:p>
          <a:p>
            <a:pPr marL="285750" indent="-285750">
              <a:lnSpc>
                <a:spcPts val="1560"/>
              </a:lnSpc>
              <a:spcBef>
                <a:spcPts val="0"/>
              </a:spcBef>
              <a:spcAft>
                <a:spcPts val="0"/>
              </a:spcAft>
            </a:pPr>
            <a:endPar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560"/>
              </a:lnSpc>
              <a:spcBef>
                <a:spcPts val="0"/>
              </a:spcBef>
              <a:spcAft>
                <a:spcPts val="0"/>
              </a:spcAft>
            </a:pPr>
            <a:endPar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560"/>
              </a:lnSpc>
              <a:spcBef>
                <a:spcPts val="0"/>
              </a:spcBef>
              <a:spcAft>
                <a:spcPts val="0"/>
              </a:spcAft>
            </a:pPr>
            <a:r>
              <a:rPr lang="en-US" sz="2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Ornamental Kale</a:t>
            </a:r>
          </a:p>
          <a:p>
            <a:pPr marL="0" indent="0">
              <a:buNone/>
            </a:pPr>
            <a:endParaRPr lang="en-US" dirty="0">
              <a:solidFill>
                <a:schemeClr val="bg1"/>
              </a:solidFill>
            </a:endParaRP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602305" y="1203387"/>
            <a:ext cx="3803904" cy="646331"/>
          </a:xfrm>
          <a:prstGeom prst="rect">
            <a:avLst/>
          </a:prstGeom>
          <a:noFill/>
        </p:spPr>
        <p:txBody>
          <a:bodyPr wrap="square" rtlCol="0">
            <a:spAutoFit/>
          </a:bodyPr>
          <a:lstStyle/>
          <a:p>
            <a:r>
              <a:rPr lang="en-US" sz="3600" dirty="0">
                <a:solidFill>
                  <a:schemeClr val="bg1"/>
                </a:solidFill>
              </a:rPr>
              <a:t>Kale Varieties</a:t>
            </a:r>
          </a:p>
        </p:txBody>
      </p:sp>
      <p:pic>
        <p:nvPicPr>
          <p:cNvPr id="12" name="Picture 11" descr="Related image">
            <a:extLst>
              <a:ext uri="{FF2B5EF4-FFF2-40B4-BE49-F238E27FC236}">
                <a16:creationId xmlns:a16="http://schemas.microsoft.com/office/drawing/2014/main" xmlns="" id="{FD47EC3E-0507-4931-B6B0-D4F2A3A7DF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44143" y="1849718"/>
            <a:ext cx="5943600" cy="2971800"/>
          </a:xfrm>
          <a:prstGeom prst="rect">
            <a:avLst/>
          </a:prstGeom>
          <a:noFill/>
          <a:ln>
            <a:noFill/>
          </a:ln>
        </p:spPr>
      </p:pic>
      <p:pic>
        <p:nvPicPr>
          <p:cNvPr id="13" name="Picture 12" descr="Image result for kale images">
            <a:extLst>
              <a:ext uri="{FF2B5EF4-FFF2-40B4-BE49-F238E27FC236}">
                <a16:creationId xmlns:a16="http://schemas.microsoft.com/office/drawing/2014/main" xmlns="" id="{98D2B5F1-8AA1-4610-AF03-5C7D4549A6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01934" y="3700583"/>
            <a:ext cx="2097438" cy="2009921"/>
          </a:xfrm>
          <a:prstGeom prst="rect">
            <a:avLst/>
          </a:prstGeom>
          <a:noFill/>
          <a:ln>
            <a:noFill/>
          </a:ln>
        </p:spPr>
      </p:pic>
    </p:spTree>
    <p:extLst>
      <p:ext uri="{BB962C8B-B14F-4D97-AF65-F5344CB8AC3E}">
        <p14:creationId xmlns:p14="http://schemas.microsoft.com/office/powerpoint/2010/main" val="3193503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22280"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bg1"/>
                </a:solidFill>
                <a:effectLst>
                  <a:outerShdw blurRad="38100" dist="38100" dir="2700000" algn="tl">
                    <a:srgbClr val="000000">
                      <a:alpha val="43137"/>
                    </a:srgbClr>
                  </a:outerShdw>
                </a:effectLst>
              </a:rPr>
              <a:t>Lettuce &amp; Kale</a:t>
            </a:r>
            <a:endParaRPr lang="en-US" sz="4000" dirty="0">
              <a:solidFill>
                <a:schemeClr val="bg1"/>
              </a:solidFill>
            </a:endParaRPr>
          </a:p>
        </p:txBody>
      </p:sp>
      <p:sp>
        <p:nvSpPr>
          <p:cNvPr id="6" name="Rectangle 5"/>
          <p:cNvSpPr/>
          <p:nvPr/>
        </p:nvSpPr>
        <p:spPr>
          <a:xfrm>
            <a:off x="856343" y="1407886"/>
            <a:ext cx="6836228" cy="4175502"/>
          </a:xfrm>
          <a:prstGeom prst="rect">
            <a:avLst/>
          </a:prstGeom>
        </p:spPr>
        <p:txBody>
          <a:bodyPr wrap="square">
            <a:spAutoFit/>
          </a:bodyPr>
          <a:lstStyle/>
          <a:p>
            <a:pPr marL="54864" indent="-457200">
              <a:spcAft>
                <a:spcPts val="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Project overview</a:t>
            </a:r>
          </a:p>
          <a:p>
            <a:pPr marL="54864" indent="-457200">
              <a:spcAft>
                <a:spcPts val="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Phenology</a:t>
            </a:r>
          </a:p>
          <a:p>
            <a:pPr marL="54864" indent="-457200">
              <a:spcAft>
                <a:spcPts val="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Scientific Classification &amp; Plant Lifecycle</a:t>
            </a:r>
          </a:p>
          <a:p>
            <a:pPr marL="54864" indent="-457200">
              <a:spcAft>
                <a:spcPts val="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Varieties</a:t>
            </a:r>
          </a:p>
          <a:p>
            <a:pPr marL="54864" indent="-457200">
              <a:spcAft>
                <a:spcPts val="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Nutrition</a:t>
            </a:r>
          </a:p>
          <a:p>
            <a:pPr marL="54864" indent="-457200">
              <a:spcAft>
                <a:spcPts val="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History and Culinary Aspects</a:t>
            </a:r>
          </a:p>
          <a:p>
            <a:pPr marL="54864" indent="-457200">
              <a:spcAft>
                <a:spcPts val="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Planting and care</a:t>
            </a:r>
          </a:p>
          <a:p>
            <a:pPr marL="54864" indent="-457200">
              <a:spcAft>
                <a:spcPts val="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Workshop Pants &amp; Supplier </a:t>
            </a:r>
            <a:r>
              <a:rPr lang="en-US" sz="2400" b="1" dirty="0">
                <a:solidFill>
                  <a:schemeClr val="bg1"/>
                </a:solidFill>
                <a:effectLst>
                  <a:outerShdw blurRad="38100" dist="38100" dir="2700000" algn="tl">
                    <a:srgbClr val="000000">
                      <a:alpha val="43137"/>
                    </a:srgbClr>
                  </a:outerShdw>
                </a:effectLst>
              </a:rPr>
              <a:t>information</a:t>
            </a:r>
          </a:p>
          <a:p>
            <a:pPr marL="54864" indent="-457200">
              <a:spcAft>
                <a:spcPts val="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Distribution of Plant </a:t>
            </a:r>
            <a:r>
              <a:rPr lang="en-US" sz="2800" b="1" dirty="0" err="1">
                <a:solidFill>
                  <a:schemeClr val="bg1"/>
                </a:solidFill>
                <a:effectLst>
                  <a:outerShdw blurRad="38100" dist="38100" dir="2700000" algn="tl">
                    <a:srgbClr val="000000">
                      <a:alpha val="43137"/>
                    </a:srgbClr>
                  </a:outerShdw>
                </a:effectLst>
              </a:rPr>
              <a:t>Paterials</a:t>
            </a:r>
            <a:endParaRPr lang="en-US" sz="2800" b="1" dirty="0">
              <a:solidFill>
                <a:schemeClr val="bg1"/>
              </a:solidFill>
              <a:effectLst>
                <a:outerShdw blurRad="38100" dist="38100" dir="2700000" algn="tl">
                  <a:srgbClr val="000000">
                    <a:alpha val="43137"/>
                  </a:srgbClr>
                </a:outerShdw>
              </a:effectLst>
            </a:endParaRPr>
          </a:p>
        </p:txBody>
      </p:sp>
      <p:pic>
        <p:nvPicPr>
          <p:cNvPr id="7" name="Picture 6" descr="https://upload.wikimedia.org/wikipedia/commons/4/49/Lettuce_mix.jpg">
            <a:extLst>
              <a:ext uri="{FF2B5EF4-FFF2-40B4-BE49-F238E27FC236}">
                <a16:creationId xmlns:a16="http://schemas.microsoft.com/office/drawing/2014/main" xmlns="" id="{6093C194-B26A-4488-97A2-65494E2B637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76322" y="1953403"/>
            <a:ext cx="4386943" cy="3153533"/>
          </a:xfrm>
          <a:prstGeom prst="rect">
            <a:avLst/>
          </a:prstGeom>
          <a:noFill/>
          <a:ln>
            <a:noFill/>
          </a:ln>
        </p:spPr>
      </p:pic>
      <p:sp>
        <p:nvSpPr>
          <p:cNvPr id="2" name="Rectangle 1">
            <a:extLst>
              <a:ext uri="{FF2B5EF4-FFF2-40B4-BE49-F238E27FC236}">
                <a16:creationId xmlns:a16="http://schemas.microsoft.com/office/drawing/2014/main" xmlns="" id="{56CA07AB-C80E-42AB-9495-9FE52F2CE5A4}"/>
              </a:ext>
            </a:extLst>
          </p:cNvPr>
          <p:cNvSpPr/>
          <p:nvPr/>
        </p:nvSpPr>
        <p:spPr>
          <a:xfrm>
            <a:off x="10373662" y="5046824"/>
            <a:ext cx="1223733" cy="281231"/>
          </a:xfrm>
          <a:prstGeom prst="rect">
            <a:avLst/>
          </a:prstGeom>
        </p:spPr>
        <p:txBody>
          <a:bodyPr wrap="none">
            <a:spAutoFit/>
          </a:bodyPr>
          <a:lstStyle/>
          <a:p>
            <a:pPr marL="0" marR="0">
              <a:lnSpc>
                <a:spcPct val="107000"/>
              </a:lnSpc>
              <a:spcBef>
                <a:spcPts val="0"/>
              </a:spcBef>
              <a:spcAft>
                <a:spcPts val="0"/>
              </a:spcAft>
            </a:pPr>
            <a:r>
              <a:rPr lang="en-US" sz="1200" dirty="0">
                <a:solidFill>
                  <a:srgbClr val="FFC000"/>
                </a:solidFill>
                <a:ea typeface="Calibri" panose="020F0502020204030204" pitchFamily="34" charset="0"/>
                <a:cs typeface="Times New Roman" panose="02020603050405020304" pitchFamily="18" charset="0"/>
              </a:rPr>
              <a:t>Wikipedia image</a:t>
            </a:r>
          </a:p>
        </p:txBody>
      </p:sp>
    </p:spTree>
    <p:extLst>
      <p:ext uri="{BB962C8B-B14F-4D97-AF65-F5344CB8AC3E}">
        <p14:creationId xmlns:p14="http://schemas.microsoft.com/office/powerpoint/2010/main" val="4039479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3476" y="957757"/>
            <a:ext cx="702220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Nutrition</a:t>
            </a:r>
          </a:p>
        </p:txBody>
      </p:sp>
      <p:sp>
        <p:nvSpPr>
          <p:cNvPr id="10" name="Subtitle 2">
            <a:extLst>
              <a:ext uri="{FF2B5EF4-FFF2-40B4-BE49-F238E27FC236}">
                <a16:creationId xmlns:a16="http://schemas.microsoft.com/office/drawing/2014/main" xmlns="" id="{1FF6790E-1A9F-4792-A99C-025DD6000ECD}"/>
              </a:ext>
            </a:extLst>
          </p:cNvPr>
          <p:cNvSpPr txBox="1">
            <a:spLocks/>
          </p:cNvSpPr>
          <p:nvPr/>
        </p:nvSpPr>
        <p:spPr>
          <a:xfrm>
            <a:off x="530743" y="65808"/>
            <a:ext cx="11396445" cy="754025"/>
          </a:xfrm>
          <a:prstGeom prst="rect">
            <a:avLst/>
          </a:prstGeom>
        </p:spPr>
        <p:txBody>
          <a:bodyPr vert="horz" lIns="91440" tIns="45720" rIns="91440" bIns="45720" rtlCol="0" anchor="b">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graphicFrame>
        <p:nvGraphicFramePr>
          <p:cNvPr id="6" name="Table 5">
            <a:extLst>
              <a:ext uri="{FF2B5EF4-FFF2-40B4-BE49-F238E27FC236}">
                <a16:creationId xmlns:a16="http://schemas.microsoft.com/office/drawing/2014/main" xmlns="" id="{0A7C80A4-4554-4A62-8013-293BA51538D9}"/>
              </a:ext>
            </a:extLst>
          </p:cNvPr>
          <p:cNvGraphicFramePr>
            <a:graphicFrameLocks noGrp="1"/>
          </p:cNvGraphicFramePr>
          <p:nvPr>
            <p:extLst>
              <p:ext uri="{D42A27DB-BD31-4B8C-83A1-F6EECF244321}">
                <p14:modId xmlns:p14="http://schemas.microsoft.com/office/powerpoint/2010/main" val="2448059328"/>
              </p:ext>
            </p:extLst>
          </p:nvPr>
        </p:nvGraphicFramePr>
        <p:xfrm>
          <a:off x="3713031" y="1842967"/>
          <a:ext cx="4380928" cy="3806524"/>
        </p:xfrm>
        <a:graphic>
          <a:graphicData uri="http://schemas.openxmlformats.org/drawingml/2006/table">
            <a:tbl>
              <a:tblPr firstRow="1" firstCol="1">
                <a:tableStyleId>{5C22544A-7EE6-4342-B048-85BDC9FD1C3A}</a:tableStyleId>
              </a:tblPr>
              <a:tblGrid>
                <a:gridCol w="1095232">
                  <a:extLst>
                    <a:ext uri="{9D8B030D-6E8A-4147-A177-3AD203B41FA5}">
                      <a16:colId xmlns:a16="http://schemas.microsoft.com/office/drawing/2014/main" xmlns="" val="4271280898"/>
                    </a:ext>
                  </a:extLst>
                </a:gridCol>
                <a:gridCol w="1095232">
                  <a:extLst>
                    <a:ext uri="{9D8B030D-6E8A-4147-A177-3AD203B41FA5}">
                      <a16:colId xmlns:a16="http://schemas.microsoft.com/office/drawing/2014/main" xmlns="" val="2603294474"/>
                    </a:ext>
                  </a:extLst>
                </a:gridCol>
                <a:gridCol w="1095232">
                  <a:extLst>
                    <a:ext uri="{9D8B030D-6E8A-4147-A177-3AD203B41FA5}">
                      <a16:colId xmlns:a16="http://schemas.microsoft.com/office/drawing/2014/main" xmlns="" val="1242680314"/>
                    </a:ext>
                  </a:extLst>
                </a:gridCol>
                <a:gridCol w="1095232">
                  <a:extLst>
                    <a:ext uri="{9D8B030D-6E8A-4147-A177-3AD203B41FA5}">
                      <a16:colId xmlns:a16="http://schemas.microsoft.com/office/drawing/2014/main" xmlns="" val="552354182"/>
                    </a:ext>
                  </a:extLst>
                </a:gridCol>
              </a:tblGrid>
              <a:tr h="254423">
                <a:tc>
                  <a:txBody>
                    <a:bodyPr/>
                    <a:lstStyle/>
                    <a:p>
                      <a:pPr marL="0" marR="0">
                        <a:lnSpc>
                          <a:spcPct val="107000"/>
                        </a:lnSpc>
                        <a:spcBef>
                          <a:spcPts val="0"/>
                        </a:spcBef>
                        <a:spcAft>
                          <a:spcPts val="0"/>
                        </a:spcAft>
                      </a:pPr>
                      <a:r>
                        <a:rPr lang="en-US" sz="15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effectLst/>
                        </a:rPr>
                        <a:t>Iceberg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ctr"/>
                </a:tc>
                <a:tc>
                  <a:txBody>
                    <a:bodyPr/>
                    <a:lstStyle/>
                    <a:p>
                      <a:pPr marL="0" marR="0" algn="ctr">
                        <a:lnSpc>
                          <a:spcPct val="107000"/>
                        </a:lnSpc>
                        <a:spcBef>
                          <a:spcPts val="0"/>
                        </a:spcBef>
                        <a:spcAft>
                          <a:spcPts val="0"/>
                        </a:spcAft>
                      </a:pPr>
                      <a:r>
                        <a:rPr lang="en-US" sz="1500">
                          <a:effectLst/>
                        </a:rPr>
                        <a:t>Romaine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ctr"/>
                </a:tc>
                <a:tc>
                  <a:txBody>
                    <a:bodyPr/>
                    <a:lstStyle/>
                    <a:p>
                      <a:pPr marL="0" marR="0" algn="ctr">
                        <a:lnSpc>
                          <a:spcPct val="107000"/>
                        </a:lnSpc>
                        <a:spcBef>
                          <a:spcPts val="0"/>
                        </a:spcBef>
                        <a:spcAft>
                          <a:spcPts val="0"/>
                        </a:spcAft>
                      </a:pPr>
                      <a:r>
                        <a:rPr lang="en-US" sz="1500">
                          <a:effectLst/>
                        </a:rPr>
                        <a:t>Kale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ctr"/>
                </a:tc>
                <a:extLst>
                  <a:ext uri="{0D108BD9-81ED-4DB2-BD59-A6C34878D82A}">
                    <a16:rowId xmlns:a16="http://schemas.microsoft.com/office/drawing/2014/main" xmlns="" val="2210087292"/>
                  </a:ext>
                </a:extLst>
              </a:tr>
              <a:tr h="254423">
                <a:tc>
                  <a:txBody>
                    <a:bodyPr/>
                    <a:lstStyle/>
                    <a:p>
                      <a:pPr marL="0" marR="0">
                        <a:lnSpc>
                          <a:spcPct val="107000"/>
                        </a:lnSpc>
                        <a:spcBef>
                          <a:spcPts val="0"/>
                        </a:spcBef>
                        <a:spcAft>
                          <a:spcPts val="0"/>
                        </a:spcAft>
                      </a:pPr>
                      <a:r>
                        <a:rPr lang="en-US" sz="15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408147458"/>
                  </a:ext>
                </a:extLst>
              </a:tr>
              <a:tr h="254423">
                <a:tc>
                  <a:txBody>
                    <a:bodyPr/>
                    <a:lstStyle/>
                    <a:p>
                      <a:pPr marL="0" marR="0">
                        <a:lnSpc>
                          <a:spcPct val="107000"/>
                        </a:lnSpc>
                        <a:spcBef>
                          <a:spcPts val="0"/>
                        </a:spcBef>
                        <a:spcAft>
                          <a:spcPts val="0"/>
                        </a:spcAft>
                      </a:pPr>
                      <a:r>
                        <a:rPr lang="en-US" sz="1500">
                          <a:effectLst/>
                        </a:rPr>
                        <a:t>Water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96 g</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94 g</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90 g</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2638320963"/>
                  </a:ext>
                </a:extLst>
              </a:tr>
              <a:tr h="254423">
                <a:tc>
                  <a:txBody>
                    <a:bodyPr/>
                    <a:lstStyle/>
                    <a:p>
                      <a:pPr marL="0" marR="0">
                        <a:lnSpc>
                          <a:spcPct val="107000"/>
                        </a:lnSpc>
                        <a:spcBef>
                          <a:spcPts val="0"/>
                        </a:spcBef>
                        <a:spcAft>
                          <a:spcPts val="0"/>
                        </a:spcAft>
                      </a:pPr>
                      <a:r>
                        <a:rPr lang="en-US" sz="1500" dirty="0">
                          <a:effectLst/>
                        </a:rPr>
                        <a:t>Calories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14 Cal</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17 Cal</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35 Cal</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745144661"/>
                  </a:ext>
                </a:extLst>
              </a:tr>
              <a:tr h="157390">
                <a:tc>
                  <a:txBody>
                    <a:bodyPr/>
                    <a:lstStyle/>
                    <a:p>
                      <a:pPr marL="0" marR="0">
                        <a:lnSpc>
                          <a:spcPct val="107000"/>
                        </a:lnSpc>
                        <a:spcBef>
                          <a:spcPts val="0"/>
                        </a:spcBef>
                        <a:spcAft>
                          <a:spcPts val="0"/>
                        </a:spcAft>
                      </a:pPr>
                      <a:r>
                        <a:rPr lang="en-US" sz="15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 </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 </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 </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4342901"/>
                  </a:ext>
                </a:extLst>
              </a:tr>
              <a:tr h="254423">
                <a:tc>
                  <a:txBody>
                    <a:bodyPr/>
                    <a:lstStyle/>
                    <a:p>
                      <a:pPr marL="0" marR="0">
                        <a:lnSpc>
                          <a:spcPct val="107000"/>
                        </a:lnSpc>
                        <a:spcBef>
                          <a:spcPts val="0"/>
                        </a:spcBef>
                        <a:spcAft>
                          <a:spcPts val="0"/>
                        </a:spcAft>
                      </a:pPr>
                      <a:r>
                        <a:rPr lang="en-US" sz="1500">
                          <a:effectLst/>
                        </a:rPr>
                        <a:t>Carbs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2%</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3%</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3%</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2740223426"/>
                  </a:ext>
                </a:extLst>
              </a:tr>
              <a:tr h="254423">
                <a:tc>
                  <a:txBody>
                    <a:bodyPr/>
                    <a:lstStyle/>
                    <a:p>
                      <a:pPr marL="0" marR="0">
                        <a:lnSpc>
                          <a:spcPct val="107000"/>
                        </a:lnSpc>
                        <a:spcBef>
                          <a:spcPts val="0"/>
                        </a:spcBef>
                        <a:spcAft>
                          <a:spcPts val="0"/>
                        </a:spcAft>
                      </a:pPr>
                      <a:r>
                        <a:rPr lang="en-US" sz="1500">
                          <a:effectLst/>
                        </a:rPr>
                        <a:t>Fiber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5%</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8%</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00B050"/>
                          </a:solidFill>
                          <a:effectLst/>
                        </a:rPr>
                        <a:t>16%</a:t>
                      </a:r>
                      <a:endParaRPr lang="en-US" sz="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4080839164"/>
                  </a:ext>
                </a:extLst>
              </a:tr>
              <a:tr h="254423">
                <a:tc>
                  <a:txBody>
                    <a:bodyPr/>
                    <a:lstStyle/>
                    <a:p>
                      <a:pPr marL="0" marR="0">
                        <a:lnSpc>
                          <a:spcPct val="107000"/>
                        </a:lnSpc>
                        <a:spcBef>
                          <a:spcPts val="0"/>
                        </a:spcBef>
                        <a:spcAft>
                          <a:spcPts val="0"/>
                        </a:spcAft>
                      </a:pPr>
                      <a:r>
                        <a:rPr lang="en-US" sz="15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 </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 </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 </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483764125"/>
                  </a:ext>
                </a:extLst>
              </a:tr>
              <a:tr h="254423">
                <a:tc>
                  <a:txBody>
                    <a:bodyPr/>
                    <a:lstStyle/>
                    <a:p>
                      <a:pPr marL="0" marR="0">
                        <a:lnSpc>
                          <a:spcPct val="107000"/>
                        </a:lnSpc>
                        <a:spcBef>
                          <a:spcPts val="0"/>
                        </a:spcBef>
                        <a:spcAft>
                          <a:spcPts val="0"/>
                        </a:spcAft>
                      </a:pPr>
                      <a:r>
                        <a:rPr lang="en-US" sz="1500">
                          <a:effectLst/>
                        </a:rPr>
                        <a:t>Calcium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2%</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3%</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00B050"/>
                          </a:solidFill>
                          <a:effectLst/>
                        </a:rPr>
                        <a:t>25%</a:t>
                      </a:r>
                      <a:endParaRPr lang="en-US" sz="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2520880125"/>
                  </a:ext>
                </a:extLst>
              </a:tr>
              <a:tr h="254423">
                <a:tc>
                  <a:txBody>
                    <a:bodyPr/>
                    <a:lstStyle/>
                    <a:p>
                      <a:pPr marL="0" marR="0">
                        <a:lnSpc>
                          <a:spcPct val="107000"/>
                        </a:lnSpc>
                        <a:spcBef>
                          <a:spcPts val="0"/>
                        </a:spcBef>
                        <a:spcAft>
                          <a:spcPts val="0"/>
                        </a:spcAft>
                      </a:pPr>
                      <a:r>
                        <a:rPr lang="en-US" sz="1500">
                          <a:effectLst/>
                        </a:rPr>
                        <a:t>Magnesium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2%</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4%</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00B050"/>
                          </a:solidFill>
                          <a:effectLst/>
                        </a:rPr>
                        <a:t>10%</a:t>
                      </a:r>
                      <a:endParaRPr lang="en-US" sz="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576255741"/>
                  </a:ext>
                </a:extLst>
              </a:tr>
              <a:tr h="254423">
                <a:tc>
                  <a:txBody>
                    <a:bodyPr/>
                    <a:lstStyle/>
                    <a:p>
                      <a:pPr marL="0" marR="0">
                        <a:lnSpc>
                          <a:spcPct val="107000"/>
                        </a:lnSpc>
                        <a:spcBef>
                          <a:spcPts val="0"/>
                        </a:spcBef>
                        <a:spcAft>
                          <a:spcPts val="0"/>
                        </a:spcAft>
                      </a:pPr>
                      <a:r>
                        <a:rPr lang="en-US" sz="1500">
                          <a:effectLst/>
                        </a:rPr>
                        <a:t>Potassium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3%</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5%</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00B050"/>
                          </a:solidFill>
                          <a:effectLst/>
                        </a:rPr>
                        <a:t>7%</a:t>
                      </a:r>
                      <a:endParaRPr lang="en-US" sz="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3639199091"/>
                  </a:ext>
                </a:extLst>
              </a:tr>
              <a:tr h="254423">
                <a:tc>
                  <a:txBody>
                    <a:bodyPr/>
                    <a:lstStyle/>
                    <a:p>
                      <a:pPr marL="0" marR="0">
                        <a:lnSpc>
                          <a:spcPct val="107000"/>
                        </a:lnSpc>
                        <a:spcBef>
                          <a:spcPts val="0"/>
                        </a:spcBef>
                        <a:spcAft>
                          <a:spcPts val="0"/>
                        </a:spcAft>
                      </a:pPr>
                      <a:r>
                        <a:rPr lang="en-US" sz="15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 </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 </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 </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2483029478"/>
                  </a:ext>
                </a:extLst>
              </a:tr>
              <a:tr h="254423">
                <a:tc>
                  <a:txBody>
                    <a:bodyPr/>
                    <a:lstStyle/>
                    <a:p>
                      <a:pPr marL="0" marR="0">
                        <a:lnSpc>
                          <a:spcPct val="107000"/>
                        </a:lnSpc>
                        <a:spcBef>
                          <a:spcPts val="0"/>
                        </a:spcBef>
                        <a:spcAft>
                          <a:spcPts val="0"/>
                        </a:spcAft>
                      </a:pPr>
                      <a:r>
                        <a:rPr lang="en-US" sz="1500">
                          <a:effectLst/>
                        </a:rPr>
                        <a:t>Vitamin C</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4%</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5%</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defTabSz="457200" rtl="0" eaLnBrk="1" latinLnBrk="0" hangingPunct="1">
                        <a:lnSpc>
                          <a:spcPct val="107000"/>
                        </a:lnSpc>
                        <a:spcBef>
                          <a:spcPts val="0"/>
                        </a:spcBef>
                        <a:spcAft>
                          <a:spcPts val="0"/>
                        </a:spcAft>
                      </a:pPr>
                      <a:r>
                        <a:rPr lang="en-US" sz="1500" kern="1200" dirty="0">
                          <a:solidFill>
                            <a:srgbClr val="00B050"/>
                          </a:solidFill>
                          <a:effectLst/>
                          <a:latin typeface="+mn-lt"/>
                          <a:ea typeface="+mn-ea"/>
                          <a:cs typeface="+mn-cs"/>
                        </a:rPr>
                        <a:t>112%</a:t>
                      </a:r>
                    </a:p>
                  </a:txBody>
                  <a:tcPr marL="52339" marR="52339" marT="0" marB="0" anchor="b"/>
                </a:tc>
                <a:extLst>
                  <a:ext uri="{0D108BD9-81ED-4DB2-BD59-A6C34878D82A}">
                    <a16:rowId xmlns:a16="http://schemas.microsoft.com/office/drawing/2014/main" xmlns="" val="2341444632"/>
                  </a:ext>
                </a:extLst>
              </a:tr>
              <a:tr h="254423">
                <a:tc>
                  <a:txBody>
                    <a:bodyPr/>
                    <a:lstStyle/>
                    <a:p>
                      <a:pPr marL="0" marR="0">
                        <a:lnSpc>
                          <a:spcPct val="107000"/>
                        </a:lnSpc>
                        <a:spcBef>
                          <a:spcPts val="0"/>
                        </a:spcBef>
                        <a:spcAft>
                          <a:spcPts val="0"/>
                        </a:spcAft>
                      </a:pPr>
                      <a:r>
                        <a:rPr lang="en-US" sz="1500">
                          <a:effectLst/>
                        </a:rPr>
                        <a:t>Vitamin 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00B050"/>
                          </a:solidFill>
                          <a:effectLst/>
                        </a:rPr>
                        <a:t>63%</a:t>
                      </a:r>
                      <a:endParaRPr lang="en-US" sz="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a:solidFill>
                            <a:srgbClr val="5B5C77"/>
                          </a:solidFill>
                          <a:effectLst/>
                        </a:rPr>
                        <a:t>55%</a:t>
                      </a: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r>
                        <a:rPr lang="en-US" sz="1500" dirty="0">
                          <a:solidFill>
                            <a:srgbClr val="5B5C77"/>
                          </a:solidFill>
                          <a:effectLst/>
                        </a:rPr>
                        <a:t>55%</a:t>
                      </a: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3827207081"/>
                  </a:ext>
                </a:extLst>
              </a:tr>
              <a:tr h="254423">
                <a:tc>
                  <a:txBody>
                    <a:bodyPr/>
                    <a:lstStyle/>
                    <a:p>
                      <a:pPr marL="0" marR="0">
                        <a:lnSpc>
                          <a:spcPct val="107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endParaRPr lang="en-US" sz="80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tc>
                  <a:txBody>
                    <a:bodyPr/>
                    <a:lstStyle/>
                    <a:p>
                      <a:pPr marL="0" marR="0" algn="ctr">
                        <a:lnSpc>
                          <a:spcPct val="107000"/>
                        </a:lnSpc>
                        <a:spcBef>
                          <a:spcPts val="0"/>
                        </a:spcBef>
                        <a:spcAft>
                          <a:spcPts val="0"/>
                        </a:spcAft>
                      </a:pPr>
                      <a:endParaRPr lang="en-US" sz="800" dirty="0">
                        <a:solidFill>
                          <a:srgbClr val="5B5C77"/>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39" marR="52339" marT="0" marB="0" anchor="b"/>
                </a:tc>
                <a:extLst>
                  <a:ext uri="{0D108BD9-81ED-4DB2-BD59-A6C34878D82A}">
                    <a16:rowId xmlns:a16="http://schemas.microsoft.com/office/drawing/2014/main" xmlns="" val="2729468810"/>
                  </a:ext>
                </a:extLst>
              </a:tr>
            </a:tbl>
          </a:graphicData>
        </a:graphic>
      </p:graphicFrame>
      <p:sp>
        <p:nvSpPr>
          <p:cNvPr id="8" name="Rectangle 7">
            <a:extLst>
              <a:ext uri="{FF2B5EF4-FFF2-40B4-BE49-F238E27FC236}">
                <a16:creationId xmlns:a16="http://schemas.microsoft.com/office/drawing/2014/main" xmlns="" id="{556E911D-6B58-4582-B72E-D2DADDCFE4CC}"/>
              </a:ext>
            </a:extLst>
          </p:cNvPr>
          <p:cNvSpPr/>
          <p:nvPr/>
        </p:nvSpPr>
        <p:spPr>
          <a:xfrm>
            <a:off x="4786519" y="1219367"/>
            <a:ext cx="2884892" cy="553870"/>
          </a:xfrm>
          <a:prstGeom prst="rect">
            <a:avLst/>
          </a:prstGeom>
        </p:spPr>
        <p:txBody>
          <a:bodyPr wrap="none">
            <a:spAutoFit/>
          </a:bodyPr>
          <a:lstStyle/>
          <a:p>
            <a:pPr marL="0" marR="0" algn="ctr">
              <a:lnSpc>
                <a:spcPct val="107000"/>
              </a:lnSpc>
              <a:spcBef>
                <a:spcPts val="0"/>
              </a:spcBef>
              <a:spcAft>
                <a:spcPts val="0"/>
              </a:spcAft>
            </a:pPr>
            <a:r>
              <a:rPr lang="en-US" dirty="0">
                <a:solidFill>
                  <a:schemeClr val="bg1"/>
                </a:solidFill>
                <a:ea typeface="Times New Roman" panose="02020603050405020304" pitchFamily="18" charset="0"/>
                <a:cs typeface="Calibri" panose="020F0502020204030204" pitchFamily="34" charset="0"/>
              </a:rPr>
              <a:t>Serving Size: 100 grams RAW</a:t>
            </a:r>
          </a:p>
          <a:p>
            <a:pPr marL="0" marR="0" algn="ctr">
              <a:lnSpc>
                <a:spcPct val="107000"/>
              </a:lnSpc>
              <a:spcBef>
                <a:spcPts val="0"/>
              </a:spcBef>
              <a:spcAft>
                <a:spcPts val="0"/>
              </a:spcAft>
            </a:pPr>
            <a:r>
              <a:rPr lang="en-US" sz="1050" dirty="0">
                <a:solidFill>
                  <a:schemeClr val="bg1"/>
                </a:solidFill>
                <a:ea typeface="Calibri" panose="020F0502020204030204" pitchFamily="34" charset="0"/>
                <a:cs typeface="Calibri" panose="020F0502020204030204" pitchFamily="34" charset="0"/>
              </a:rPr>
              <a:t>Average Daily Requirements</a:t>
            </a:r>
            <a:endParaRPr lang="en-US" sz="1050" dirty="0">
              <a:solidFill>
                <a:schemeClr val="bg1"/>
              </a:solidFill>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1DB25647-3594-48E9-8D2E-C28B14B0C141}"/>
              </a:ext>
            </a:extLst>
          </p:cNvPr>
          <p:cNvSpPr/>
          <p:nvPr/>
        </p:nvSpPr>
        <p:spPr>
          <a:xfrm>
            <a:off x="8229600" y="4743650"/>
            <a:ext cx="3347951" cy="923330"/>
          </a:xfrm>
          <a:prstGeom prst="rect">
            <a:avLst/>
          </a:prstGeom>
        </p:spPr>
        <p:txBody>
          <a:bodyPr wrap="square">
            <a:spAutoFit/>
          </a:bodyPr>
          <a:lstStyle/>
          <a:p>
            <a:r>
              <a:rPr lang="en-US" dirty="0">
                <a:solidFill>
                  <a:srgbClr val="FFC000"/>
                </a:solidFill>
              </a:rPr>
              <a:t>Calculated from</a:t>
            </a:r>
          </a:p>
          <a:p>
            <a:r>
              <a:rPr lang="en-US" dirty="0">
                <a:solidFill>
                  <a:srgbClr val="FFC000"/>
                </a:solidFill>
              </a:rPr>
              <a:t>USDA Food Database</a:t>
            </a:r>
          </a:p>
          <a:p>
            <a:r>
              <a:rPr lang="en-US" dirty="0">
                <a:solidFill>
                  <a:srgbClr val="FFC000"/>
                </a:solidFill>
              </a:rPr>
              <a:t>NIH, Dietary Reference Tables</a:t>
            </a:r>
          </a:p>
        </p:txBody>
      </p:sp>
    </p:spTree>
    <p:extLst>
      <p:ext uri="{BB962C8B-B14F-4D97-AF65-F5344CB8AC3E}">
        <p14:creationId xmlns:p14="http://schemas.microsoft.com/office/powerpoint/2010/main" val="314877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421612"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7" name="TextBox 6"/>
          <p:cNvSpPr txBox="1"/>
          <p:nvPr/>
        </p:nvSpPr>
        <p:spPr>
          <a:xfrm>
            <a:off x="867905" y="2520382"/>
            <a:ext cx="8567328"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Native to  Eastern Mediterranean region &amp; Western Asia</a:t>
            </a:r>
          </a:p>
          <a:p>
            <a:pPr marL="342900" indent="-342900">
              <a:buFont typeface="Arial" panose="020B0604020202020204" pitchFamily="34" charset="0"/>
              <a:buChar char="•"/>
            </a:pPr>
            <a:r>
              <a:rPr lang="en-US" sz="2400" dirty="0">
                <a:solidFill>
                  <a:schemeClr val="bg1"/>
                </a:solidFill>
              </a:rPr>
              <a:t>Egypt 4500 BC Cultivation, Min god of Fertility </a:t>
            </a:r>
          </a:p>
          <a:p>
            <a:pPr marL="342900" indent="-342900">
              <a:buFont typeface="Arial" panose="020B0604020202020204" pitchFamily="34" charset="0"/>
              <a:buChar char="•"/>
            </a:pPr>
            <a:r>
              <a:rPr lang="en-US" sz="2400" dirty="0">
                <a:solidFill>
                  <a:schemeClr val="bg1"/>
                </a:solidFill>
              </a:rPr>
              <a:t>Ancient Greeks and Romans </a:t>
            </a:r>
          </a:p>
          <a:p>
            <a:pPr marL="342900" indent="-342900">
              <a:buFont typeface="Arial" panose="020B0604020202020204" pitchFamily="34" charset="0"/>
              <a:buChar char="•"/>
            </a:pPr>
            <a:r>
              <a:rPr lang="en-US" sz="2400" dirty="0">
                <a:solidFill>
                  <a:schemeClr val="bg1"/>
                </a:solidFill>
              </a:rPr>
              <a:t>China</a:t>
            </a:r>
          </a:p>
          <a:p>
            <a:pPr marL="342900" indent="-342900">
              <a:buFont typeface="Arial" panose="020B0604020202020204" pitchFamily="34" charset="0"/>
              <a:buChar char="•"/>
            </a:pPr>
            <a:r>
              <a:rPr lang="en-US" sz="2400" dirty="0">
                <a:solidFill>
                  <a:schemeClr val="bg1"/>
                </a:solidFill>
              </a:rPr>
              <a:t>Americas Columbus 1493</a:t>
            </a:r>
          </a:p>
          <a:p>
            <a:pPr marL="342900" indent="-342900">
              <a:buFont typeface="Arial" panose="020B0604020202020204" pitchFamily="34" charset="0"/>
              <a:buChar char="•"/>
            </a:pPr>
            <a:r>
              <a:rPr lang="en-US" sz="2400" dirty="0">
                <a:solidFill>
                  <a:schemeClr val="bg1"/>
                </a:solidFill>
              </a:rPr>
              <a:t>California 17th century</a:t>
            </a:r>
          </a:p>
          <a:p>
            <a:pPr marL="342900" indent="-342900">
              <a:buFont typeface="Arial" panose="020B0604020202020204" pitchFamily="34" charset="0"/>
              <a:buChar char="•"/>
            </a:pPr>
            <a:r>
              <a:rPr lang="en-US" sz="2400" dirty="0">
                <a:solidFill>
                  <a:schemeClr val="bg1"/>
                </a:solidFill>
              </a:rPr>
              <a:t>Refrigeration and railway transportation</a:t>
            </a:r>
          </a:p>
          <a:p>
            <a:pPr marL="342900" indent="-342900">
              <a:buFont typeface="Arial" panose="020B0604020202020204" pitchFamily="34" charset="0"/>
              <a:buChar char="•"/>
            </a:pPr>
            <a:r>
              <a:rPr lang="en-US" sz="2400" dirty="0">
                <a:solidFill>
                  <a:schemeClr val="bg1"/>
                </a:solidFill>
              </a:rPr>
              <a:t>Harmless white sap in homegrown lettuce gives scientific name</a:t>
            </a:r>
          </a:p>
        </p:txBody>
      </p:sp>
      <p:sp>
        <p:nvSpPr>
          <p:cNvPr id="2" name="Rectangle 1">
            <a:extLst>
              <a:ext uri="{FF2B5EF4-FFF2-40B4-BE49-F238E27FC236}">
                <a16:creationId xmlns:a16="http://schemas.microsoft.com/office/drawing/2014/main" xmlns="" id="{38C5CAE7-0DB1-4EED-B57B-D0B8B96BB1ED}"/>
              </a:ext>
            </a:extLst>
          </p:cNvPr>
          <p:cNvSpPr/>
          <p:nvPr/>
        </p:nvSpPr>
        <p:spPr>
          <a:xfrm>
            <a:off x="1028573" y="1443164"/>
            <a:ext cx="4448683" cy="1077218"/>
          </a:xfrm>
          <a:prstGeom prst="rect">
            <a:avLst/>
          </a:prstGeom>
        </p:spPr>
        <p:txBody>
          <a:bodyPr wrap="square">
            <a:spAutoFit/>
          </a:bodyPr>
          <a:lstStyle/>
          <a:p>
            <a:r>
              <a:rPr lang="en-US" sz="3200" dirty="0">
                <a:solidFill>
                  <a:schemeClr val="bg1"/>
                </a:solidFill>
              </a:rPr>
              <a:t>History &amp; Fun Facts</a:t>
            </a:r>
          </a:p>
          <a:p>
            <a:r>
              <a:rPr lang="en-US" sz="3200" dirty="0">
                <a:solidFill>
                  <a:schemeClr val="bg1"/>
                </a:solidFill>
              </a:rPr>
              <a:t>	</a:t>
            </a:r>
          </a:p>
        </p:txBody>
      </p:sp>
      <p:pic>
        <p:nvPicPr>
          <p:cNvPr id="8" name="Picture 7" descr="Image result for Ancient egyptian images agriculture">
            <a:extLst>
              <a:ext uri="{FF2B5EF4-FFF2-40B4-BE49-F238E27FC236}">
                <a16:creationId xmlns:a16="http://schemas.microsoft.com/office/drawing/2014/main" xmlns="" id="{A92CA902-D33C-4639-B833-DDA7E4E0365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539566" y="2520383"/>
            <a:ext cx="3339245" cy="2524692"/>
          </a:xfrm>
          <a:prstGeom prst="rect">
            <a:avLst/>
          </a:prstGeom>
          <a:noFill/>
          <a:ln>
            <a:noFill/>
          </a:ln>
        </p:spPr>
      </p:pic>
      <p:sp>
        <p:nvSpPr>
          <p:cNvPr id="4" name="Rectangle 3">
            <a:extLst>
              <a:ext uri="{FF2B5EF4-FFF2-40B4-BE49-F238E27FC236}">
                <a16:creationId xmlns:a16="http://schemas.microsoft.com/office/drawing/2014/main" xmlns="" id="{FEF9BC1B-8D4D-449A-852F-363E5CF1ACD7}"/>
              </a:ext>
            </a:extLst>
          </p:cNvPr>
          <p:cNvSpPr/>
          <p:nvPr/>
        </p:nvSpPr>
        <p:spPr>
          <a:xfrm>
            <a:off x="588935" y="2058717"/>
            <a:ext cx="1658319" cy="461665"/>
          </a:xfrm>
          <a:prstGeom prst="rect">
            <a:avLst/>
          </a:prstGeom>
        </p:spPr>
        <p:txBody>
          <a:bodyPr wrap="square">
            <a:spAutoFit/>
          </a:bodyPr>
          <a:lstStyle/>
          <a:p>
            <a:r>
              <a:rPr lang="en-US" sz="2400" dirty="0">
                <a:solidFill>
                  <a:schemeClr val="bg1"/>
                </a:solidFill>
              </a:rPr>
              <a:t>Lettuce</a:t>
            </a:r>
            <a:endParaRPr lang="en-US" sz="2400" dirty="0"/>
          </a:p>
        </p:txBody>
      </p:sp>
    </p:spTree>
    <p:extLst>
      <p:ext uri="{BB962C8B-B14F-4D97-AF65-F5344CB8AC3E}">
        <p14:creationId xmlns:p14="http://schemas.microsoft.com/office/powerpoint/2010/main" val="2744651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421612"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7" name="TextBox 6"/>
          <p:cNvSpPr txBox="1"/>
          <p:nvPr/>
        </p:nvSpPr>
        <p:spPr>
          <a:xfrm>
            <a:off x="1304849" y="2663141"/>
            <a:ext cx="7188201"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Celts to Europe in 600 BC</a:t>
            </a:r>
          </a:p>
          <a:p>
            <a:pPr marL="342900" indent="-342900">
              <a:buFont typeface="Arial" panose="020B0604020202020204" pitchFamily="34" charset="0"/>
              <a:buChar char="•"/>
            </a:pPr>
            <a:r>
              <a:rPr lang="en-US" sz="2400" dirty="0">
                <a:solidFill>
                  <a:schemeClr val="bg1"/>
                </a:solidFill>
              </a:rPr>
              <a:t>Greece 400 BC</a:t>
            </a:r>
          </a:p>
          <a:p>
            <a:pPr marL="342900" indent="-342900">
              <a:buFont typeface="Arial" panose="020B0604020202020204" pitchFamily="34" charset="0"/>
              <a:buChar char="•"/>
            </a:pPr>
            <a:r>
              <a:rPr lang="en-US" sz="2400" dirty="0">
                <a:solidFill>
                  <a:schemeClr val="bg1"/>
                </a:solidFill>
              </a:rPr>
              <a:t>North America in 1500s by colonists</a:t>
            </a:r>
          </a:p>
          <a:p>
            <a:pPr marL="342900" indent="-342900">
              <a:buFont typeface="Arial" panose="020B0604020202020204" pitchFamily="34" charset="0"/>
              <a:buChar char="•"/>
            </a:pPr>
            <a:r>
              <a:rPr lang="en-US" sz="2400" dirty="0">
                <a:solidFill>
                  <a:schemeClr val="bg1"/>
                </a:solidFill>
              </a:rPr>
              <a:t>Canada in 1600 by Russians</a:t>
            </a:r>
          </a:p>
          <a:p>
            <a:pPr marL="342900" indent="-342900">
              <a:buFont typeface="Arial" panose="020B0604020202020204" pitchFamily="34" charset="0"/>
              <a:buChar char="•"/>
            </a:pPr>
            <a:r>
              <a:rPr lang="en-US" sz="2400" dirty="0">
                <a:solidFill>
                  <a:schemeClr val="bg1"/>
                </a:solidFill>
              </a:rPr>
              <a:t>Farmer’s markets, smoothies, foodies &amp; chefs</a:t>
            </a:r>
          </a:p>
          <a:p>
            <a:pPr marL="342900" indent="-342900">
              <a:buFont typeface="Arial" panose="020B0604020202020204" pitchFamily="34" charset="0"/>
              <a:buChar char="•"/>
            </a:pPr>
            <a:endParaRPr lang="en-US" sz="2400" dirty="0">
              <a:solidFill>
                <a:schemeClr val="bg1"/>
              </a:solidFill>
            </a:endParaRPr>
          </a:p>
        </p:txBody>
      </p:sp>
      <p:sp>
        <p:nvSpPr>
          <p:cNvPr id="2" name="Rectangle 1">
            <a:extLst>
              <a:ext uri="{FF2B5EF4-FFF2-40B4-BE49-F238E27FC236}">
                <a16:creationId xmlns:a16="http://schemas.microsoft.com/office/drawing/2014/main" xmlns="" id="{38C5CAE7-0DB1-4EED-B57B-D0B8B96BB1ED}"/>
              </a:ext>
            </a:extLst>
          </p:cNvPr>
          <p:cNvSpPr/>
          <p:nvPr/>
        </p:nvSpPr>
        <p:spPr>
          <a:xfrm>
            <a:off x="1028573" y="1443164"/>
            <a:ext cx="4448683" cy="1077218"/>
          </a:xfrm>
          <a:prstGeom prst="rect">
            <a:avLst/>
          </a:prstGeom>
        </p:spPr>
        <p:txBody>
          <a:bodyPr wrap="square">
            <a:spAutoFit/>
          </a:bodyPr>
          <a:lstStyle/>
          <a:p>
            <a:r>
              <a:rPr lang="en-US" sz="3200" dirty="0">
                <a:solidFill>
                  <a:schemeClr val="bg1"/>
                </a:solidFill>
              </a:rPr>
              <a:t>History &amp; Fun Facts</a:t>
            </a:r>
          </a:p>
          <a:p>
            <a:r>
              <a:rPr lang="en-US" sz="3200" dirty="0">
                <a:solidFill>
                  <a:schemeClr val="bg1"/>
                </a:solidFill>
              </a:rPr>
              <a:t>	</a:t>
            </a:r>
          </a:p>
        </p:txBody>
      </p:sp>
      <p:pic>
        <p:nvPicPr>
          <p:cNvPr id="5" name="Picture 4" descr="Related image">
            <a:extLst>
              <a:ext uri="{FF2B5EF4-FFF2-40B4-BE49-F238E27FC236}">
                <a16:creationId xmlns:a16="http://schemas.microsoft.com/office/drawing/2014/main" xmlns="" id="{3D03F6EB-4EDA-4975-A8AC-5401046643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14652" y="2143656"/>
            <a:ext cx="3105150" cy="3105150"/>
          </a:xfrm>
          <a:prstGeom prst="rect">
            <a:avLst/>
          </a:prstGeom>
          <a:noFill/>
          <a:ln>
            <a:noFill/>
          </a:ln>
        </p:spPr>
      </p:pic>
      <p:sp>
        <p:nvSpPr>
          <p:cNvPr id="4" name="Rectangle 3">
            <a:extLst>
              <a:ext uri="{FF2B5EF4-FFF2-40B4-BE49-F238E27FC236}">
                <a16:creationId xmlns:a16="http://schemas.microsoft.com/office/drawing/2014/main" xmlns="" id="{68956C04-1EAC-4829-8D17-F9FD97A04121}"/>
              </a:ext>
            </a:extLst>
          </p:cNvPr>
          <p:cNvSpPr/>
          <p:nvPr/>
        </p:nvSpPr>
        <p:spPr>
          <a:xfrm>
            <a:off x="9881602" y="4967575"/>
            <a:ext cx="1472198" cy="281231"/>
          </a:xfrm>
          <a:prstGeom prst="rect">
            <a:avLst/>
          </a:prstGeom>
        </p:spPr>
        <p:txBody>
          <a:bodyPr wrap="none">
            <a:spAutoFit/>
          </a:bodyPr>
          <a:lstStyle/>
          <a:p>
            <a:pPr marL="0" marR="0">
              <a:lnSpc>
                <a:spcPct val="107000"/>
              </a:lnSpc>
              <a:spcBef>
                <a:spcPts val="0"/>
              </a:spcBef>
              <a:spcAft>
                <a:spcPts val="0"/>
              </a:spcAft>
            </a:pPr>
            <a:r>
              <a:rPr lang="en-US" sz="1200" dirty="0">
                <a:solidFill>
                  <a:srgbClr val="FFC000"/>
                </a:solidFill>
                <a:ea typeface="Calibri" panose="020F0502020204030204" pitchFamily="34" charset="0"/>
                <a:cs typeface="Times New Roman" panose="02020603050405020304" pitchFamily="18" charset="0"/>
              </a:rPr>
              <a:t>Image by Jen </a:t>
            </a:r>
            <a:r>
              <a:rPr lang="en-US" sz="1200" dirty="0" err="1">
                <a:solidFill>
                  <a:srgbClr val="FFC000"/>
                </a:solidFill>
                <a:ea typeface="Calibri" panose="020F0502020204030204" pitchFamily="34" charset="0"/>
                <a:cs typeface="Times New Roman" panose="02020603050405020304" pitchFamily="18" charset="0"/>
              </a:rPr>
              <a:t>Delyth</a:t>
            </a:r>
            <a:r>
              <a:rPr lang="en-US" sz="1200" dirty="0">
                <a:solidFill>
                  <a:srgbClr val="FFC000"/>
                </a:solidFill>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xmlns="" id="{EF57B3F0-2C2E-4E3C-8487-C017A9177749}"/>
              </a:ext>
            </a:extLst>
          </p:cNvPr>
          <p:cNvSpPr/>
          <p:nvPr/>
        </p:nvSpPr>
        <p:spPr>
          <a:xfrm>
            <a:off x="585801" y="2071054"/>
            <a:ext cx="886397" cy="584775"/>
          </a:xfrm>
          <a:prstGeom prst="rect">
            <a:avLst/>
          </a:prstGeom>
        </p:spPr>
        <p:txBody>
          <a:bodyPr wrap="none">
            <a:spAutoFit/>
          </a:bodyPr>
          <a:lstStyle/>
          <a:p>
            <a:r>
              <a:rPr lang="en-US" sz="3200" dirty="0">
                <a:solidFill>
                  <a:schemeClr val="bg1"/>
                </a:solidFill>
              </a:rPr>
              <a:t>Kale</a:t>
            </a:r>
            <a:endParaRPr lang="en-US" sz="3200" dirty="0"/>
          </a:p>
        </p:txBody>
      </p:sp>
    </p:spTree>
    <p:extLst>
      <p:ext uri="{BB962C8B-B14F-4D97-AF65-F5344CB8AC3E}">
        <p14:creationId xmlns:p14="http://schemas.microsoft.com/office/powerpoint/2010/main" val="2289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xmlns="" id="{593F53C1-DD99-402B-A6FB-A917E8C9E6E3}"/>
              </a:ext>
            </a:extLst>
          </p:cNvPr>
          <p:cNvSpPr txBox="1">
            <a:spLocks/>
          </p:cNvSpPr>
          <p:nvPr/>
        </p:nvSpPr>
        <p:spPr>
          <a:xfrm>
            <a:off x="590460" y="159770"/>
            <a:ext cx="11497113" cy="754025"/>
          </a:xfrm>
          <a:prstGeom prst="rect">
            <a:avLst/>
          </a:prstGeom>
        </p:spPr>
        <p:txBody>
          <a:bodyPr vert="horz" lIns="91440" tIns="45720" rIns="91440" bIns="45720" rtlCol="0" anchor="b">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pic>
        <p:nvPicPr>
          <p:cNvPr id="7" name="Picture 6">
            <a:extLst>
              <a:ext uri="{FF2B5EF4-FFF2-40B4-BE49-F238E27FC236}">
                <a16:creationId xmlns:a16="http://schemas.microsoft.com/office/drawing/2014/main" xmlns="" id="{FBBFE48C-1D5C-4736-8889-C6F521F402C0}"/>
              </a:ext>
            </a:extLst>
          </p:cNvPr>
          <p:cNvPicPr>
            <a:picLocks noChangeAspect="1"/>
          </p:cNvPicPr>
          <p:nvPr/>
        </p:nvPicPr>
        <p:blipFill>
          <a:blip r:embed="rId3"/>
          <a:stretch>
            <a:fillRect/>
          </a:stretch>
        </p:blipFill>
        <p:spPr>
          <a:xfrm>
            <a:off x="4605190" y="1158238"/>
            <a:ext cx="4433500" cy="4325366"/>
          </a:xfrm>
          <a:prstGeom prst="rect">
            <a:avLst/>
          </a:prstGeom>
        </p:spPr>
      </p:pic>
      <p:sp>
        <p:nvSpPr>
          <p:cNvPr id="8" name="Rectangle 7">
            <a:extLst>
              <a:ext uri="{FF2B5EF4-FFF2-40B4-BE49-F238E27FC236}">
                <a16:creationId xmlns:a16="http://schemas.microsoft.com/office/drawing/2014/main" xmlns="" id="{4E6D2D15-0383-43F3-83FD-F8399B18D67D}"/>
              </a:ext>
            </a:extLst>
          </p:cNvPr>
          <p:cNvSpPr/>
          <p:nvPr/>
        </p:nvSpPr>
        <p:spPr>
          <a:xfrm>
            <a:off x="590460" y="1158238"/>
            <a:ext cx="4448683" cy="1077218"/>
          </a:xfrm>
          <a:prstGeom prst="rect">
            <a:avLst/>
          </a:prstGeom>
        </p:spPr>
        <p:txBody>
          <a:bodyPr wrap="square">
            <a:spAutoFit/>
          </a:bodyPr>
          <a:lstStyle/>
          <a:p>
            <a:r>
              <a:rPr lang="en-US" sz="3200" dirty="0">
                <a:solidFill>
                  <a:schemeClr val="bg1"/>
                </a:solidFill>
              </a:rPr>
              <a:t>History &amp; Fun Facts</a:t>
            </a:r>
          </a:p>
          <a:p>
            <a:r>
              <a:rPr lang="en-US" sz="3200" dirty="0">
                <a:solidFill>
                  <a:schemeClr val="bg1"/>
                </a:solidFill>
              </a:rPr>
              <a:t>	</a:t>
            </a:r>
          </a:p>
        </p:txBody>
      </p:sp>
      <p:sp>
        <p:nvSpPr>
          <p:cNvPr id="9" name="Rectangle 8">
            <a:extLst>
              <a:ext uri="{FF2B5EF4-FFF2-40B4-BE49-F238E27FC236}">
                <a16:creationId xmlns:a16="http://schemas.microsoft.com/office/drawing/2014/main" xmlns="" id="{93357040-D164-423B-8577-7CDE2EE3BDAC}"/>
              </a:ext>
            </a:extLst>
          </p:cNvPr>
          <p:cNvSpPr/>
          <p:nvPr/>
        </p:nvSpPr>
        <p:spPr>
          <a:xfrm>
            <a:off x="590460" y="2235456"/>
            <a:ext cx="1422184" cy="584775"/>
          </a:xfrm>
          <a:prstGeom prst="rect">
            <a:avLst/>
          </a:prstGeom>
        </p:spPr>
        <p:txBody>
          <a:bodyPr wrap="none">
            <a:spAutoFit/>
          </a:bodyPr>
          <a:lstStyle/>
          <a:p>
            <a:r>
              <a:rPr lang="en-US" sz="3200" dirty="0">
                <a:solidFill>
                  <a:schemeClr val="bg1"/>
                </a:solidFill>
              </a:rPr>
              <a:t>Lettuce</a:t>
            </a:r>
            <a:endParaRPr lang="en-US" sz="3200" dirty="0"/>
          </a:p>
        </p:txBody>
      </p:sp>
    </p:spTree>
    <p:extLst>
      <p:ext uri="{BB962C8B-B14F-4D97-AF65-F5344CB8AC3E}">
        <p14:creationId xmlns:p14="http://schemas.microsoft.com/office/powerpoint/2010/main" val="4053426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3547872" y="1219574"/>
            <a:ext cx="4911708" cy="646331"/>
          </a:xfrm>
          <a:prstGeom prst="rect">
            <a:avLst/>
          </a:prstGeom>
          <a:noFill/>
        </p:spPr>
        <p:txBody>
          <a:bodyPr wrap="square" rtlCol="0">
            <a:spAutoFit/>
          </a:bodyPr>
          <a:lstStyle/>
          <a:p>
            <a:r>
              <a:rPr lang="en-US" sz="3600" dirty="0">
                <a:solidFill>
                  <a:schemeClr val="bg1"/>
                </a:solidFill>
              </a:rPr>
              <a:t>Caesar Salad</a:t>
            </a:r>
          </a:p>
        </p:txBody>
      </p:sp>
      <p:sp>
        <p:nvSpPr>
          <p:cNvPr id="11" name="Content Placeholder 2">
            <a:extLst>
              <a:ext uri="{FF2B5EF4-FFF2-40B4-BE49-F238E27FC236}">
                <a16:creationId xmlns:a16="http://schemas.microsoft.com/office/drawing/2014/main" xmlns="" id="{0FAF4FED-B18F-4DB4-9CC4-21F270870229}"/>
              </a:ext>
            </a:extLst>
          </p:cNvPr>
          <p:cNvSpPr txBox="1">
            <a:spLocks/>
          </p:cNvSpPr>
          <p:nvPr/>
        </p:nvSpPr>
        <p:spPr bwMode="auto">
          <a:xfrm>
            <a:off x="7923182" y="1479450"/>
            <a:ext cx="3833233" cy="34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chemeClr val="bg1"/>
                </a:solidFill>
              </a:rPr>
              <a:t>Make the croutons</a:t>
            </a:r>
          </a:p>
          <a:p>
            <a:pPr marL="0" indent="0">
              <a:buNone/>
            </a:pPr>
            <a:endParaRPr lang="en-US" sz="2800" dirty="0">
              <a:solidFill>
                <a:schemeClr val="bg1"/>
              </a:solidFill>
            </a:endParaRPr>
          </a:p>
          <a:p>
            <a:pPr marL="0" indent="0">
              <a:buNone/>
            </a:pPr>
            <a:r>
              <a:rPr lang="en-US" sz="2800" dirty="0">
                <a:solidFill>
                  <a:schemeClr val="bg1"/>
                </a:solidFill>
              </a:rPr>
              <a:t>Make the dressing</a:t>
            </a:r>
          </a:p>
          <a:p>
            <a:pPr marL="0" indent="0">
              <a:buNone/>
            </a:pPr>
            <a:r>
              <a:rPr lang="en-US" sz="2800" dirty="0">
                <a:solidFill>
                  <a:schemeClr val="bg1"/>
                </a:solidFill>
              </a:rPr>
              <a:t>Tear or cut Romaine</a:t>
            </a:r>
          </a:p>
          <a:p>
            <a:pPr marL="0" indent="0">
              <a:buNone/>
            </a:pPr>
            <a:r>
              <a:rPr lang="en-US" sz="2800" dirty="0">
                <a:solidFill>
                  <a:schemeClr val="bg1"/>
                </a:solidFill>
              </a:rPr>
              <a:t>Mix together</a:t>
            </a:r>
          </a:p>
          <a:p>
            <a:pPr marL="0" indent="0">
              <a:buNone/>
            </a:pPr>
            <a:endParaRPr lang="en-US" sz="2800" dirty="0">
              <a:solidFill>
                <a:schemeClr val="bg1"/>
              </a:solidFill>
            </a:endParaRPr>
          </a:p>
          <a:p>
            <a:pPr marL="0" indent="0">
              <a:buNone/>
            </a:pPr>
            <a:r>
              <a:rPr lang="en-US" sz="2800" dirty="0">
                <a:solidFill>
                  <a:schemeClr val="bg1"/>
                </a:solidFill>
              </a:rPr>
              <a:t>Prepare  the salad at the table for added drama.</a:t>
            </a:r>
            <a:br>
              <a:rPr lang="en-US" sz="2800" dirty="0">
                <a:solidFill>
                  <a:schemeClr val="bg1"/>
                </a:solidFill>
              </a:rPr>
            </a:br>
            <a:endParaRPr lang="en-US" sz="2800" dirty="0">
              <a:solidFill>
                <a:schemeClr val="bg1"/>
              </a:solidFill>
            </a:endParaRPr>
          </a:p>
          <a:p>
            <a:pPr marL="0" indent="0">
              <a:buFont typeface="Arial" panose="020B0604020202020204" pitchFamily="34" charset="0"/>
              <a:buNone/>
            </a:pPr>
            <a:endParaRPr lang="en-US" sz="2400" dirty="0">
              <a:solidFill>
                <a:schemeClr val="bg1"/>
              </a:solidFill>
            </a:endParaRPr>
          </a:p>
          <a:p>
            <a:pPr marL="0" indent="0">
              <a:buFont typeface="Arial" panose="020B0604020202020204" pitchFamily="34" charset="0"/>
              <a:buNone/>
            </a:pPr>
            <a:r>
              <a:rPr lang="en-US" sz="2400" dirty="0">
                <a:solidFill>
                  <a:schemeClr val="bg1"/>
                </a:solidFill>
              </a:rPr>
              <a:t> </a:t>
            </a:r>
          </a:p>
        </p:txBody>
      </p:sp>
      <p:pic>
        <p:nvPicPr>
          <p:cNvPr id="9" name="Picture 8" descr="https://upload.wikimedia.org/wikipedia/commons/thumb/d/d1/Caesar_salad_%281%29.jpg/220px-Caesar_salad_%281%29.jpg">
            <a:hlinkClick r:id="rId3"/>
            <a:extLst>
              <a:ext uri="{FF2B5EF4-FFF2-40B4-BE49-F238E27FC236}">
                <a16:creationId xmlns:a16="http://schemas.microsoft.com/office/drawing/2014/main" xmlns="" id="{7CD2C6AB-3BD4-424D-8127-1FC5332DB16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0807" y="2084831"/>
            <a:ext cx="3005181" cy="2445223"/>
          </a:xfrm>
          <a:prstGeom prst="rect">
            <a:avLst/>
          </a:prstGeom>
          <a:noFill/>
          <a:ln>
            <a:noFill/>
          </a:ln>
        </p:spPr>
      </p:pic>
      <p:sp>
        <p:nvSpPr>
          <p:cNvPr id="10" name="Content Placeholder 2">
            <a:extLst>
              <a:ext uri="{FF2B5EF4-FFF2-40B4-BE49-F238E27FC236}">
                <a16:creationId xmlns:a16="http://schemas.microsoft.com/office/drawing/2014/main" xmlns="" id="{75035EAD-C39C-4E8F-AF29-80E9AAEEA2AA}"/>
              </a:ext>
            </a:extLst>
          </p:cNvPr>
          <p:cNvSpPr txBox="1">
            <a:spLocks/>
          </p:cNvSpPr>
          <p:nvPr/>
        </p:nvSpPr>
        <p:spPr bwMode="auto">
          <a:xfrm>
            <a:off x="4149228" y="2018304"/>
            <a:ext cx="4013796" cy="362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bg1"/>
                </a:solidFill>
              </a:rPr>
              <a:t>Olive oil</a:t>
            </a:r>
          </a:p>
          <a:p>
            <a:r>
              <a:rPr lang="en-US" sz="2000" dirty="0">
                <a:solidFill>
                  <a:schemeClr val="bg1"/>
                </a:solidFill>
              </a:rPr>
              <a:t>Garlic</a:t>
            </a:r>
          </a:p>
          <a:p>
            <a:r>
              <a:rPr lang="en-US" sz="2000" dirty="0">
                <a:solidFill>
                  <a:schemeClr val="bg1"/>
                </a:solidFill>
              </a:rPr>
              <a:t>Croutons</a:t>
            </a:r>
          </a:p>
          <a:p>
            <a:r>
              <a:rPr lang="en-US" sz="2000" dirty="0">
                <a:solidFill>
                  <a:schemeClr val="bg1"/>
                </a:solidFill>
              </a:rPr>
              <a:t>Lemon juice</a:t>
            </a:r>
          </a:p>
          <a:p>
            <a:r>
              <a:rPr lang="en-US" sz="2000" dirty="0">
                <a:solidFill>
                  <a:schemeClr val="bg1"/>
                </a:solidFill>
              </a:rPr>
              <a:t>Parmesan cheese</a:t>
            </a:r>
          </a:p>
          <a:p>
            <a:r>
              <a:rPr lang="en-US" sz="2000" dirty="0">
                <a:solidFill>
                  <a:schemeClr val="bg1"/>
                </a:solidFill>
              </a:rPr>
              <a:t>anchovy paste or  1-2 anchovies</a:t>
            </a:r>
          </a:p>
          <a:p>
            <a:r>
              <a:rPr lang="en-US" sz="2000" dirty="0">
                <a:solidFill>
                  <a:schemeClr val="bg1"/>
                </a:solidFill>
              </a:rPr>
              <a:t>Raw or coddled eggs</a:t>
            </a:r>
          </a:p>
          <a:p>
            <a:r>
              <a:rPr lang="en-US" sz="2000" dirty="0">
                <a:solidFill>
                  <a:schemeClr val="bg1"/>
                </a:solidFill>
              </a:rPr>
              <a:t>Black pepper</a:t>
            </a:r>
          </a:p>
          <a:p>
            <a:r>
              <a:rPr lang="en-US" sz="2000" dirty="0">
                <a:solidFill>
                  <a:schemeClr val="bg1"/>
                </a:solidFill>
              </a:rPr>
              <a:t>Salt</a:t>
            </a:r>
          </a:p>
          <a:p>
            <a:r>
              <a:rPr lang="en-US" sz="2000" dirty="0">
                <a:solidFill>
                  <a:schemeClr val="bg1"/>
                </a:solidFill>
              </a:rPr>
              <a:t>ROMAINE Lettuce</a:t>
            </a:r>
            <a:r>
              <a:rPr lang="en-US" sz="2000" dirty="0"/>
              <a:t/>
            </a:r>
            <a:br>
              <a:rPr lang="en-US" sz="2000" dirty="0"/>
            </a:br>
            <a:endParaRPr lang="en-US" sz="2000" dirty="0">
              <a:solidFill>
                <a:schemeClr val="bg1"/>
              </a:solidFill>
            </a:endParaRPr>
          </a:p>
          <a:p>
            <a:pPr marL="0" indent="0">
              <a:buFont typeface="Arial" panose="020B0604020202020204" pitchFamily="34" charset="0"/>
              <a:buNone/>
            </a:pPr>
            <a:endParaRPr lang="en-US" sz="2400" dirty="0">
              <a:solidFill>
                <a:schemeClr val="bg1"/>
              </a:solidFill>
            </a:endParaRPr>
          </a:p>
          <a:p>
            <a:pPr marL="0" indent="0">
              <a:buFont typeface="Arial" panose="020B0604020202020204" pitchFamily="34" charset="0"/>
              <a:buNone/>
            </a:pPr>
            <a:r>
              <a:rPr lang="en-US" sz="2400" dirty="0">
                <a:solidFill>
                  <a:schemeClr val="bg1"/>
                </a:solidFill>
              </a:rPr>
              <a:t> </a:t>
            </a:r>
          </a:p>
        </p:txBody>
      </p:sp>
    </p:spTree>
    <p:extLst>
      <p:ext uri="{BB962C8B-B14F-4D97-AF65-F5344CB8AC3E}">
        <p14:creationId xmlns:p14="http://schemas.microsoft.com/office/powerpoint/2010/main" val="1830042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6513014" y="1139676"/>
            <a:ext cx="4911708" cy="646331"/>
          </a:xfrm>
          <a:prstGeom prst="rect">
            <a:avLst/>
          </a:prstGeom>
          <a:noFill/>
        </p:spPr>
        <p:txBody>
          <a:bodyPr wrap="square" rtlCol="0">
            <a:spAutoFit/>
          </a:bodyPr>
          <a:lstStyle/>
          <a:p>
            <a:r>
              <a:rPr lang="en-US" sz="3600" dirty="0">
                <a:solidFill>
                  <a:schemeClr val="bg1"/>
                </a:solidFill>
              </a:rPr>
              <a:t>Kale Chips</a:t>
            </a:r>
          </a:p>
        </p:txBody>
      </p:sp>
      <p:sp>
        <p:nvSpPr>
          <p:cNvPr id="10" name="Content Placeholder 2">
            <a:extLst>
              <a:ext uri="{FF2B5EF4-FFF2-40B4-BE49-F238E27FC236}">
                <a16:creationId xmlns:a16="http://schemas.microsoft.com/office/drawing/2014/main" xmlns="" id="{75035EAD-C39C-4E8F-AF29-80E9AAEEA2AA}"/>
              </a:ext>
            </a:extLst>
          </p:cNvPr>
          <p:cNvSpPr txBox="1">
            <a:spLocks/>
          </p:cNvSpPr>
          <p:nvPr/>
        </p:nvSpPr>
        <p:spPr bwMode="auto">
          <a:xfrm>
            <a:off x="6226728" y="2044938"/>
            <a:ext cx="4013796" cy="215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bg1"/>
                </a:solidFill>
              </a:rPr>
              <a:t>Olive oil</a:t>
            </a:r>
          </a:p>
          <a:p>
            <a:endParaRPr lang="en-US" sz="2400" dirty="0">
              <a:solidFill>
                <a:schemeClr val="bg1"/>
              </a:solidFill>
            </a:endParaRPr>
          </a:p>
          <a:p>
            <a:r>
              <a:rPr lang="en-US" sz="2400" dirty="0">
                <a:solidFill>
                  <a:schemeClr val="bg1"/>
                </a:solidFill>
              </a:rPr>
              <a:t>Seasoning of choice</a:t>
            </a:r>
          </a:p>
          <a:p>
            <a:endParaRPr lang="en-US" sz="2400" dirty="0">
              <a:solidFill>
                <a:schemeClr val="bg1"/>
              </a:solidFill>
            </a:endParaRPr>
          </a:p>
          <a:p>
            <a:r>
              <a:rPr lang="en-US" sz="2400" dirty="0">
                <a:solidFill>
                  <a:schemeClr val="bg1"/>
                </a:solidFill>
              </a:rPr>
              <a:t>Kale leaves</a:t>
            </a:r>
            <a:r>
              <a:rPr lang="en-US" sz="2000" dirty="0"/>
              <a:t/>
            </a:r>
            <a:br>
              <a:rPr lang="en-US" sz="2000" dirty="0"/>
            </a:br>
            <a:endParaRPr lang="en-US" sz="2000" dirty="0">
              <a:solidFill>
                <a:schemeClr val="bg1"/>
              </a:solidFill>
            </a:endParaRPr>
          </a:p>
          <a:p>
            <a:pPr marL="0" indent="0">
              <a:buFont typeface="Arial" panose="020B0604020202020204" pitchFamily="34" charset="0"/>
              <a:buNone/>
            </a:pPr>
            <a:endParaRPr lang="en-US" sz="2400" dirty="0">
              <a:solidFill>
                <a:schemeClr val="bg1"/>
              </a:solidFill>
            </a:endParaRPr>
          </a:p>
          <a:p>
            <a:pPr marL="0" indent="0">
              <a:buFont typeface="Arial" panose="020B0604020202020204" pitchFamily="34" charset="0"/>
              <a:buNone/>
            </a:pPr>
            <a:r>
              <a:rPr lang="en-US" sz="2400" dirty="0">
                <a:solidFill>
                  <a:schemeClr val="bg1"/>
                </a:solidFill>
              </a:rPr>
              <a:t> </a:t>
            </a:r>
          </a:p>
        </p:txBody>
      </p:sp>
      <p:pic>
        <p:nvPicPr>
          <p:cNvPr id="1026" name="Picture 2" descr="https://images.media-allrecipes.com/userphotos/720x405/2024472.jpg">
            <a:extLst>
              <a:ext uri="{FF2B5EF4-FFF2-40B4-BE49-F238E27FC236}">
                <a16:creationId xmlns:a16="http://schemas.microsoft.com/office/drawing/2014/main" xmlns="" id="{3F75161E-E1D1-4A8F-AC4B-1BB9D8C71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8" y="1462841"/>
            <a:ext cx="4656091" cy="26190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35FB9829-5363-4E08-98D5-C3A6C8F8BC49}"/>
              </a:ext>
            </a:extLst>
          </p:cNvPr>
          <p:cNvSpPr/>
          <p:nvPr/>
        </p:nvSpPr>
        <p:spPr>
          <a:xfrm>
            <a:off x="580748" y="4117886"/>
            <a:ext cx="10605115" cy="1908215"/>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rPr>
              <a:t>Trim away veins of kale</a:t>
            </a:r>
          </a:p>
          <a:p>
            <a:pPr marL="285750" indent="-285750">
              <a:buFont typeface="Arial" panose="020B0604020202020204" pitchFamily="34" charset="0"/>
              <a:buChar char="•"/>
            </a:pPr>
            <a:r>
              <a:rPr lang="en-US" sz="2000" dirty="0">
                <a:solidFill>
                  <a:schemeClr val="bg1"/>
                </a:solidFill>
              </a:rPr>
              <a:t>Mix seasoning with olive oil</a:t>
            </a:r>
          </a:p>
          <a:p>
            <a:pPr marL="285750" indent="-285750">
              <a:buFont typeface="Arial" panose="020B0604020202020204" pitchFamily="34" charset="0"/>
              <a:buChar char="•"/>
            </a:pPr>
            <a:r>
              <a:rPr lang="en-US" sz="2000" dirty="0">
                <a:solidFill>
                  <a:schemeClr val="bg1"/>
                </a:solidFill>
              </a:rPr>
              <a:t>Toss together</a:t>
            </a:r>
          </a:p>
          <a:p>
            <a:pPr marL="285750" indent="-285750">
              <a:buFont typeface="Arial" panose="020B0604020202020204" pitchFamily="34" charset="0"/>
              <a:buChar char="•"/>
            </a:pPr>
            <a:r>
              <a:rPr lang="en-US" sz="2000" dirty="0">
                <a:solidFill>
                  <a:schemeClr val="bg1"/>
                </a:solidFill>
              </a:rPr>
              <a:t>Arrange kale pieces on micro-wave safe plates, do not overlap</a:t>
            </a:r>
          </a:p>
          <a:p>
            <a:pPr marL="285750" indent="-285750">
              <a:buFont typeface="Arial" panose="020B0604020202020204" pitchFamily="34" charset="0"/>
              <a:buChar char="•"/>
            </a:pPr>
            <a:r>
              <a:rPr lang="en-US" sz="2000" dirty="0">
                <a:solidFill>
                  <a:schemeClr val="bg1"/>
                </a:solidFill>
              </a:rPr>
              <a:t>Cook each plateful of kale in microwave, until crispy (2-3 min), may need to turn once </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571427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22280"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13" name="TextBox 12">
            <a:extLst>
              <a:ext uri="{FF2B5EF4-FFF2-40B4-BE49-F238E27FC236}">
                <a16:creationId xmlns:a16="http://schemas.microsoft.com/office/drawing/2014/main" xmlns="" id="{D6F0AB37-7A39-41F3-805F-D082E18A9B7F}"/>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Growing Lettuce</a:t>
            </a:r>
          </a:p>
        </p:txBody>
      </p:sp>
      <p:sp>
        <p:nvSpPr>
          <p:cNvPr id="8" name="Rectangle 7">
            <a:extLst>
              <a:ext uri="{FF2B5EF4-FFF2-40B4-BE49-F238E27FC236}">
                <a16:creationId xmlns:a16="http://schemas.microsoft.com/office/drawing/2014/main" xmlns="" id="{6FA6D98E-D58F-4A01-8841-AE66BEBEC560}"/>
              </a:ext>
            </a:extLst>
          </p:cNvPr>
          <p:cNvSpPr/>
          <p:nvPr/>
        </p:nvSpPr>
        <p:spPr>
          <a:xfrm>
            <a:off x="5231061" y="1275677"/>
            <a:ext cx="6096000" cy="984885"/>
          </a:xfrm>
          <a:prstGeom prst="rect">
            <a:avLst/>
          </a:prstGeom>
        </p:spPr>
        <p:txBody>
          <a:bodyPr>
            <a:spAutoFit/>
          </a:bodyPr>
          <a:lstStyle/>
          <a:p>
            <a:pPr marL="285750" indent="-285750">
              <a:buFont typeface="Arial" panose="020B0604020202020204" pitchFamily="34" charset="0"/>
              <a:buChar char="•"/>
            </a:pPr>
            <a:r>
              <a:rPr lang="en-US" sz="2000" dirty="0">
                <a:solidFill>
                  <a:schemeClr val="bg1"/>
                </a:solidFill>
              </a:rPr>
              <a:t>Prefers cool temperatures</a:t>
            </a:r>
          </a:p>
          <a:p>
            <a:pPr marL="285750" indent="-285750">
              <a:buFont typeface="Arial" panose="020B0604020202020204" pitchFamily="34" charset="0"/>
              <a:buChar char="•"/>
            </a:pPr>
            <a:r>
              <a:rPr lang="en-US" sz="2000" dirty="0">
                <a:solidFill>
                  <a:schemeClr val="bg1"/>
                </a:solidFill>
              </a:rPr>
              <a:t>Considered to be a spring crop</a:t>
            </a:r>
          </a:p>
          <a:p>
            <a:pPr marL="285750" indent="-285750">
              <a:buFont typeface="Arial" panose="020B0604020202020204" pitchFamily="34" charset="0"/>
              <a:buChar char="•"/>
            </a:pPr>
            <a:endParaRPr lang="en-US" dirty="0">
              <a:solidFill>
                <a:schemeClr val="bg1"/>
              </a:solidFill>
            </a:endParaRPr>
          </a:p>
        </p:txBody>
      </p:sp>
      <p:pic>
        <p:nvPicPr>
          <p:cNvPr id="16" name="Picture 15" descr="Image result for growing lettuce images">
            <a:extLst>
              <a:ext uri="{FF2B5EF4-FFF2-40B4-BE49-F238E27FC236}">
                <a16:creationId xmlns:a16="http://schemas.microsoft.com/office/drawing/2014/main" xmlns="" id="{DA3C5ABE-0EAC-4CA1-A729-4ED9CB634B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20" y="1768119"/>
            <a:ext cx="2522144" cy="1493482"/>
          </a:xfrm>
          <a:prstGeom prst="rect">
            <a:avLst/>
          </a:prstGeom>
          <a:noFill/>
          <a:ln>
            <a:noFill/>
          </a:ln>
        </p:spPr>
      </p:pic>
      <p:pic>
        <p:nvPicPr>
          <p:cNvPr id="17" name="Picture 16" descr="Image result for growing lettuce images">
            <a:extLst>
              <a:ext uri="{FF2B5EF4-FFF2-40B4-BE49-F238E27FC236}">
                <a16:creationId xmlns:a16="http://schemas.microsoft.com/office/drawing/2014/main" xmlns="" id="{99EBC838-F655-43D8-BA48-D9240424ABF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71341" y="3429000"/>
            <a:ext cx="2939223" cy="2245453"/>
          </a:xfrm>
          <a:prstGeom prst="rect">
            <a:avLst/>
          </a:prstGeom>
          <a:noFill/>
          <a:ln>
            <a:noFill/>
          </a:ln>
        </p:spPr>
      </p:pic>
      <p:sp>
        <p:nvSpPr>
          <p:cNvPr id="12" name="Rectangle 11">
            <a:extLst>
              <a:ext uri="{FF2B5EF4-FFF2-40B4-BE49-F238E27FC236}">
                <a16:creationId xmlns:a16="http://schemas.microsoft.com/office/drawing/2014/main" xmlns="" id="{78DC18B3-CDB4-4540-AE1E-97792D537DC1}"/>
              </a:ext>
            </a:extLst>
          </p:cNvPr>
          <p:cNvSpPr/>
          <p:nvPr/>
        </p:nvSpPr>
        <p:spPr>
          <a:xfrm>
            <a:off x="6550016" y="2130466"/>
            <a:ext cx="5105933" cy="3939540"/>
          </a:xfrm>
          <a:prstGeom prst="rect">
            <a:avLst/>
          </a:prstGeom>
        </p:spPr>
        <p:txBody>
          <a:bodyPr wrap="square">
            <a:spAutoFit/>
          </a:bodyPr>
          <a:lstStyle/>
          <a:p>
            <a:pPr algn="ctr"/>
            <a:r>
              <a:rPr lang="en-US" sz="2400" dirty="0">
                <a:solidFill>
                  <a:schemeClr val="bg1"/>
                </a:solidFill>
              </a:rPr>
              <a:t>Requirements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2000" dirty="0">
                <a:solidFill>
                  <a:schemeClr val="bg1"/>
                </a:solidFill>
              </a:rPr>
              <a:t>Humus-rich, moisture-holding, but well-drained soil</a:t>
            </a:r>
          </a:p>
          <a:p>
            <a:pPr marL="285750" indent="-285750">
              <a:buFont typeface="Arial" panose="020B0604020202020204" pitchFamily="34" charset="0"/>
              <a:buChar char="•"/>
            </a:pPr>
            <a:endParaRPr lang="en-US" sz="1200" dirty="0">
              <a:solidFill>
                <a:schemeClr val="bg1"/>
              </a:solidFill>
            </a:endParaRPr>
          </a:p>
          <a:p>
            <a:pPr marL="285750" indent="-285750">
              <a:buFont typeface="Arial" panose="020B0604020202020204" pitchFamily="34" charset="0"/>
              <a:buChar char="•"/>
            </a:pPr>
            <a:r>
              <a:rPr lang="en-US" sz="2000" dirty="0">
                <a:solidFill>
                  <a:schemeClr val="bg1"/>
                </a:solidFill>
              </a:rPr>
              <a:t>Abundant in leaf-producing nitrogen</a:t>
            </a:r>
          </a:p>
          <a:p>
            <a:r>
              <a:rPr lang="en-US" sz="2000" dirty="0">
                <a:solidFill>
                  <a:schemeClr val="bg1"/>
                </a:solidFill>
              </a:rPr>
              <a:t>	- manure &amp; compost</a:t>
            </a:r>
          </a:p>
          <a:p>
            <a:endParaRPr lang="en-US" sz="1000" dirty="0">
              <a:solidFill>
                <a:schemeClr val="bg1"/>
              </a:solidFill>
            </a:endParaRPr>
          </a:p>
          <a:p>
            <a:pPr marL="342900" indent="-342900">
              <a:buFont typeface="Arial" panose="020B0604020202020204" pitchFamily="34" charset="0"/>
              <a:buChar char="•"/>
            </a:pPr>
            <a:r>
              <a:rPr lang="en-US" sz="2000" dirty="0">
                <a:solidFill>
                  <a:schemeClr val="bg1"/>
                </a:solidFill>
              </a:rPr>
              <a:t>Soil pH 6.5 to 7.0</a:t>
            </a:r>
          </a:p>
          <a:p>
            <a:endParaRPr lang="en-US" sz="1000" dirty="0">
              <a:solidFill>
                <a:schemeClr val="bg1"/>
              </a:solidFill>
            </a:endParaRPr>
          </a:p>
          <a:p>
            <a:pPr marL="285750" indent="-285750">
              <a:buFont typeface="Arial" panose="020B0604020202020204" pitchFamily="34" charset="0"/>
              <a:buChar char="•"/>
            </a:pPr>
            <a:r>
              <a:rPr lang="en-US" sz="2000" dirty="0">
                <a:solidFill>
                  <a:schemeClr val="bg1"/>
                </a:solidFill>
              </a:rPr>
              <a:t>Sunlight 3-8 </a:t>
            </a:r>
            <a:r>
              <a:rPr lang="en-US" dirty="0">
                <a:solidFill>
                  <a:schemeClr val="bg1"/>
                </a:solidFill>
              </a:rPr>
              <a:t>(partial &amp; full sun)</a:t>
            </a:r>
          </a:p>
          <a:p>
            <a:endParaRPr lang="en-US" sz="1000" dirty="0">
              <a:solidFill>
                <a:schemeClr val="bg1"/>
              </a:solidFill>
            </a:endParaRPr>
          </a:p>
          <a:p>
            <a:pPr marL="285750" indent="-285750">
              <a:buFont typeface="Arial" panose="020B0604020202020204" pitchFamily="34" charset="0"/>
              <a:buChar char="•"/>
            </a:pPr>
            <a:r>
              <a:rPr lang="en-US" sz="2000" dirty="0">
                <a:solidFill>
                  <a:schemeClr val="bg1"/>
                </a:solidFill>
              </a:rPr>
              <a:t>Water 3-5 days </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635453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22280"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13" name="TextBox 12">
            <a:extLst>
              <a:ext uri="{FF2B5EF4-FFF2-40B4-BE49-F238E27FC236}">
                <a16:creationId xmlns:a16="http://schemas.microsoft.com/office/drawing/2014/main" xmlns="" id="{D6F0AB37-7A39-41F3-805F-D082E18A9B7F}"/>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Growing Lettuce</a:t>
            </a:r>
          </a:p>
        </p:txBody>
      </p:sp>
      <p:sp>
        <p:nvSpPr>
          <p:cNvPr id="8" name="Rectangle 7">
            <a:extLst>
              <a:ext uri="{FF2B5EF4-FFF2-40B4-BE49-F238E27FC236}">
                <a16:creationId xmlns:a16="http://schemas.microsoft.com/office/drawing/2014/main" xmlns="" id="{6FA6D98E-D58F-4A01-8841-AE66BEBEC560}"/>
              </a:ext>
            </a:extLst>
          </p:cNvPr>
          <p:cNvSpPr/>
          <p:nvPr/>
        </p:nvSpPr>
        <p:spPr>
          <a:xfrm>
            <a:off x="4417954" y="1448647"/>
            <a:ext cx="6627191" cy="3171381"/>
          </a:xfrm>
          <a:prstGeom prst="rect">
            <a:avLst/>
          </a:prstGeom>
        </p:spPr>
        <p:txBody>
          <a:bodyPr wrap="square">
            <a:spAutoFit/>
          </a:bodyPr>
          <a:lstStyle/>
          <a:p>
            <a:pPr marR="0" algn="ctr">
              <a:lnSpc>
                <a:spcPts val="1560"/>
              </a:lnSpc>
              <a:spcBef>
                <a:spcPts val="0"/>
              </a:spcBef>
              <a:spcAft>
                <a:spcPts val="0"/>
              </a:spcAft>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Planting</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r>
              <a:rPr lang="en-US" sz="2000" dirty="0">
                <a:solidFill>
                  <a:schemeClr val="bg1"/>
                </a:solidFill>
              </a:rPr>
              <a:t>Early spring lettuce in Tahoe, sow indoors in late winter in or cold frames </a:t>
            </a:r>
          </a:p>
          <a:p>
            <a:pPr marL="285750" marR="0" indent="-285750">
              <a:lnSpc>
                <a:spcPts val="1560"/>
              </a:lnSpc>
              <a:spcBef>
                <a:spcPts val="0"/>
              </a:spcBef>
              <a:spcAft>
                <a:spcPts val="0"/>
              </a:spcAft>
              <a:buFont typeface="Arial" panose="020B0604020202020204" pitchFamily="34" charset="0"/>
              <a:buChar char="•"/>
            </a:pPr>
            <a:endParaRPr lang="en-US" sz="2000" dirty="0">
              <a:solidFill>
                <a:schemeClr val="bg1"/>
              </a:solidFill>
            </a:endParaRPr>
          </a:p>
          <a:p>
            <a:pPr marL="285750" marR="0" indent="-285750">
              <a:lnSpc>
                <a:spcPts val="1560"/>
              </a:lnSpc>
              <a:spcBef>
                <a:spcPts val="0"/>
              </a:spcBef>
              <a:spcAft>
                <a:spcPts val="0"/>
              </a:spcAft>
              <a:buFont typeface="Arial" panose="020B0604020202020204" pitchFamily="34" charset="0"/>
              <a:buChar char="•"/>
            </a:pPr>
            <a:r>
              <a:rPr lang="en-US" sz="2000" dirty="0">
                <a:solidFill>
                  <a:schemeClr val="bg1"/>
                </a:solidFill>
              </a:rPr>
              <a:t>After last chance for snow and ground is workable, plant seedlings or to extend harvest plant seeds directly in ground at weekly intervals ~ late May early June</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E369316C-5A44-450A-9167-78186DFB8B9A}"/>
              </a:ext>
            </a:extLst>
          </p:cNvPr>
          <p:cNvSpPr/>
          <p:nvPr/>
        </p:nvSpPr>
        <p:spPr>
          <a:xfrm>
            <a:off x="6951661" y="3655031"/>
            <a:ext cx="4721352" cy="1941814"/>
          </a:xfrm>
          <a:prstGeom prst="rect">
            <a:avLst/>
          </a:prstGeom>
        </p:spPr>
        <p:txBody>
          <a:bodyPr wrap="square">
            <a:spAutoFit/>
          </a:bodyPr>
          <a:lstStyle/>
          <a:p>
            <a:pPr marL="285750" indent="-285750">
              <a:lnSpc>
                <a:spcPts val="1560"/>
              </a:lnSpc>
              <a:spcBef>
                <a:spcPts val="0"/>
              </a:spcBef>
              <a:spcAft>
                <a:spcPts val="0"/>
              </a:spcAft>
              <a:buFont typeface="Arial" panose="020B0604020202020204" pitchFamily="34" charset="0"/>
              <a:buChar char="•"/>
            </a:pPr>
            <a:r>
              <a:rPr lang="en-US" sz="2000" dirty="0">
                <a:solidFill>
                  <a:schemeClr val="bg1"/>
                </a:solidFill>
              </a:rPr>
              <a:t>As weather warms, plant or seed in shadier locations, use shade cloth </a:t>
            </a:r>
          </a:p>
          <a:p>
            <a:pPr marL="285750" marR="0" indent="-285750">
              <a:lnSpc>
                <a:spcPts val="1560"/>
              </a:lnSpc>
              <a:spcBef>
                <a:spcPts val="0"/>
              </a:spcBef>
              <a:spcAft>
                <a:spcPts val="0"/>
              </a:spcAft>
              <a:buFont typeface="Arial" panose="020B0604020202020204" pitchFamily="34" charset="0"/>
              <a:buChar char="•"/>
            </a:pPr>
            <a:endParaRPr lang="en-US" sz="2000" dirty="0">
              <a:solidFill>
                <a:schemeClr val="bg1"/>
              </a:solidFill>
            </a:endParaRPr>
          </a:p>
          <a:p>
            <a:pPr marL="285750" marR="0" indent="-285750">
              <a:lnSpc>
                <a:spcPts val="1560"/>
              </a:lnSpc>
              <a:spcBef>
                <a:spcPts val="0"/>
              </a:spcBef>
              <a:spcAft>
                <a:spcPts val="0"/>
              </a:spcAft>
              <a:buFont typeface="Arial" panose="020B0604020202020204" pitchFamily="34" charset="0"/>
              <a:buChar char="•"/>
            </a:pPr>
            <a:endParaRPr lang="en-US" sz="2000" dirty="0">
              <a:solidFill>
                <a:schemeClr val="bg1"/>
              </a:solidFill>
            </a:endParaRPr>
          </a:p>
          <a:p>
            <a:pPr marL="285750" marR="0" indent="-285750">
              <a:lnSpc>
                <a:spcPts val="1560"/>
              </a:lnSpc>
              <a:spcBef>
                <a:spcPts val="0"/>
              </a:spcBef>
              <a:spcAft>
                <a:spcPts val="0"/>
              </a:spcAft>
              <a:buFont typeface="Arial" panose="020B0604020202020204" pitchFamily="34" charset="0"/>
              <a:buChar char="•"/>
            </a:pPr>
            <a:r>
              <a:rPr lang="en-US" sz="2000" dirty="0">
                <a:solidFill>
                  <a:schemeClr val="bg1"/>
                </a:solidFill>
              </a:rPr>
              <a:t>Limited space, lettuce can be intercropped with slower-growing or after harvesting other vegetables</a:t>
            </a:r>
          </a:p>
          <a:p>
            <a:pPr marL="285750" marR="0" indent="-285750">
              <a:lnSpc>
                <a:spcPts val="1560"/>
              </a:lnSpc>
              <a:spcBef>
                <a:spcPts val="0"/>
              </a:spcBef>
              <a:spcAft>
                <a:spcPts val="0"/>
              </a:spcAft>
              <a:buFont typeface="Arial" panose="020B0604020202020204" pitchFamily="34" charset="0"/>
              <a:buChar char="•"/>
            </a:pP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sz="1600" dirty="0">
              <a:solidFill>
                <a:schemeClr val="bg1"/>
              </a:solidFill>
              <a:ea typeface="Calibri" panose="020F0502020204030204" pitchFamily="34" charset="0"/>
              <a:cs typeface="Times New Roman" panose="02020603050405020304" pitchFamily="18" charset="0"/>
            </a:endParaRPr>
          </a:p>
        </p:txBody>
      </p:sp>
      <p:pic>
        <p:nvPicPr>
          <p:cNvPr id="9" name="Picture 8" descr="https://www.jungseed.com/PIF/02526/GreenTowersMtoRomaineLettuce.jpg">
            <a:extLst>
              <a:ext uri="{FF2B5EF4-FFF2-40B4-BE49-F238E27FC236}">
                <a16:creationId xmlns:a16="http://schemas.microsoft.com/office/drawing/2014/main" xmlns="" id="{9E656842-CD2D-4BF4-A3D8-FBE7A8214BA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9675" y="1736070"/>
            <a:ext cx="3563240" cy="3302461"/>
          </a:xfrm>
          <a:prstGeom prst="rect">
            <a:avLst/>
          </a:prstGeom>
          <a:noFill/>
          <a:ln>
            <a:noFill/>
          </a:ln>
        </p:spPr>
      </p:pic>
      <p:pic>
        <p:nvPicPr>
          <p:cNvPr id="10" name="Picture 9" descr="Growing high-value lettuce with 85 to 90 percent water savings Â ">
            <a:extLst>
              <a:ext uri="{FF2B5EF4-FFF2-40B4-BE49-F238E27FC236}">
                <a16:creationId xmlns:a16="http://schemas.microsoft.com/office/drawing/2014/main" xmlns="" id="{9D287713-EEFF-4F72-8145-71F810820B7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26712" y="3429000"/>
            <a:ext cx="3024949" cy="2167845"/>
          </a:xfrm>
          <a:prstGeom prst="rect">
            <a:avLst/>
          </a:prstGeom>
          <a:noFill/>
          <a:ln>
            <a:noFill/>
          </a:ln>
        </p:spPr>
      </p:pic>
      <p:sp>
        <p:nvSpPr>
          <p:cNvPr id="4" name="Rectangle 3">
            <a:extLst>
              <a:ext uri="{FF2B5EF4-FFF2-40B4-BE49-F238E27FC236}">
                <a16:creationId xmlns:a16="http://schemas.microsoft.com/office/drawing/2014/main" xmlns="" id="{804541C3-1EA6-4B65-9D49-A47651EDB37F}"/>
              </a:ext>
            </a:extLst>
          </p:cNvPr>
          <p:cNvSpPr/>
          <p:nvPr/>
        </p:nvSpPr>
        <p:spPr>
          <a:xfrm>
            <a:off x="3752599" y="5625267"/>
            <a:ext cx="2465740" cy="261610"/>
          </a:xfrm>
          <a:prstGeom prst="rect">
            <a:avLst/>
          </a:prstGeom>
        </p:spPr>
        <p:txBody>
          <a:bodyPr wrap="none">
            <a:spAutoFit/>
          </a:bodyPr>
          <a:lstStyle/>
          <a:p>
            <a:r>
              <a:rPr lang="en-US" sz="1100" dirty="0">
                <a:solidFill>
                  <a:srgbClr val="FFC000"/>
                </a:solidFill>
                <a:latin typeface="Arial" panose="020B0604020202020204" pitchFamily="34" charset="0"/>
                <a:ea typeface="Calibri" panose="020F0502020204030204" pitchFamily="34" charset="0"/>
              </a:rPr>
              <a:t>Texas A&amp;M </a:t>
            </a:r>
            <a:r>
              <a:rPr lang="en-US" sz="1100" dirty="0" err="1">
                <a:solidFill>
                  <a:srgbClr val="FFC000"/>
                </a:solidFill>
                <a:latin typeface="Arial" panose="020B0604020202020204" pitchFamily="34" charset="0"/>
                <a:ea typeface="Calibri" panose="020F0502020204030204" pitchFamily="34" charset="0"/>
              </a:rPr>
              <a:t>AgriLife</a:t>
            </a:r>
            <a:r>
              <a:rPr lang="en-US" sz="1100" dirty="0">
                <a:solidFill>
                  <a:srgbClr val="FFC000"/>
                </a:solidFill>
                <a:latin typeface="Arial" panose="020B0604020202020204" pitchFamily="34" charset="0"/>
                <a:ea typeface="Calibri" panose="020F0502020204030204" pitchFamily="34" charset="0"/>
              </a:rPr>
              <a:t> Research photo</a:t>
            </a:r>
            <a:endParaRPr lang="en-US" sz="1100" dirty="0">
              <a:solidFill>
                <a:srgbClr val="FFC000"/>
              </a:solidFill>
            </a:endParaRPr>
          </a:p>
        </p:txBody>
      </p:sp>
      <p:sp>
        <p:nvSpPr>
          <p:cNvPr id="5" name="Rectangle 4">
            <a:extLst>
              <a:ext uri="{FF2B5EF4-FFF2-40B4-BE49-F238E27FC236}">
                <a16:creationId xmlns:a16="http://schemas.microsoft.com/office/drawing/2014/main" xmlns="" id="{DA18BA2D-727A-4E87-8AB6-1A47E34AE63F}"/>
              </a:ext>
            </a:extLst>
          </p:cNvPr>
          <p:cNvSpPr/>
          <p:nvPr/>
        </p:nvSpPr>
        <p:spPr>
          <a:xfrm>
            <a:off x="83693" y="5038531"/>
            <a:ext cx="1177245" cy="281231"/>
          </a:xfrm>
          <a:prstGeom prst="rect">
            <a:avLst/>
          </a:prstGeom>
        </p:spPr>
        <p:txBody>
          <a:bodyPr wrap="none">
            <a:spAutoFit/>
          </a:bodyPr>
          <a:lstStyle/>
          <a:p>
            <a:pPr marL="0" marR="0">
              <a:lnSpc>
                <a:spcPct val="107000"/>
              </a:lnSpc>
              <a:spcBef>
                <a:spcPts val="0"/>
              </a:spcBef>
              <a:spcAft>
                <a:spcPts val="0"/>
              </a:spcAft>
            </a:pPr>
            <a:r>
              <a:rPr lang="en-US" sz="1200" dirty="0" err="1">
                <a:solidFill>
                  <a:srgbClr val="FFC000"/>
                </a:solidFill>
                <a:ea typeface="Calibri" panose="020F0502020204030204" pitchFamily="34" charset="0"/>
                <a:cs typeface="Times New Roman" panose="02020603050405020304" pitchFamily="18" charset="0"/>
              </a:rPr>
              <a:t>Jungseed</a:t>
            </a:r>
            <a:r>
              <a:rPr lang="en-US" sz="1200" dirty="0">
                <a:solidFill>
                  <a:srgbClr val="FFC000"/>
                </a:solidFill>
                <a:ea typeface="Calibri" panose="020F0502020204030204" pitchFamily="34" charset="0"/>
                <a:cs typeface="Times New Roman" panose="02020603050405020304" pitchFamily="18" charset="0"/>
              </a:rPr>
              <a:t> image</a:t>
            </a:r>
          </a:p>
        </p:txBody>
      </p:sp>
    </p:spTree>
    <p:extLst>
      <p:ext uri="{BB962C8B-B14F-4D97-AF65-F5344CB8AC3E}">
        <p14:creationId xmlns:p14="http://schemas.microsoft.com/office/powerpoint/2010/main" val="117087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22280"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13" name="TextBox 12">
            <a:extLst>
              <a:ext uri="{FF2B5EF4-FFF2-40B4-BE49-F238E27FC236}">
                <a16:creationId xmlns:a16="http://schemas.microsoft.com/office/drawing/2014/main" xmlns="" id="{D6F0AB37-7A39-41F3-805F-D082E18A9B7F}"/>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Growing Lettuce</a:t>
            </a:r>
          </a:p>
        </p:txBody>
      </p:sp>
      <p:sp>
        <p:nvSpPr>
          <p:cNvPr id="8" name="Rectangle 7">
            <a:extLst>
              <a:ext uri="{FF2B5EF4-FFF2-40B4-BE49-F238E27FC236}">
                <a16:creationId xmlns:a16="http://schemas.microsoft.com/office/drawing/2014/main" xmlns="" id="{6FA6D98E-D58F-4A01-8841-AE66BEBEC560}"/>
              </a:ext>
            </a:extLst>
          </p:cNvPr>
          <p:cNvSpPr/>
          <p:nvPr/>
        </p:nvSpPr>
        <p:spPr>
          <a:xfrm>
            <a:off x="5367464" y="1412904"/>
            <a:ext cx="4846071" cy="4197303"/>
          </a:xfrm>
          <a:prstGeom prst="rect">
            <a:avLst/>
          </a:prstGeom>
        </p:spPr>
        <p:txBody>
          <a:bodyPr wrap="square">
            <a:spAutoFit/>
          </a:bodyPr>
          <a:lstStyle/>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R="0" algn="ctr">
              <a:lnSpc>
                <a:spcPts val="1560"/>
              </a:lnSpc>
              <a:spcBef>
                <a:spcPts val="0"/>
              </a:spcBef>
              <a:spcAft>
                <a:spcPts val="0"/>
              </a:spcAft>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Harvest</a:t>
            </a:r>
          </a:p>
          <a:p>
            <a:pPr marR="0" algn="ctr">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r>
              <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Quality deteriorates, harvest ASAP</a:t>
            </a:r>
          </a:p>
          <a:p>
            <a:pPr marL="285750" marR="0" indent="-285750">
              <a:lnSpc>
                <a:spcPts val="1560"/>
              </a:lnSpc>
              <a:spcBef>
                <a:spcPts val="0"/>
              </a:spcBef>
              <a:spcAft>
                <a:spcPts val="0"/>
              </a:spcAft>
              <a:buFont typeface="Arial" panose="020B0604020202020204" pitchFamily="34" charset="0"/>
              <a:buChar char="•"/>
            </a:pPr>
            <a:endPar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r>
              <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Make extra plantings not extend harvest</a:t>
            </a:r>
          </a:p>
          <a:p>
            <a:pPr marL="285750" marR="0" indent="-285750">
              <a:lnSpc>
                <a:spcPts val="1560"/>
              </a:lnSpc>
              <a:spcBef>
                <a:spcPts val="0"/>
              </a:spcBef>
              <a:spcAft>
                <a:spcPts val="0"/>
              </a:spcAft>
              <a:buFont typeface="Arial" panose="020B0604020202020204" pitchFamily="34" charset="0"/>
              <a:buChar char="•"/>
            </a:pPr>
            <a:endPar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560"/>
              </a:lnSpc>
              <a:spcBef>
                <a:spcPts val="0"/>
              </a:spcBef>
              <a:spcAft>
                <a:spcPts val="0"/>
              </a:spcAft>
              <a:buFont typeface="Arial" panose="020B0604020202020204" pitchFamily="34" charset="0"/>
              <a:buChar char="•"/>
            </a:pPr>
            <a:r>
              <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Pick in morning, preserves crispness acquired overnight</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E369316C-5A44-450A-9167-78186DFB8B9A}"/>
              </a:ext>
            </a:extLst>
          </p:cNvPr>
          <p:cNvSpPr/>
          <p:nvPr/>
        </p:nvSpPr>
        <p:spPr>
          <a:xfrm>
            <a:off x="6951661" y="3655031"/>
            <a:ext cx="4721352" cy="1326261"/>
          </a:xfrm>
          <a:prstGeom prst="rect">
            <a:avLst/>
          </a:prstGeom>
        </p:spPr>
        <p:txBody>
          <a:bodyPr wrap="square">
            <a:spAutoFit/>
          </a:bodyPr>
          <a:lstStyle/>
          <a:p>
            <a:pPr marL="285750" marR="0" indent="-285750">
              <a:lnSpc>
                <a:spcPts val="1560"/>
              </a:lnSpc>
              <a:spcBef>
                <a:spcPts val="0"/>
              </a:spcBef>
              <a:spcAft>
                <a:spcPts val="0"/>
              </a:spcAft>
              <a:buFont typeface="Arial" panose="020B0604020202020204" pitchFamily="34" charset="0"/>
              <a:buChar char="•"/>
            </a:pPr>
            <a:r>
              <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Loose-leaf can be harvested continuously </a:t>
            </a:r>
          </a:p>
          <a:p>
            <a:pPr marL="285750" marR="0" indent="-285750">
              <a:lnSpc>
                <a:spcPts val="1560"/>
              </a:lnSpc>
              <a:spcBef>
                <a:spcPts val="0"/>
              </a:spcBef>
              <a:spcAft>
                <a:spcPts val="0"/>
              </a:spcAft>
              <a:buFont typeface="Arial" panose="020B0604020202020204" pitchFamily="34" charset="0"/>
              <a:buChar char="•"/>
            </a:pPr>
            <a:endPar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r>
              <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Head types test firmness with back of hand</a:t>
            </a:r>
          </a:p>
          <a:p>
            <a:pPr marL="285750" marR="0" indent="-285750">
              <a:lnSpc>
                <a:spcPts val="1560"/>
              </a:lnSpc>
              <a:spcBef>
                <a:spcPts val="0"/>
              </a:spcBef>
              <a:spcAft>
                <a:spcPts val="0"/>
              </a:spcAft>
              <a:buFont typeface="Arial" panose="020B0604020202020204" pitchFamily="34" charset="0"/>
              <a:buChar char="•"/>
            </a:pPr>
            <a:endParaRPr lang="en-US" sz="1600" dirty="0">
              <a:solidFill>
                <a:schemeClr val="bg1"/>
              </a:solidFill>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0AD7D641-CCA5-4F9E-9B9E-0094ACEB106A}"/>
              </a:ext>
            </a:extLst>
          </p:cNvPr>
          <p:cNvSpPr/>
          <p:nvPr/>
        </p:nvSpPr>
        <p:spPr>
          <a:xfrm>
            <a:off x="665946" y="3831656"/>
            <a:ext cx="1787862" cy="281231"/>
          </a:xfrm>
          <a:prstGeom prst="rect">
            <a:avLst/>
          </a:prstGeom>
        </p:spPr>
        <p:txBody>
          <a:bodyPr wrap="none">
            <a:spAutoFit/>
          </a:bodyPr>
          <a:lstStyle/>
          <a:p>
            <a:pPr marL="0" marR="0">
              <a:lnSpc>
                <a:spcPct val="107000"/>
              </a:lnSpc>
              <a:spcBef>
                <a:spcPts val="0"/>
              </a:spcBef>
              <a:spcAft>
                <a:spcPts val="0"/>
              </a:spcAft>
            </a:pPr>
            <a:r>
              <a:rPr lang="en-US" sz="1200" dirty="0">
                <a:solidFill>
                  <a:srgbClr val="FFC000"/>
                </a:solidFill>
                <a:ea typeface="Calibri" panose="020F0502020204030204" pitchFamily="34" charset="0"/>
                <a:cs typeface="Times New Roman" panose="02020603050405020304" pitchFamily="18" charset="0"/>
              </a:rPr>
              <a:t>My-Favorite Things image</a:t>
            </a:r>
          </a:p>
        </p:txBody>
      </p:sp>
      <p:pic>
        <p:nvPicPr>
          <p:cNvPr id="11" name="Picture 10" descr="Image result for harvest lettuce image">
            <a:extLst>
              <a:ext uri="{FF2B5EF4-FFF2-40B4-BE49-F238E27FC236}">
                <a16:creationId xmlns:a16="http://schemas.microsoft.com/office/drawing/2014/main" xmlns="" id="{ECBEEC84-CB4F-4A07-BE26-A90EC0CF94A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55767" y="3251529"/>
            <a:ext cx="2716167" cy="2430627"/>
          </a:xfrm>
          <a:prstGeom prst="rect">
            <a:avLst/>
          </a:prstGeom>
          <a:noFill/>
          <a:ln>
            <a:noFill/>
          </a:ln>
        </p:spPr>
      </p:pic>
      <p:pic>
        <p:nvPicPr>
          <p:cNvPr id="12" name="Picture 11" descr="Image result for harvest lettuce image">
            <a:extLst>
              <a:ext uri="{FF2B5EF4-FFF2-40B4-BE49-F238E27FC236}">
                <a16:creationId xmlns:a16="http://schemas.microsoft.com/office/drawing/2014/main" xmlns="" id="{41884924-585C-45A6-B5BD-B2E4592451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5946" y="1964998"/>
            <a:ext cx="3346217" cy="1918961"/>
          </a:xfrm>
          <a:prstGeom prst="rect">
            <a:avLst/>
          </a:prstGeom>
          <a:noFill/>
          <a:ln>
            <a:noFill/>
          </a:ln>
        </p:spPr>
      </p:pic>
      <p:sp>
        <p:nvSpPr>
          <p:cNvPr id="5" name="Rectangle 4">
            <a:extLst>
              <a:ext uri="{FF2B5EF4-FFF2-40B4-BE49-F238E27FC236}">
                <a16:creationId xmlns:a16="http://schemas.microsoft.com/office/drawing/2014/main" xmlns="" id="{EB18B1A2-517D-445C-AC4C-1354EE8CF0B5}"/>
              </a:ext>
            </a:extLst>
          </p:cNvPr>
          <p:cNvSpPr/>
          <p:nvPr/>
        </p:nvSpPr>
        <p:spPr>
          <a:xfrm>
            <a:off x="6096000" y="5541541"/>
            <a:ext cx="1986249" cy="281231"/>
          </a:xfrm>
          <a:prstGeom prst="rect">
            <a:avLst/>
          </a:prstGeom>
        </p:spPr>
        <p:txBody>
          <a:bodyPr wrap="none">
            <a:spAutoFit/>
          </a:bodyPr>
          <a:lstStyle/>
          <a:p>
            <a:pPr marL="0" marR="0">
              <a:lnSpc>
                <a:spcPct val="107000"/>
              </a:lnSpc>
              <a:spcBef>
                <a:spcPts val="0"/>
              </a:spcBef>
              <a:spcAft>
                <a:spcPts val="0"/>
              </a:spcAft>
            </a:pPr>
            <a:r>
              <a:rPr lang="en-US" sz="1200" u="sng" dirty="0">
                <a:solidFill>
                  <a:srgbClr val="FFC000"/>
                </a:solidFill>
                <a:ea typeface="Calibri" panose="020F0502020204030204" pitchFamily="34" charset="0"/>
                <a:cs typeface="Times New Roman" panose="02020603050405020304" pitchFamily="18" charset="0"/>
              </a:rPr>
              <a:t>Mad About Gardening image</a:t>
            </a:r>
            <a:endParaRPr lang="en-US" sz="1200" dirty="0">
              <a:solidFill>
                <a:srgbClr val="FFC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578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22280"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13" name="TextBox 12">
            <a:extLst>
              <a:ext uri="{FF2B5EF4-FFF2-40B4-BE49-F238E27FC236}">
                <a16:creationId xmlns:a16="http://schemas.microsoft.com/office/drawing/2014/main" xmlns="" id="{D6F0AB37-7A39-41F3-805F-D082E18A9B7F}"/>
              </a:ext>
            </a:extLst>
          </p:cNvPr>
          <p:cNvSpPr txBox="1"/>
          <p:nvPr/>
        </p:nvSpPr>
        <p:spPr>
          <a:xfrm>
            <a:off x="1261872" y="1089739"/>
            <a:ext cx="3803904" cy="646331"/>
          </a:xfrm>
          <a:prstGeom prst="rect">
            <a:avLst/>
          </a:prstGeom>
          <a:noFill/>
        </p:spPr>
        <p:txBody>
          <a:bodyPr wrap="square" rtlCol="0">
            <a:spAutoFit/>
          </a:bodyPr>
          <a:lstStyle/>
          <a:p>
            <a:r>
              <a:rPr lang="en-US" sz="3600" dirty="0">
                <a:solidFill>
                  <a:schemeClr val="bg1"/>
                </a:solidFill>
              </a:rPr>
              <a:t>Growing Kale</a:t>
            </a:r>
          </a:p>
        </p:txBody>
      </p:sp>
      <p:sp>
        <p:nvSpPr>
          <p:cNvPr id="8" name="Rectangle 7">
            <a:extLst>
              <a:ext uri="{FF2B5EF4-FFF2-40B4-BE49-F238E27FC236}">
                <a16:creationId xmlns:a16="http://schemas.microsoft.com/office/drawing/2014/main" xmlns="" id="{6FA6D98E-D58F-4A01-8841-AE66BEBEC560}"/>
              </a:ext>
            </a:extLst>
          </p:cNvPr>
          <p:cNvSpPr/>
          <p:nvPr/>
        </p:nvSpPr>
        <p:spPr>
          <a:xfrm>
            <a:off x="5352288" y="1625957"/>
            <a:ext cx="6096000" cy="1261884"/>
          </a:xfrm>
          <a:prstGeom prst="rect">
            <a:avLst/>
          </a:prstGeom>
        </p:spPr>
        <p:txBody>
          <a:bodyPr>
            <a:spAutoFit/>
          </a:bodyPr>
          <a:lstStyle/>
          <a:p>
            <a:pPr marL="285750" indent="-285750">
              <a:buFont typeface="Arial" panose="020B0604020202020204" pitchFamily="34" charset="0"/>
              <a:buChar char="•"/>
            </a:pPr>
            <a:r>
              <a:rPr lang="en-US" sz="2000" dirty="0">
                <a:solidFill>
                  <a:schemeClr val="bg1"/>
                </a:solidFill>
              </a:rPr>
              <a:t>Prefers cool temperatures</a:t>
            </a:r>
          </a:p>
          <a:p>
            <a:pPr marL="285750" indent="-285750">
              <a:buFont typeface="Arial" panose="020B0604020202020204" pitchFamily="34" charset="0"/>
              <a:buChar char="•"/>
            </a:pPr>
            <a:r>
              <a:rPr lang="en-US" sz="2000" dirty="0">
                <a:solidFill>
                  <a:schemeClr val="bg1"/>
                </a:solidFill>
              </a:rPr>
              <a:t>Tolerates fros</a:t>
            </a:r>
            <a:r>
              <a:rPr lang="en-US" dirty="0">
                <a:solidFill>
                  <a:schemeClr val="bg1"/>
                </a:solidFill>
              </a:rPr>
              <a:t>t and snow</a:t>
            </a:r>
          </a:p>
          <a:p>
            <a:r>
              <a:rPr lang="en-US" dirty="0">
                <a:solidFill>
                  <a:schemeClr val="bg1"/>
                </a:solidFill>
              </a:rPr>
              <a:t> </a:t>
            </a:r>
          </a:p>
          <a:p>
            <a:pPr marL="285750" indent="-285750">
              <a:buFont typeface="Arial" panose="020B0604020202020204" pitchFamily="34" charset="0"/>
              <a:buChar char="•"/>
            </a:pPr>
            <a:endParaRPr lang="en-US" dirty="0">
              <a:solidFill>
                <a:schemeClr val="bg1"/>
              </a:solidFill>
            </a:endParaRPr>
          </a:p>
        </p:txBody>
      </p:sp>
      <p:sp>
        <p:nvSpPr>
          <p:cNvPr id="12" name="Rectangle 11">
            <a:extLst>
              <a:ext uri="{FF2B5EF4-FFF2-40B4-BE49-F238E27FC236}">
                <a16:creationId xmlns:a16="http://schemas.microsoft.com/office/drawing/2014/main" xmlns="" id="{78DC18B3-CDB4-4540-AE1E-97792D537DC1}"/>
              </a:ext>
            </a:extLst>
          </p:cNvPr>
          <p:cNvSpPr/>
          <p:nvPr/>
        </p:nvSpPr>
        <p:spPr>
          <a:xfrm>
            <a:off x="6546067" y="2357394"/>
            <a:ext cx="5105933" cy="2954655"/>
          </a:xfrm>
          <a:prstGeom prst="rect">
            <a:avLst/>
          </a:prstGeom>
        </p:spPr>
        <p:txBody>
          <a:bodyPr wrap="square">
            <a:spAutoFit/>
          </a:bodyPr>
          <a:lstStyle/>
          <a:p>
            <a:pPr algn="ctr"/>
            <a:r>
              <a:rPr lang="en-US" sz="2400" dirty="0">
                <a:solidFill>
                  <a:schemeClr val="bg1"/>
                </a:solidFill>
              </a:rPr>
              <a:t>Requirements</a:t>
            </a:r>
          </a:p>
          <a:p>
            <a:pPr marL="285750" indent="-285750">
              <a:buFont typeface="Arial" panose="020B0604020202020204" pitchFamily="34" charset="0"/>
              <a:buChar char="•"/>
            </a:pPr>
            <a:endParaRPr lang="en-US" sz="800" dirty="0">
              <a:solidFill>
                <a:schemeClr val="bg1"/>
              </a:solidFill>
            </a:endParaRPr>
          </a:p>
          <a:p>
            <a:pPr marL="285750" indent="-285750">
              <a:buFont typeface="Arial" panose="020B0604020202020204" pitchFamily="34" charset="0"/>
              <a:buChar char="•"/>
            </a:pPr>
            <a:r>
              <a:rPr lang="en-US" sz="2000" dirty="0">
                <a:solidFill>
                  <a:schemeClr val="bg1"/>
                </a:solidFill>
              </a:rPr>
              <a:t>Well-drained, light soil</a:t>
            </a:r>
          </a:p>
          <a:p>
            <a:endParaRPr lang="en-US" sz="800" dirty="0">
              <a:solidFill>
                <a:schemeClr val="bg1"/>
              </a:solidFill>
            </a:endParaRPr>
          </a:p>
          <a:p>
            <a:pPr marL="285750" indent="-285750">
              <a:buFont typeface="Arial" panose="020B0604020202020204" pitchFamily="34" charset="0"/>
              <a:buChar char="•"/>
            </a:pPr>
            <a:r>
              <a:rPr lang="en-US" sz="2000" dirty="0">
                <a:solidFill>
                  <a:schemeClr val="bg1"/>
                </a:solidFill>
              </a:rPr>
              <a:t>Ample nitrogen, heavy feeders</a:t>
            </a:r>
          </a:p>
          <a:p>
            <a:r>
              <a:rPr lang="en-US" dirty="0">
                <a:solidFill>
                  <a:schemeClr val="bg1"/>
                </a:solidFill>
              </a:rPr>
              <a:t>	- </a:t>
            </a:r>
            <a:r>
              <a:rPr lang="en-US" sz="1600" dirty="0">
                <a:solidFill>
                  <a:schemeClr val="bg1"/>
                </a:solidFill>
              </a:rPr>
              <a:t>manure &amp; compost</a:t>
            </a:r>
          </a:p>
          <a:p>
            <a:endParaRPr lang="en-US" sz="800" dirty="0">
              <a:solidFill>
                <a:schemeClr val="bg1"/>
              </a:solidFill>
            </a:endParaRPr>
          </a:p>
          <a:p>
            <a:pPr marL="285750" indent="-285750">
              <a:buFont typeface="Arial" panose="020B0604020202020204" pitchFamily="34" charset="0"/>
              <a:buChar char="•"/>
            </a:pPr>
            <a:r>
              <a:rPr lang="en-US" dirty="0">
                <a:solidFill>
                  <a:schemeClr val="bg1"/>
                </a:solidFill>
              </a:rPr>
              <a:t> Soil pH 5.5 -6.8</a:t>
            </a:r>
          </a:p>
          <a:p>
            <a:endParaRPr lang="en-US" sz="1100" dirty="0">
              <a:solidFill>
                <a:schemeClr val="bg1"/>
              </a:solidFill>
            </a:endParaRPr>
          </a:p>
          <a:p>
            <a:pPr marL="285750" indent="-285750">
              <a:buFont typeface="Arial" panose="020B0604020202020204" pitchFamily="34" charset="0"/>
              <a:buChar char="•"/>
            </a:pPr>
            <a:r>
              <a:rPr lang="en-US" dirty="0">
                <a:solidFill>
                  <a:schemeClr val="bg1"/>
                </a:solidFill>
              </a:rPr>
              <a:t> 4-8 hours sun</a:t>
            </a:r>
          </a:p>
          <a:p>
            <a:endParaRPr lang="en-US" sz="800" dirty="0">
              <a:solidFill>
                <a:schemeClr val="bg1"/>
              </a:solidFill>
            </a:endParaRPr>
          </a:p>
          <a:p>
            <a:pPr marL="285750" indent="-285750">
              <a:buFont typeface="Arial" panose="020B0604020202020204" pitchFamily="34" charset="0"/>
              <a:buChar char="•"/>
            </a:pPr>
            <a:r>
              <a:rPr lang="en-US" dirty="0">
                <a:solidFill>
                  <a:schemeClr val="bg1"/>
                </a:solidFill>
              </a:rPr>
              <a:t>Water  </a:t>
            </a:r>
            <a:r>
              <a:rPr lang="en-US">
                <a:solidFill>
                  <a:schemeClr val="bg1"/>
                </a:solidFill>
              </a:rPr>
              <a:t>3-5  days</a:t>
            </a:r>
            <a:endParaRPr lang="en-US" dirty="0">
              <a:solidFill>
                <a:schemeClr val="bg1"/>
              </a:solidFill>
            </a:endParaRPr>
          </a:p>
        </p:txBody>
      </p:sp>
      <p:pic>
        <p:nvPicPr>
          <p:cNvPr id="6" name="Picture 5" descr="Image result for kale growing images">
            <a:extLst>
              <a:ext uri="{FF2B5EF4-FFF2-40B4-BE49-F238E27FC236}">
                <a16:creationId xmlns:a16="http://schemas.microsoft.com/office/drawing/2014/main" xmlns="" id="{84772133-D35A-45E6-8FFF-7477E9F47E7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8976" y="2087622"/>
            <a:ext cx="4419600" cy="2947670"/>
          </a:xfrm>
          <a:prstGeom prst="rect">
            <a:avLst/>
          </a:prstGeom>
          <a:noFill/>
          <a:ln>
            <a:noFill/>
          </a:ln>
        </p:spPr>
      </p:pic>
    </p:spTree>
    <p:extLst>
      <p:ext uri="{BB962C8B-B14F-4D97-AF65-F5344CB8AC3E}">
        <p14:creationId xmlns:p14="http://schemas.microsoft.com/office/powerpoint/2010/main" val="1273348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5175" y="135818"/>
            <a:ext cx="11497113"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bg1"/>
                </a:solidFill>
                <a:effectLst>
                  <a:outerShdw blurRad="38100" dist="38100" dir="2700000" algn="tl">
                    <a:srgbClr val="000000">
                      <a:alpha val="43137"/>
                    </a:srgbClr>
                  </a:outerShdw>
                </a:effectLst>
              </a:rPr>
              <a:t>Lettuce &amp; Kale</a:t>
            </a:r>
            <a:endParaRPr lang="en-US" sz="4000" dirty="0">
              <a:solidFill>
                <a:schemeClr val="bg1"/>
              </a:solidFill>
            </a:endParaRPr>
          </a:p>
        </p:txBody>
      </p:sp>
      <p:sp>
        <p:nvSpPr>
          <p:cNvPr id="8" name="Rectangle 7"/>
          <p:cNvSpPr/>
          <p:nvPr/>
        </p:nvSpPr>
        <p:spPr>
          <a:xfrm>
            <a:off x="689491" y="780115"/>
            <a:ext cx="6955909" cy="4801314"/>
          </a:xfrm>
          <a:prstGeom prst="rect">
            <a:avLst/>
          </a:prstGeom>
        </p:spPr>
        <p:txBody>
          <a:bodyPr wrap="square">
            <a:spAutoFit/>
          </a:bodyPr>
          <a:lstStyle/>
          <a:p>
            <a:pPr marL="457200" indent="-45720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 </a:t>
            </a:r>
            <a:r>
              <a:rPr lang="en-US" sz="4000" b="1" dirty="0">
                <a:solidFill>
                  <a:schemeClr val="bg1"/>
                </a:solidFill>
                <a:effectLst>
                  <a:outerShdw blurRad="38100" dist="38100" dir="2700000" algn="tl">
                    <a:srgbClr val="000000">
                      <a:alpha val="43137"/>
                    </a:srgbClr>
                  </a:outerShdw>
                </a:effectLst>
              </a:rPr>
              <a:t>Master Gardeners </a:t>
            </a:r>
            <a:r>
              <a:rPr lang="en-US" b="1" dirty="0">
                <a:solidFill>
                  <a:schemeClr val="bg1"/>
                </a:solidFill>
                <a:effectLst>
                  <a:outerShdw blurRad="38100" dist="38100" dir="2700000" algn="tl">
                    <a:srgbClr val="000000">
                      <a:alpha val="43137"/>
                    </a:srgbClr>
                  </a:outerShdw>
                </a:effectLst>
              </a:rPr>
              <a:t>are </a:t>
            </a:r>
            <a:r>
              <a:rPr lang="en-US" sz="2400" b="1" dirty="0">
                <a:solidFill>
                  <a:schemeClr val="accent3">
                    <a:lumMod val="75000"/>
                  </a:schemeClr>
                </a:solidFill>
                <a:effectLst>
                  <a:outerShdw blurRad="38100" dist="38100" dir="2700000" algn="tl">
                    <a:srgbClr val="000000">
                      <a:alpha val="43137"/>
                    </a:srgbClr>
                  </a:outerShdw>
                </a:effectLst>
              </a:rPr>
              <a:t>community members</a:t>
            </a:r>
            <a:r>
              <a:rPr lang="en-US" sz="2000" b="1" dirty="0">
                <a:solidFill>
                  <a:schemeClr val="accent3">
                    <a:lumMod val="75000"/>
                  </a:schemeClr>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who have been trained under the direction of the University of California (Davis) Cooperative Extension.   </a:t>
            </a:r>
            <a:r>
              <a:rPr lang="en-US" sz="2400" b="1" dirty="0">
                <a:solidFill>
                  <a:schemeClr val="accent3">
                    <a:lumMod val="75000"/>
                  </a:schemeClr>
                </a:solidFill>
                <a:effectLst>
                  <a:outerShdw blurRad="38100" dist="38100" dir="2700000" algn="tl">
                    <a:srgbClr val="000000">
                      <a:alpha val="43137"/>
                    </a:srgbClr>
                  </a:outerShdw>
                </a:effectLst>
              </a:rPr>
              <a:t>50 hours of formal classroom training </a:t>
            </a:r>
          </a:p>
          <a:p>
            <a:endParaRPr lang="en-US" sz="2000" b="1" dirty="0">
              <a:solidFill>
                <a:schemeClr val="accent3">
                  <a:lumMod val="60000"/>
                  <a:lumOff val="40000"/>
                </a:schemeClr>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We assist the UC Cooperative Extension by providing practical, scientific gardening information to the home gardeners in the Lake Tahoe Basin.</a:t>
            </a:r>
          </a:p>
          <a:p>
            <a:pPr marL="285750" indent="-285750">
              <a:buFont typeface="Arial" panose="020B0604020202020204" pitchFamily="34" charset="0"/>
              <a:buChar char="•"/>
            </a:pPr>
            <a:endParaRPr lang="en-US" b="1"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The Lake Tahoe Master Gardeners offer research-based information by:</a:t>
            </a:r>
          </a:p>
          <a:p>
            <a:pPr marL="742950" lvl="1" indent="-285750">
              <a:buFont typeface="Wingdings" panose="05000000000000000000" pitchFamily="2" charset="2"/>
              <a:buChar char="ü"/>
            </a:pPr>
            <a:r>
              <a:rPr lang="en-US" b="1" dirty="0">
                <a:solidFill>
                  <a:schemeClr val="bg1"/>
                </a:solidFill>
                <a:effectLst>
                  <a:outerShdw blurRad="38100" dist="38100" dir="2700000" algn="tl">
                    <a:srgbClr val="000000">
                      <a:alpha val="43137"/>
                    </a:srgbClr>
                  </a:outerShdw>
                </a:effectLst>
              </a:rPr>
              <a:t> </a:t>
            </a:r>
            <a:r>
              <a:rPr lang="en-US" sz="2400" b="1" dirty="0">
                <a:solidFill>
                  <a:schemeClr val="accent3">
                    <a:lumMod val="75000"/>
                  </a:schemeClr>
                </a:solidFill>
                <a:effectLst>
                  <a:outerShdw blurRad="38100" dist="38100" dir="2700000" algn="tl">
                    <a:srgbClr val="000000">
                      <a:alpha val="43137"/>
                    </a:srgbClr>
                  </a:outerShdw>
                </a:effectLst>
              </a:rPr>
              <a:t>Answering questions </a:t>
            </a:r>
            <a:r>
              <a:rPr lang="en-US" b="1" dirty="0">
                <a:solidFill>
                  <a:schemeClr val="bg1"/>
                </a:solidFill>
                <a:effectLst>
                  <a:outerShdw blurRad="38100" dist="38100" dir="2700000" algn="tl">
                    <a:srgbClr val="000000">
                      <a:alpha val="43137"/>
                    </a:srgbClr>
                  </a:outerShdw>
                </a:effectLst>
              </a:rPr>
              <a:t>via email hotlines, farmers markets and at community events. </a:t>
            </a:r>
          </a:p>
          <a:p>
            <a:pPr marL="742950" lvl="1" indent="-285750">
              <a:buFont typeface="Wingdings" panose="05000000000000000000" pitchFamily="2" charset="2"/>
              <a:buChar char="ü"/>
            </a:pPr>
            <a:r>
              <a:rPr lang="en-US" b="1" dirty="0">
                <a:solidFill>
                  <a:schemeClr val="bg1"/>
                </a:solidFill>
                <a:effectLst>
                  <a:outerShdw blurRad="38100" dist="38100" dir="2700000" algn="tl">
                    <a:srgbClr val="000000">
                      <a:alpha val="43137"/>
                    </a:srgbClr>
                  </a:outerShdw>
                </a:effectLst>
              </a:rPr>
              <a:t>Offering</a:t>
            </a:r>
            <a:r>
              <a:rPr lang="en-US" b="1" dirty="0">
                <a:effectLst>
                  <a:outerShdw blurRad="38100" dist="38100" dir="2700000" algn="tl">
                    <a:srgbClr val="000000">
                      <a:alpha val="43137"/>
                    </a:srgbClr>
                  </a:outerShdw>
                </a:effectLst>
              </a:rPr>
              <a:t> </a:t>
            </a:r>
            <a:r>
              <a:rPr lang="en-US" sz="2400" b="1" dirty="0">
                <a:solidFill>
                  <a:schemeClr val="accent3">
                    <a:lumMod val="75000"/>
                  </a:schemeClr>
                </a:solidFill>
                <a:effectLst>
                  <a:outerShdw blurRad="38100" dist="38100" dir="2700000" algn="tl">
                    <a:srgbClr val="000000">
                      <a:alpha val="43137"/>
                    </a:srgbClr>
                  </a:outerShdw>
                </a:effectLst>
              </a:rPr>
              <a:t>workshops and classes</a:t>
            </a:r>
          </a:p>
        </p:txBody>
      </p:sp>
      <p:pic>
        <p:nvPicPr>
          <p:cNvPr id="15" name="Picture 14" descr="The Benefits of Growing Your Own Butter Lettuce. (Butter lettuce) A Leaf with Many Names. Stock Photo - 61519892">
            <a:extLst>
              <a:ext uri="{FF2B5EF4-FFF2-40B4-BE49-F238E27FC236}">
                <a16:creationId xmlns:a16="http://schemas.microsoft.com/office/drawing/2014/main" xmlns="" id="{4A9003E2-7830-4618-83DD-D510010F23D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5519" y="3038049"/>
            <a:ext cx="2875802" cy="2255776"/>
          </a:xfrm>
          <a:prstGeom prst="rect">
            <a:avLst/>
          </a:prstGeom>
          <a:noFill/>
          <a:ln>
            <a:noFill/>
          </a:ln>
        </p:spPr>
      </p:pic>
      <p:sp>
        <p:nvSpPr>
          <p:cNvPr id="16" name="TextBox 15">
            <a:extLst>
              <a:ext uri="{FF2B5EF4-FFF2-40B4-BE49-F238E27FC236}">
                <a16:creationId xmlns:a16="http://schemas.microsoft.com/office/drawing/2014/main" xmlns="" id="{E1A0C83D-0083-4813-B923-B5C75B61414C}"/>
              </a:ext>
            </a:extLst>
          </p:cNvPr>
          <p:cNvSpPr txBox="1"/>
          <p:nvPr/>
        </p:nvSpPr>
        <p:spPr>
          <a:xfrm>
            <a:off x="11185011" y="5469764"/>
            <a:ext cx="1392573" cy="276999"/>
          </a:xfrm>
          <a:prstGeom prst="rect">
            <a:avLst/>
          </a:prstGeom>
          <a:noFill/>
        </p:spPr>
        <p:txBody>
          <a:bodyPr wrap="square" rtlCol="0">
            <a:spAutoFit/>
          </a:bodyPr>
          <a:lstStyle/>
          <a:p>
            <a:r>
              <a:rPr lang="en-US" sz="1200" dirty="0">
                <a:solidFill>
                  <a:srgbClr val="FFC000"/>
                </a:solidFill>
                <a:latin typeface="Calibri" panose="020F0502020204030204" pitchFamily="34" charset="0"/>
                <a:cs typeface="Calibri" panose="020F0502020204030204" pitchFamily="34" charset="0"/>
              </a:rPr>
              <a:t>123RF Image</a:t>
            </a:r>
          </a:p>
        </p:txBody>
      </p:sp>
    </p:spTree>
    <p:extLst>
      <p:ext uri="{BB962C8B-B14F-4D97-AF65-F5344CB8AC3E}">
        <p14:creationId xmlns:p14="http://schemas.microsoft.com/office/powerpoint/2010/main" val="2303964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22280"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13" name="TextBox 12">
            <a:extLst>
              <a:ext uri="{FF2B5EF4-FFF2-40B4-BE49-F238E27FC236}">
                <a16:creationId xmlns:a16="http://schemas.microsoft.com/office/drawing/2014/main" xmlns="" id="{D6F0AB37-7A39-41F3-805F-D082E18A9B7F}"/>
              </a:ext>
            </a:extLst>
          </p:cNvPr>
          <p:cNvSpPr txBox="1"/>
          <p:nvPr/>
        </p:nvSpPr>
        <p:spPr>
          <a:xfrm>
            <a:off x="1600539" y="971123"/>
            <a:ext cx="3803904" cy="646331"/>
          </a:xfrm>
          <a:prstGeom prst="rect">
            <a:avLst/>
          </a:prstGeom>
          <a:noFill/>
        </p:spPr>
        <p:txBody>
          <a:bodyPr wrap="square" rtlCol="0">
            <a:spAutoFit/>
          </a:bodyPr>
          <a:lstStyle/>
          <a:p>
            <a:r>
              <a:rPr lang="en-US" sz="3600" dirty="0">
                <a:solidFill>
                  <a:schemeClr val="bg1"/>
                </a:solidFill>
              </a:rPr>
              <a:t>Growing Kale</a:t>
            </a:r>
          </a:p>
        </p:txBody>
      </p:sp>
      <p:sp>
        <p:nvSpPr>
          <p:cNvPr id="8" name="Rectangle 7">
            <a:extLst>
              <a:ext uri="{FF2B5EF4-FFF2-40B4-BE49-F238E27FC236}">
                <a16:creationId xmlns:a16="http://schemas.microsoft.com/office/drawing/2014/main" xmlns="" id="{6FA6D98E-D58F-4A01-8841-AE66BEBEC560}"/>
              </a:ext>
            </a:extLst>
          </p:cNvPr>
          <p:cNvSpPr/>
          <p:nvPr/>
        </p:nvSpPr>
        <p:spPr>
          <a:xfrm>
            <a:off x="5874221" y="1966605"/>
            <a:ext cx="5496513" cy="3581750"/>
          </a:xfrm>
          <a:prstGeom prst="rect">
            <a:avLst/>
          </a:prstGeom>
        </p:spPr>
        <p:txBody>
          <a:bodyPr wrap="square">
            <a:spAutoFit/>
          </a:bodyPr>
          <a:lstStyle/>
          <a:p>
            <a:pPr marR="0" algn="ctr">
              <a:lnSpc>
                <a:spcPts val="1560"/>
              </a:lnSpc>
              <a:spcBef>
                <a:spcPts val="0"/>
              </a:spcBef>
              <a:spcAft>
                <a:spcPts val="0"/>
              </a:spcAft>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Planting</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r>
              <a:rPr lang="en-US" sz="2000" dirty="0">
                <a:solidFill>
                  <a:schemeClr val="bg1"/>
                </a:solidFill>
              </a:rPr>
              <a:t>Early spring kale in Tahoe, sow late winter indoors or cold frames </a:t>
            </a:r>
          </a:p>
          <a:p>
            <a:pPr marL="285750" marR="0" indent="-285750">
              <a:lnSpc>
                <a:spcPts val="1560"/>
              </a:lnSpc>
              <a:spcBef>
                <a:spcPts val="0"/>
              </a:spcBef>
              <a:spcAft>
                <a:spcPts val="0"/>
              </a:spcAft>
              <a:buFont typeface="Arial" panose="020B0604020202020204" pitchFamily="34" charset="0"/>
              <a:buChar char="•"/>
            </a:pPr>
            <a:endParaRPr lang="en-US" sz="2000" dirty="0">
              <a:solidFill>
                <a:schemeClr val="bg1"/>
              </a:solidFill>
            </a:endParaRPr>
          </a:p>
          <a:p>
            <a:pPr marL="285750" marR="0" indent="-285750">
              <a:lnSpc>
                <a:spcPts val="1560"/>
              </a:lnSpc>
              <a:spcBef>
                <a:spcPts val="0"/>
              </a:spcBef>
              <a:spcAft>
                <a:spcPts val="0"/>
              </a:spcAft>
              <a:buFont typeface="Arial" panose="020B0604020202020204" pitchFamily="34" charset="0"/>
              <a:buChar char="•"/>
            </a:pPr>
            <a:endParaRPr lang="en-US" sz="2000" dirty="0">
              <a:solidFill>
                <a:schemeClr val="bg1"/>
              </a:solidFill>
            </a:endParaRPr>
          </a:p>
          <a:p>
            <a:pPr marL="285750" marR="0" indent="-285750">
              <a:lnSpc>
                <a:spcPts val="1560"/>
              </a:lnSpc>
              <a:spcBef>
                <a:spcPts val="0"/>
              </a:spcBef>
              <a:spcAft>
                <a:spcPts val="0"/>
              </a:spcAft>
              <a:buFont typeface="Arial" panose="020B0604020202020204" pitchFamily="34" charset="0"/>
              <a:buChar char="•"/>
            </a:pPr>
            <a:r>
              <a:rPr lang="en-US" sz="2000" dirty="0">
                <a:solidFill>
                  <a:schemeClr val="bg1"/>
                </a:solidFill>
              </a:rPr>
              <a:t>After last chance for snow and ground is workable, plant seedlings 12 to 18 inches apart, closer for dwarf varieties</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1028" name="Picture 4" descr="https://passporttoahealthyme.files.wordpress.com/2013/07/garden-3.jpg">
            <a:extLst>
              <a:ext uri="{FF2B5EF4-FFF2-40B4-BE49-F238E27FC236}">
                <a16:creationId xmlns:a16="http://schemas.microsoft.com/office/drawing/2014/main" xmlns="" id="{4906340D-E333-403B-BAF6-735F8EB4A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91" y="1650153"/>
            <a:ext cx="4438378" cy="33287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DFEE58C-AE3C-4974-BF99-E505D7D525E4}"/>
              </a:ext>
            </a:extLst>
          </p:cNvPr>
          <p:cNvSpPr/>
          <p:nvPr/>
        </p:nvSpPr>
        <p:spPr>
          <a:xfrm>
            <a:off x="3279590" y="4909776"/>
            <a:ext cx="1255280" cy="281231"/>
          </a:xfrm>
          <a:prstGeom prst="rect">
            <a:avLst/>
          </a:prstGeom>
        </p:spPr>
        <p:txBody>
          <a:bodyPr wrap="none">
            <a:spAutoFit/>
          </a:bodyPr>
          <a:lstStyle/>
          <a:p>
            <a:pPr marL="0" marR="0">
              <a:lnSpc>
                <a:spcPct val="107000"/>
              </a:lnSpc>
              <a:spcBef>
                <a:spcPts val="0"/>
              </a:spcBef>
              <a:spcAft>
                <a:spcPts val="0"/>
              </a:spcAft>
            </a:pPr>
            <a:r>
              <a:rPr lang="en-US" sz="1200" dirty="0">
                <a:solidFill>
                  <a:srgbClr val="FFC000"/>
                </a:solidFill>
                <a:ea typeface="Calibri" panose="020F0502020204030204" pitchFamily="34" charset="0"/>
                <a:cs typeface="Times New Roman" panose="02020603050405020304" pitchFamily="18" charset="0"/>
              </a:rPr>
              <a:t>Toni </a:t>
            </a:r>
            <a:r>
              <a:rPr lang="en-US" sz="1200" dirty="0" err="1">
                <a:solidFill>
                  <a:srgbClr val="FFC000"/>
                </a:solidFill>
                <a:ea typeface="Calibri" panose="020F0502020204030204" pitchFamily="34" charset="0"/>
                <a:cs typeface="Times New Roman" panose="02020603050405020304" pitchFamily="18" charset="0"/>
              </a:rPr>
              <a:t>Sicola</a:t>
            </a:r>
            <a:r>
              <a:rPr lang="en-US" sz="1200" dirty="0">
                <a:solidFill>
                  <a:srgbClr val="FFC000"/>
                </a:solidFill>
                <a:ea typeface="Calibri" panose="020F0502020204030204" pitchFamily="34" charset="0"/>
                <a:cs typeface="Times New Roman" panose="02020603050405020304" pitchFamily="18" charset="0"/>
              </a:rPr>
              <a:t> image</a:t>
            </a:r>
          </a:p>
        </p:txBody>
      </p:sp>
    </p:spTree>
    <p:extLst>
      <p:ext uri="{BB962C8B-B14F-4D97-AF65-F5344CB8AC3E}">
        <p14:creationId xmlns:p14="http://schemas.microsoft.com/office/powerpoint/2010/main" val="2678909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22280"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13" name="TextBox 12">
            <a:extLst>
              <a:ext uri="{FF2B5EF4-FFF2-40B4-BE49-F238E27FC236}">
                <a16:creationId xmlns:a16="http://schemas.microsoft.com/office/drawing/2014/main" xmlns="" id="{D6F0AB37-7A39-41F3-805F-D082E18A9B7F}"/>
              </a:ext>
            </a:extLst>
          </p:cNvPr>
          <p:cNvSpPr txBox="1"/>
          <p:nvPr/>
        </p:nvSpPr>
        <p:spPr>
          <a:xfrm>
            <a:off x="677672" y="1327221"/>
            <a:ext cx="3803904" cy="646331"/>
          </a:xfrm>
          <a:prstGeom prst="rect">
            <a:avLst/>
          </a:prstGeom>
          <a:noFill/>
        </p:spPr>
        <p:txBody>
          <a:bodyPr wrap="square" rtlCol="0">
            <a:spAutoFit/>
          </a:bodyPr>
          <a:lstStyle/>
          <a:p>
            <a:r>
              <a:rPr lang="en-US" sz="3600" dirty="0">
                <a:solidFill>
                  <a:schemeClr val="bg1"/>
                </a:solidFill>
              </a:rPr>
              <a:t>Growing Kale</a:t>
            </a:r>
          </a:p>
        </p:txBody>
      </p:sp>
      <p:sp>
        <p:nvSpPr>
          <p:cNvPr id="8" name="Rectangle 7">
            <a:extLst>
              <a:ext uri="{FF2B5EF4-FFF2-40B4-BE49-F238E27FC236}">
                <a16:creationId xmlns:a16="http://schemas.microsoft.com/office/drawing/2014/main" xmlns="" id="{6FA6D98E-D58F-4A01-8841-AE66BEBEC560}"/>
              </a:ext>
            </a:extLst>
          </p:cNvPr>
          <p:cNvSpPr/>
          <p:nvPr/>
        </p:nvSpPr>
        <p:spPr>
          <a:xfrm>
            <a:off x="3954895" y="1936752"/>
            <a:ext cx="4846071" cy="4812856"/>
          </a:xfrm>
          <a:prstGeom prst="rect">
            <a:avLst/>
          </a:prstGeom>
        </p:spPr>
        <p:txBody>
          <a:bodyPr wrap="square">
            <a:spAutoFit/>
          </a:bodyPr>
          <a:lstStyle/>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R="0" algn="ctr">
              <a:lnSpc>
                <a:spcPts val="1560"/>
              </a:lnSpc>
              <a:spcBef>
                <a:spcPts val="0"/>
              </a:spcBef>
              <a:spcAft>
                <a:spcPts val="0"/>
              </a:spcAft>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Harvest</a:t>
            </a:r>
          </a:p>
          <a:p>
            <a:pPr marR="0" algn="ctr">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r>
              <a:rPr lang="en-US" dirty="0">
                <a:solidFill>
                  <a:schemeClr val="bg1"/>
                </a:solidFill>
                <a:cs typeface="Times New Roman" panose="02020603050405020304" pitchFamily="18" charset="0"/>
              </a:rPr>
              <a:t>Harvest leaves from bottom</a:t>
            </a:r>
          </a:p>
          <a:p>
            <a:pPr marR="0">
              <a:lnSpc>
                <a:spcPts val="1560"/>
              </a:lnSpc>
              <a:spcBef>
                <a:spcPts val="0"/>
              </a:spcBef>
              <a:spcAft>
                <a:spcPts val="0"/>
              </a:spcAft>
            </a:pPr>
            <a:r>
              <a:rPr lang="en-US" dirty="0">
                <a:solidFill>
                  <a:schemeClr val="bg1"/>
                </a:solidFill>
                <a:cs typeface="Times New Roman" panose="02020603050405020304" pitchFamily="18" charset="0"/>
              </a:rPr>
              <a:t>	cutting center will stop growth</a:t>
            </a:r>
          </a:p>
          <a:p>
            <a:pPr marR="0">
              <a:lnSpc>
                <a:spcPts val="1560"/>
              </a:lnSpc>
              <a:spcBef>
                <a:spcPts val="0"/>
              </a:spcBef>
              <a:spcAft>
                <a:spcPts val="0"/>
              </a:spcAft>
            </a:pPr>
            <a:endParaRPr lang="en-US" dirty="0">
              <a:solidFill>
                <a:schemeClr val="bg1"/>
              </a:solidFill>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r>
              <a:rPr lang="en-US" dirty="0">
                <a:solidFill>
                  <a:schemeClr val="bg1"/>
                </a:solidFill>
                <a:cs typeface="Times New Roman" panose="02020603050405020304" pitchFamily="18" charset="0"/>
              </a:rPr>
              <a:t>Harvest in morning and refrigerate immediately </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cs typeface="Times New Roman" panose="02020603050405020304" pitchFamily="18" charset="0"/>
            </a:endParaRPr>
          </a:p>
          <a:p>
            <a:pPr marL="285750" indent="-285750">
              <a:lnSpc>
                <a:spcPts val="1560"/>
              </a:lnSpc>
              <a:spcBef>
                <a:spcPts val="0"/>
              </a:spcBef>
              <a:spcAft>
                <a:spcPts val="0"/>
              </a:spcAft>
              <a:buFont typeface="Arial" panose="020B0604020202020204" pitchFamily="34" charset="0"/>
              <a:buChar char="•"/>
            </a:pPr>
            <a:r>
              <a:rPr lang="en-US" dirty="0">
                <a:solidFill>
                  <a:schemeClr val="bg1"/>
                </a:solidFill>
                <a:ea typeface="Calibri" panose="020F0502020204030204" pitchFamily="34" charset="0"/>
                <a:cs typeface="Times New Roman" panose="02020603050405020304" pitchFamily="18" charset="0"/>
              </a:rPr>
              <a:t>Kale becomes sweeter after first frost</a:t>
            </a:r>
          </a:p>
          <a:p>
            <a:pPr marL="285750" indent="-285750">
              <a:lnSpc>
                <a:spcPts val="1560"/>
              </a:lnSpc>
              <a:spcBef>
                <a:spcPts val="0"/>
              </a:spcBef>
              <a:spcAft>
                <a:spcPts val="0"/>
              </a:spcAft>
              <a:buFont typeface="Arial" panose="020B0604020202020204" pitchFamily="34" charset="0"/>
              <a:buChar char="•"/>
            </a:pPr>
            <a:endParaRPr lang="en-US" dirty="0">
              <a:solidFill>
                <a:schemeClr val="bg1"/>
              </a:solidFill>
              <a:ea typeface="Calibri" panose="020F0502020204030204" pitchFamily="34" charset="0"/>
              <a:cs typeface="Times New Roman" panose="02020603050405020304" pitchFamily="18" charset="0"/>
            </a:endParaRPr>
          </a:p>
          <a:p>
            <a:pPr marL="285750" indent="-285750">
              <a:lnSpc>
                <a:spcPts val="1560"/>
              </a:lnSpc>
              <a:spcBef>
                <a:spcPts val="0"/>
              </a:spcBef>
              <a:spcAft>
                <a:spcPts val="0"/>
              </a:spcAft>
              <a:buFont typeface="Arial" panose="020B0604020202020204" pitchFamily="34" charset="0"/>
              <a:buChar char="•"/>
            </a:pPr>
            <a:r>
              <a:rPr lang="en-US" dirty="0">
                <a:solidFill>
                  <a:schemeClr val="bg1"/>
                </a:solidFill>
                <a:ea typeface="Calibri" panose="020F0502020204030204" pitchFamily="34" charset="0"/>
                <a:cs typeface="Times New Roman" panose="02020603050405020304" pitchFamily="18" charset="0"/>
              </a:rPr>
              <a:t>Continues to grow in year 2</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cs typeface="Times New Roman" panose="02020603050405020304" pitchFamily="18" charset="0"/>
            </a:endParaRPr>
          </a:p>
          <a:p>
            <a:pPr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10" name="Picture 9" descr="Curly Kale Varieties are Sweeter and More Tender">
            <a:extLst>
              <a:ext uri="{FF2B5EF4-FFF2-40B4-BE49-F238E27FC236}">
                <a16:creationId xmlns:a16="http://schemas.microsoft.com/office/drawing/2014/main" xmlns="" id="{629E96DB-D2E7-4233-82E0-949C83AB6DB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81413" y="1099467"/>
            <a:ext cx="3598066" cy="4033155"/>
          </a:xfrm>
          <a:prstGeom prst="rect">
            <a:avLst/>
          </a:prstGeom>
          <a:noFill/>
          <a:ln>
            <a:noFill/>
          </a:ln>
        </p:spPr>
      </p:pic>
      <p:sp>
        <p:nvSpPr>
          <p:cNvPr id="6" name="Rectangle 5">
            <a:extLst>
              <a:ext uri="{FF2B5EF4-FFF2-40B4-BE49-F238E27FC236}">
                <a16:creationId xmlns:a16="http://schemas.microsoft.com/office/drawing/2014/main" xmlns="" id="{0AF181DE-96A7-4C8F-9C4F-7A18BB6CFDD2}"/>
              </a:ext>
            </a:extLst>
          </p:cNvPr>
          <p:cNvSpPr/>
          <p:nvPr/>
        </p:nvSpPr>
        <p:spPr>
          <a:xfrm>
            <a:off x="10325925" y="5260911"/>
            <a:ext cx="1470274" cy="276999"/>
          </a:xfrm>
          <a:prstGeom prst="rect">
            <a:avLst/>
          </a:prstGeom>
        </p:spPr>
        <p:txBody>
          <a:bodyPr wrap="none">
            <a:spAutoFit/>
          </a:bodyPr>
          <a:lstStyle/>
          <a:p>
            <a:r>
              <a:rPr lang="en-US" sz="1200" dirty="0">
                <a:solidFill>
                  <a:srgbClr val="FFC000"/>
                </a:solidFill>
                <a:latin typeface="Helvetica" panose="020B0604020202020204" pitchFamily="34" charset="0"/>
                <a:ea typeface="Calibri" panose="020F0502020204030204" pitchFamily="34" charset="0"/>
                <a:cs typeface="Times New Roman" panose="02020603050405020304" pitchFamily="18" charset="0"/>
              </a:rPr>
              <a:t>Dorling Kindersley </a:t>
            </a:r>
            <a:endParaRPr lang="en-US" sz="1200" dirty="0">
              <a:solidFill>
                <a:srgbClr val="FFC000"/>
              </a:solidFill>
            </a:endParaRPr>
          </a:p>
        </p:txBody>
      </p:sp>
      <p:pic>
        <p:nvPicPr>
          <p:cNvPr id="14" name="Picture 13" descr="https://www.simplyrecipes.com/wp-content/uploads/2011/11/sauteed-kale-tahini-method-1-600x400.jpg">
            <a:extLst>
              <a:ext uri="{FF2B5EF4-FFF2-40B4-BE49-F238E27FC236}">
                <a16:creationId xmlns:a16="http://schemas.microsoft.com/office/drawing/2014/main" xmlns="" id="{5403681D-678A-4824-91B9-75E1E27480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0991" y="2656684"/>
            <a:ext cx="3582809" cy="2795850"/>
          </a:xfrm>
          <a:prstGeom prst="rect">
            <a:avLst/>
          </a:prstGeom>
          <a:noFill/>
          <a:ln>
            <a:noFill/>
          </a:ln>
        </p:spPr>
      </p:pic>
    </p:spTree>
    <p:extLst>
      <p:ext uri="{BB962C8B-B14F-4D97-AF65-F5344CB8AC3E}">
        <p14:creationId xmlns:p14="http://schemas.microsoft.com/office/powerpoint/2010/main" val="15628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22280" cy="754025"/>
          </a:xfrm>
        </p:spPr>
        <p:txBody>
          <a:bodyPr>
            <a:normAutofit/>
          </a:bodyPr>
          <a:lstStyle/>
          <a:p>
            <a:pPr algn="l"/>
            <a:r>
              <a:rPr lang="en-US" b="1">
                <a:solidFill>
                  <a:srgbClr val="FFFF00"/>
                </a:solidFill>
                <a:effectLst>
                  <a:outerShdw blurRad="38100" dist="38100" dir="2700000" algn="tl">
                    <a:srgbClr val="000000">
                      <a:alpha val="43137"/>
                    </a:srgbClr>
                  </a:outerShdw>
                </a:effectLst>
              </a:rPr>
              <a:t>Tahoe Fruit &amp; Vegetable Workshop Series         </a:t>
            </a:r>
            <a:r>
              <a:rPr lang="en-US" sz="4000" b="1">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Rectangle 7">
            <a:extLst>
              <a:ext uri="{FF2B5EF4-FFF2-40B4-BE49-F238E27FC236}">
                <a16:creationId xmlns:a16="http://schemas.microsoft.com/office/drawing/2014/main" xmlns="" id="{6FA6D98E-D58F-4A01-8841-AE66BEBEC560}"/>
              </a:ext>
            </a:extLst>
          </p:cNvPr>
          <p:cNvSpPr/>
          <p:nvPr/>
        </p:nvSpPr>
        <p:spPr>
          <a:xfrm>
            <a:off x="3889482" y="1736070"/>
            <a:ext cx="1773939" cy="2966197"/>
          </a:xfrm>
          <a:prstGeom prst="rect">
            <a:avLst/>
          </a:prstGeom>
        </p:spPr>
        <p:txBody>
          <a:bodyPr wrap="square">
            <a:spAutoFit/>
          </a:bodyPr>
          <a:lstStyle/>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R="0" algn="ctr">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560"/>
              </a:lnSpc>
              <a:spcBef>
                <a:spcPts val="0"/>
              </a:spcBef>
              <a:spcAft>
                <a:spcPts val="0"/>
              </a:spcAft>
              <a:buFont typeface="Arial" panose="020B0604020202020204" pitchFamily="34" charset="0"/>
              <a:buChar char="•"/>
            </a:pPr>
            <a:r>
              <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Aphids</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r>
              <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Slugs</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560"/>
              </a:lnSpc>
              <a:spcBef>
                <a:spcPts val="0"/>
              </a:spcBef>
              <a:spcAft>
                <a:spcPts val="0"/>
              </a:spcAft>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E369316C-5A44-450A-9167-78186DFB8B9A}"/>
              </a:ext>
            </a:extLst>
          </p:cNvPr>
          <p:cNvSpPr/>
          <p:nvPr/>
        </p:nvSpPr>
        <p:spPr>
          <a:xfrm>
            <a:off x="5087517" y="4633117"/>
            <a:ext cx="2276315" cy="297517"/>
          </a:xfrm>
          <a:prstGeom prst="rect">
            <a:avLst/>
          </a:prstGeom>
        </p:spPr>
        <p:txBody>
          <a:bodyPr wrap="square">
            <a:spAutoFit/>
          </a:bodyPr>
          <a:lstStyle/>
          <a:p>
            <a:pPr marL="285750" marR="0" indent="-285750">
              <a:lnSpc>
                <a:spcPts val="1560"/>
              </a:lnSpc>
              <a:spcBef>
                <a:spcPts val="0"/>
              </a:spcBef>
              <a:spcAft>
                <a:spcPts val="0"/>
              </a:spcAft>
              <a:buFont typeface="Arial" panose="020B0604020202020204" pitchFamily="34" charset="0"/>
              <a:buChar char="•"/>
            </a:pPr>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Rot</a:t>
            </a:r>
          </a:p>
        </p:txBody>
      </p:sp>
      <p:sp>
        <p:nvSpPr>
          <p:cNvPr id="6" name="Rectangle 5">
            <a:extLst>
              <a:ext uri="{FF2B5EF4-FFF2-40B4-BE49-F238E27FC236}">
                <a16:creationId xmlns:a16="http://schemas.microsoft.com/office/drawing/2014/main" xmlns="" id="{BBB6AD2B-522D-454A-85B6-C5F45DA18DF2}"/>
              </a:ext>
            </a:extLst>
          </p:cNvPr>
          <p:cNvSpPr/>
          <p:nvPr/>
        </p:nvSpPr>
        <p:spPr>
          <a:xfrm>
            <a:off x="5887995" y="2199751"/>
            <a:ext cx="1511952" cy="914353"/>
          </a:xfrm>
          <a:prstGeom prst="rect">
            <a:avLst/>
          </a:prstGeom>
        </p:spPr>
        <p:txBody>
          <a:bodyPr wrap="none">
            <a:spAutoFit/>
          </a:bodyPr>
          <a:lstStyle/>
          <a:p>
            <a:pPr marL="285750" marR="0" indent="-285750">
              <a:lnSpc>
                <a:spcPts val="1560"/>
              </a:lnSpc>
              <a:spcBef>
                <a:spcPts val="0"/>
              </a:spcBef>
              <a:spcAft>
                <a:spcPts val="0"/>
              </a:spcAft>
              <a:buFont typeface="Arial" panose="020B0604020202020204" pitchFamily="34" charset="0"/>
              <a:buChar char="•"/>
            </a:pPr>
            <a:r>
              <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Earwigs</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ts val="1560"/>
              </a:lnSpc>
              <a:spcBef>
                <a:spcPts val="0"/>
              </a:spcBef>
              <a:spcAft>
                <a:spcPts val="0"/>
              </a:spcAft>
              <a:buFont typeface="Arial" panose="020B0604020202020204" pitchFamily="34" charset="0"/>
              <a:buChar char="•"/>
            </a:pPr>
            <a:r>
              <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Cutworms</a:t>
            </a:r>
          </a:p>
          <a:p>
            <a:pPr marL="285750" marR="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0ABB5812-E133-4281-8C9C-C75B75F79994}"/>
              </a:ext>
            </a:extLst>
          </p:cNvPr>
          <p:cNvSpPr/>
          <p:nvPr/>
        </p:nvSpPr>
        <p:spPr>
          <a:xfrm>
            <a:off x="5000387" y="1787190"/>
            <a:ext cx="1553630" cy="362984"/>
          </a:xfrm>
          <a:prstGeom prst="rect">
            <a:avLst/>
          </a:prstGeom>
        </p:spPr>
        <p:txBody>
          <a:bodyPr wrap="none">
            <a:spAutoFit/>
          </a:bodyPr>
          <a:lstStyle/>
          <a:p>
            <a:pPr marR="0" algn="ctr">
              <a:lnSpc>
                <a:spcPts val="1560"/>
              </a:lnSpc>
              <a:spcBef>
                <a:spcPts val="0"/>
              </a:spcBef>
              <a:spcAft>
                <a:spcPts val="0"/>
              </a:spcAft>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Insect</a:t>
            </a:r>
          </a:p>
        </p:txBody>
      </p:sp>
      <p:sp>
        <p:nvSpPr>
          <p:cNvPr id="12" name="Rectangle 11">
            <a:extLst>
              <a:ext uri="{FF2B5EF4-FFF2-40B4-BE49-F238E27FC236}">
                <a16:creationId xmlns:a16="http://schemas.microsoft.com/office/drawing/2014/main" xmlns="" id="{35F5E5A8-789D-4E84-82A6-FDE5A658B31B}"/>
              </a:ext>
            </a:extLst>
          </p:cNvPr>
          <p:cNvSpPr/>
          <p:nvPr/>
        </p:nvSpPr>
        <p:spPr>
          <a:xfrm>
            <a:off x="4490999" y="4215744"/>
            <a:ext cx="2276315" cy="362984"/>
          </a:xfrm>
          <a:prstGeom prst="rect">
            <a:avLst/>
          </a:prstGeom>
        </p:spPr>
        <p:txBody>
          <a:bodyPr wrap="square">
            <a:spAutoFit/>
          </a:bodyPr>
          <a:lstStyle/>
          <a:p>
            <a:pPr marR="0" algn="ctr">
              <a:lnSpc>
                <a:spcPts val="1560"/>
              </a:lnSpc>
              <a:spcBef>
                <a:spcPts val="0"/>
              </a:spcBef>
              <a:spcAft>
                <a:spcPts val="0"/>
              </a:spcAft>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Diseases</a:t>
            </a:r>
          </a:p>
        </p:txBody>
      </p:sp>
      <p:sp>
        <p:nvSpPr>
          <p:cNvPr id="11" name="Rectangle 10">
            <a:extLst>
              <a:ext uri="{FF2B5EF4-FFF2-40B4-BE49-F238E27FC236}">
                <a16:creationId xmlns:a16="http://schemas.microsoft.com/office/drawing/2014/main" xmlns="" id="{539E67EB-314E-4444-8292-142A1F00C78C}"/>
              </a:ext>
            </a:extLst>
          </p:cNvPr>
          <p:cNvSpPr/>
          <p:nvPr/>
        </p:nvSpPr>
        <p:spPr>
          <a:xfrm>
            <a:off x="4776451" y="3051185"/>
            <a:ext cx="1473480" cy="298800"/>
          </a:xfrm>
          <a:prstGeom prst="rect">
            <a:avLst/>
          </a:prstGeom>
        </p:spPr>
        <p:txBody>
          <a:bodyPr wrap="none">
            <a:spAutoFit/>
          </a:bodyPr>
          <a:lstStyle/>
          <a:p>
            <a:pPr marL="285750" marR="0" indent="-285750">
              <a:lnSpc>
                <a:spcPts val="1560"/>
              </a:lnSpc>
              <a:spcBef>
                <a:spcPts val="0"/>
              </a:spcBef>
              <a:spcAft>
                <a:spcPts val="0"/>
              </a:spcAft>
              <a:buFont typeface="Arial" panose="020B0604020202020204" pitchFamily="34" charset="0"/>
              <a:buChar char="•"/>
            </a:pPr>
            <a:r>
              <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Whiteflies</a:t>
            </a:r>
          </a:p>
        </p:txBody>
      </p:sp>
      <p:sp>
        <p:nvSpPr>
          <p:cNvPr id="19" name="Rectangle 18">
            <a:extLst>
              <a:ext uri="{FF2B5EF4-FFF2-40B4-BE49-F238E27FC236}">
                <a16:creationId xmlns:a16="http://schemas.microsoft.com/office/drawing/2014/main" xmlns="" id="{AE0F0871-CC10-498E-BA6B-F7DBDCD84CFA}"/>
              </a:ext>
            </a:extLst>
          </p:cNvPr>
          <p:cNvSpPr/>
          <p:nvPr/>
        </p:nvSpPr>
        <p:spPr>
          <a:xfrm>
            <a:off x="7243598" y="6890912"/>
            <a:ext cx="1176924" cy="521425"/>
          </a:xfrm>
          <a:prstGeom prst="rect">
            <a:avLst/>
          </a:prstGeom>
        </p:spPr>
        <p:txBody>
          <a:bodyPr wrap="none">
            <a:spAutoFit/>
          </a:bodyPr>
          <a:lstStyle/>
          <a:p>
            <a:pPr marR="0" algn="ctr">
              <a:lnSpc>
                <a:spcPts val="1560"/>
              </a:lnSpc>
              <a:spcBef>
                <a:spcPts val="0"/>
              </a:spcBef>
              <a:spcAft>
                <a:spcPts val="0"/>
              </a:spcAft>
            </a:pPr>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Critters</a:t>
            </a:r>
          </a:p>
          <a:p>
            <a:pPr marR="0" algn="ctr">
              <a:lnSpc>
                <a:spcPts val="1560"/>
              </a:lnSpc>
              <a:spcBef>
                <a:spcPts val="0"/>
              </a:spcBef>
              <a:spcAft>
                <a:spcPts val="0"/>
              </a:spcAft>
            </a:pPr>
            <a:endPar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20" name="Picture 19" descr="Image result for cottontail rabbit ima">
            <a:extLst>
              <a:ext uri="{FF2B5EF4-FFF2-40B4-BE49-F238E27FC236}">
                <a16:creationId xmlns:a16="http://schemas.microsoft.com/office/drawing/2014/main" xmlns="" id="{7BEAFEC3-1F5D-466D-9907-6F69529E2B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1294" y="1959100"/>
            <a:ext cx="3276979" cy="2486786"/>
          </a:xfrm>
          <a:prstGeom prst="rect">
            <a:avLst/>
          </a:prstGeom>
          <a:noFill/>
          <a:ln>
            <a:noFill/>
          </a:ln>
        </p:spPr>
      </p:pic>
      <p:sp>
        <p:nvSpPr>
          <p:cNvPr id="22" name="Rectangle 21">
            <a:extLst>
              <a:ext uri="{FF2B5EF4-FFF2-40B4-BE49-F238E27FC236}">
                <a16:creationId xmlns:a16="http://schemas.microsoft.com/office/drawing/2014/main" xmlns="" id="{4F9422A2-1064-4A9D-9DED-990842516D15}"/>
              </a:ext>
            </a:extLst>
          </p:cNvPr>
          <p:cNvSpPr/>
          <p:nvPr/>
        </p:nvSpPr>
        <p:spPr>
          <a:xfrm>
            <a:off x="7363832" y="4073348"/>
            <a:ext cx="2442221" cy="1119537"/>
          </a:xfrm>
          <a:prstGeom prst="rect">
            <a:avLst/>
          </a:prstGeom>
        </p:spPr>
        <p:txBody>
          <a:bodyPr wrap="square">
            <a:spAutoFit/>
          </a:bodyPr>
          <a:lstStyle/>
          <a:p>
            <a:pPr marL="742950" lvl="1" indent="-285750">
              <a:lnSpc>
                <a:spcPts val="1560"/>
              </a:lnSpc>
              <a:spcBef>
                <a:spcPts val="0"/>
              </a:spcBef>
              <a:spcAft>
                <a:spcPts val="0"/>
              </a:spcAft>
              <a:buFont typeface="Arial" panose="020B0604020202020204" pitchFamily="34" charset="0"/>
              <a:buChar char="•"/>
            </a:pPr>
            <a:r>
              <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Squirrels</a:t>
            </a:r>
          </a:p>
          <a:p>
            <a:pPr marL="285750"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nSpc>
                <a:spcPts val="1560"/>
              </a:lnSpc>
              <a:spcBef>
                <a:spcPts val="0"/>
              </a:spcBef>
              <a:spcAft>
                <a:spcPts val="0"/>
              </a:spcAft>
              <a:buFont typeface="Arial" panose="020B0604020202020204" pitchFamily="34" charset="0"/>
              <a:buChar char="•"/>
            </a:pPr>
            <a:r>
              <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Rabbits</a:t>
            </a:r>
          </a:p>
          <a:p>
            <a:pPr marL="742950" lvl="1" indent="-285750">
              <a:lnSpc>
                <a:spcPts val="1560"/>
              </a:lnSpc>
              <a:spcBef>
                <a:spcPts val="0"/>
              </a:spcBef>
              <a:spcAft>
                <a:spcPts val="0"/>
              </a:spcAft>
              <a:buFont typeface="Arial" panose="020B0604020202020204" pitchFamily="34" charset="0"/>
              <a:buChar char="•"/>
            </a:pPr>
            <a:endPar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nSpc>
                <a:spcPts val="1560"/>
              </a:lnSpc>
              <a:spcBef>
                <a:spcPts val="0"/>
              </a:spcBef>
              <a:spcAft>
                <a:spcPts val="0"/>
              </a:spcAft>
              <a:buFont typeface="Arial" panose="020B0604020202020204" pitchFamily="34" charset="0"/>
              <a:buChar char="•"/>
            </a:pPr>
            <a:r>
              <a:rPr lang="en-US"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Birds</a:t>
            </a:r>
          </a:p>
        </p:txBody>
      </p:sp>
      <p:pic>
        <p:nvPicPr>
          <p:cNvPr id="9" name="Picture 8">
            <a:extLst>
              <a:ext uri="{FF2B5EF4-FFF2-40B4-BE49-F238E27FC236}">
                <a16:creationId xmlns:a16="http://schemas.microsoft.com/office/drawing/2014/main" xmlns="" id="{CBD454D0-2FE3-4346-818F-D4824A8D1D0D}"/>
              </a:ext>
            </a:extLst>
          </p:cNvPr>
          <p:cNvPicPr>
            <a:picLocks noChangeAspect="1"/>
          </p:cNvPicPr>
          <p:nvPr/>
        </p:nvPicPr>
        <p:blipFill>
          <a:blip r:embed="rId4"/>
          <a:stretch>
            <a:fillRect/>
          </a:stretch>
        </p:blipFill>
        <p:spPr>
          <a:xfrm rot="16200000" flipH="1">
            <a:off x="8809934" y="2046687"/>
            <a:ext cx="3795262" cy="2134835"/>
          </a:xfrm>
          <a:prstGeom prst="rect">
            <a:avLst/>
          </a:prstGeom>
        </p:spPr>
      </p:pic>
      <p:sp>
        <p:nvSpPr>
          <p:cNvPr id="13" name="Rectangle 12">
            <a:extLst>
              <a:ext uri="{FF2B5EF4-FFF2-40B4-BE49-F238E27FC236}">
                <a16:creationId xmlns:a16="http://schemas.microsoft.com/office/drawing/2014/main" xmlns="" id="{1DEE4E15-A4CF-4895-A07C-E6CCC409E13D}"/>
              </a:ext>
            </a:extLst>
          </p:cNvPr>
          <p:cNvSpPr/>
          <p:nvPr/>
        </p:nvSpPr>
        <p:spPr>
          <a:xfrm>
            <a:off x="1134003" y="1055006"/>
            <a:ext cx="1260281" cy="707886"/>
          </a:xfrm>
          <a:prstGeom prst="rect">
            <a:avLst/>
          </a:prstGeom>
        </p:spPr>
        <p:txBody>
          <a:bodyPr wrap="none">
            <a:spAutoFit/>
          </a:bodyPr>
          <a:lstStyle/>
          <a:p>
            <a:r>
              <a:rPr lang="en-US" sz="4000" dirty="0">
                <a:solidFill>
                  <a:schemeClr val="bg1"/>
                </a:solidFill>
              </a:rPr>
              <a:t>Pests</a:t>
            </a:r>
          </a:p>
        </p:txBody>
      </p:sp>
      <p:sp>
        <p:nvSpPr>
          <p:cNvPr id="14" name="Rectangle 13">
            <a:extLst>
              <a:ext uri="{FF2B5EF4-FFF2-40B4-BE49-F238E27FC236}">
                <a16:creationId xmlns:a16="http://schemas.microsoft.com/office/drawing/2014/main" xmlns="" id="{103BAF69-6D00-42DA-BEA5-74860CE45F4C}"/>
              </a:ext>
            </a:extLst>
          </p:cNvPr>
          <p:cNvSpPr/>
          <p:nvPr/>
        </p:nvSpPr>
        <p:spPr>
          <a:xfrm>
            <a:off x="7566794" y="3184313"/>
            <a:ext cx="4086761" cy="707886"/>
          </a:xfrm>
          <a:prstGeom prst="rect">
            <a:avLst/>
          </a:prstGeom>
        </p:spPr>
        <p:txBody>
          <a:bodyPr wrap="square">
            <a:spAutoFit/>
          </a:bodyPr>
          <a:lstStyle/>
          <a:p>
            <a:r>
              <a:rPr lang="en-US" sz="4000" dirty="0">
                <a:solidFill>
                  <a:schemeClr val="bg1"/>
                </a:solidFill>
              </a:rPr>
              <a:t>Critters</a:t>
            </a:r>
          </a:p>
        </p:txBody>
      </p:sp>
    </p:spTree>
    <p:extLst>
      <p:ext uri="{BB962C8B-B14F-4D97-AF65-F5344CB8AC3E}">
        <p14:creationId xmlns:p14="http://schemas.microsoft.com/office/powerpoint/2010/main" val="54585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1540974" y="1843764"/>
            <a:ext cx="4013796" cy="3483864"/>
          </a:xfrm>
        </p:spPr>
        <p:txBody>
          <a:bodyPr/>
          <a:lstStyle/>
          <a:p>
            <a:pPr marL="0" indent="0" algn="ctr">
              <a:buNone/>
            </a:pPr>
            <a:r>
              <a:rPr lang="en-US" sz="2400" u="sng" dirty="0">
                <a:solidFill>
                  <a:schemeClr val="bg1"/>
                </a:solidFill>
              </a:rPr>
              <a:t>                                                                                                  </a:t>
            </a:r>
            <a:r>
              <a:rPr lang="en-US" sz="4000" u="sng" dirty="0">
                <a:solidFill>
                  <a:schemeClr val="bg1"/>
                </a:solidFill>
              </a:rPr>
              <a:t>Lettuce</a:t>
            </a:r>
            <a:endParaRPr lang="en-US" sz="4000" dirty="0">
              <a:solidFill>
                <a:schemeClr val="bg1"/>
              </a:solidFill>
            </a:endParaRPr>
          </a:p>
          <a:p>
            <a:pPr marL="0" indent="0" algn="ctr">
              <a:buNone/>
            </a:pPr>
            <a:endParaRPr lang="en-US" dirty="0">
              <a:solidFill>
                <a:schemeClr val="bg1"/>
              </a:solidFill>
            </a:endParaRPr>
          </a:p>
          <a:p>
            <a:pPr marL="0" indent="0" algn="ctr">
              <a:buNone/>
            </a:pPr>
            <a:r>
              <a:rPr lang="en-US" dirty="0">
                <a:solidFill>
                  <a:schemeClr val="bg1"/>
                </a:solidFill>
              </a:rPr>
              <a:t>Black Seeded Simpson</a:t>
            </a:r>
          </a:p>
          <a:p>
            <a:pPr marL="0" indent="0" algn="ctr">
              <a:buNone/>
            </a:pPr>
            <a:endParaRPr lang="en-US" dirty="0">
              <a:solidFill>
                <a:schemeClr val="bg1"/>
              </a:solidFill>
            </a:endParaRPr>
          </a:p>
          <a:p>
            <a:pPr marL="0" indent="0" algn="ctr">
              <a:buNone/>
            </a:pPr>
            <a:r>
              <a:rPr lang="en-US" dirty="0">
                <a:solidFill>
                  <a:schemeClr val="bg1"/>
                </a:solidFill>
              </a:rPr>
              <a:t>Freckles Romaine</a:t>
            </a:r>
          </a:p>
          <a:p>
            <a:pPr marL="0" indent="0" algn="ctr">
              <a:buNone/>
            </a:pPr>
            <a:endParaRPr lang="en-US" sz="2200" dirty="0">
              <a:solidFill>
                <a:schemeClr val="bg1"/>
              </a:solidFill>
            </a:endParaRPr>
          </a:p>
          <a:p>
            <a:pPr marL="0" indent="0" algn="ctr">
              <a:buNone/>
            </a:pPr>
            <a:endParaRPr lang="en-US" sz="2200" dirty="0">
              <a:solidFill>
                <a:schemeClr val="bg1"/>
              </a:solidFill>
            </a:endParaRPr>
          </a:p>
          <a:p>
            <a:pPr marL="0" indent="0">
              <a:buNone/>
            </a:pPr>
            <a:endParaRPr lang="en-US" sz="2400"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 </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3547872" y="1089739"/>
            <a:ext cx="4911708" cy="646331"/>
          </a:xfrm>
          <a:prstGeom prst="rect">
            <a:avLst/>
          </a:prstGeom>
          <a:noFill/>
        </p:spPr>
        <p:txBody>
          <a:bodyPr wrap="square" rtlCol="0">
            <a:spAutoFit/>
          </a:bodyPr>
          <a:lstStyle/>
          <a:p>
            <a:r>
              <a:rPr lang="en-US" sz="3600" dirty="0">
                <a:solidFill>
                  <a:schemeClr val="bg1"/>
                </a:solidFill>
              </a:rPr>
              <a:t>Workshop Varieties</a:t>
            </a:r>
          </a:p>
        </p:txBody>
      </p:sp>
      <p:sp>
        <p:nvSpPr>
          <p:cNvPr id="11" name="Content Placeholder 2">
            <a:extLst>
              <a:ext uri="{FF2B5EF4-FFF2-40B4-BE49-F238E27FC236}">
                <a16:creationId xmlns:a16="http://schemas.microsoft.com/office/drawing/2014/main" xmlns="" id="{0FAF4FED-B18F-4DB4-9CC4-21F270870229}"/>
              </a:ext>
            </a:extLst>
          </p:cNvPr>
          <p:cNvSpPr txBox="1">
            <a:spLocks/>
          </p:cNvSpPr>
          <p:nvPr/>
        </p:nvSpPr>
        <p:spPr bwMode="auto">
          <a:xfrm>
            <a:off x="6096000" y="2084832"/>
            <a:ext cx="4013796" cy="34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4000" u="sng" dirty="0">
                <a:solidFill>
                  <a:schemeClr val="bg1"/>
                </a:solidFill>
              </a:rPr>
              <a:t>Kale</a:t>
            </a:r>
          </a:p>
          <a:p>
            <a:pPr marL="0" indent="0" algn="ctr">
              <a:buFont typeface="Arial" panose="020B0604020202020204" pitchFamily="34" charset="0"/>
              <a:buNone/>
            </a:pPr>
            <a:endParaRPr lang="en-US" sz="2000" dirty="0">
              <a:solidFill>
                <a:schemeClr val="bg1"/>
              </a:solidFill>
            </a:endParaRPr>
          </a:p>
          <a:p>
            <a:pPr marL="0" indent="0" algn="ctr">
              <a:buFont typeface="Arial" panose="020B0604020202020204" pitchFamily="34" charset="0"/>
              <a:buNone/>
            </a:pPr>
            <a:r>
              <a:rPr lang="en-US" dirty="0" err="1">
                <a:solidFill>
                  <a:schemeClr val="bg1"/>
                </a:solidFill>
              </a:rPr>
              <a:t>Lacinato</a:t>
            </a:r>
            <a:endParaRPr lang="en-US" dirty="0">
              <a:solidFill>
                <a:schemeClr val="bg1"/>
              </a:solidFill>
            </a:endParaRPr>
          </a:p>
          <a:p>
            <a:pPr marL="0" indent="0" algn="ctr">
              <a:buFont typeface="Arial" panose="020B0604020202020204" pitchFamily="34" charset="0"/>
              <a:buNone/>
            </a:pPr>
            <a:endParaRPr lang="en-US" dirty="0">
              <a:solidFill>
                <a:schemeClr val="bg1"/>
              </a:solidFill>
            </a:endParaRPr>
          </a:p>
          <a:p>
            <a:pPr marL="0" indent="0" algn="ctr">
              <a:buNone/>
            </a:pPr>
            <a:r>
              <a:rPr lang="en-US" dirty="0">
                <a:solidFill>
                  <a:schemeClr val="bg1"/>
                </a:solidFill>
              </a:rPr>
              <a:t>Dwarf Blue Curled Scotch</a:t>
            </a:r>
          </a:p>
          <a:p>
            <a:pPr marL="0" indent="0">
              <a:buFont typeface="Arial" panose="020B0604020202020204" pitchFamily="34" charset="0"/>
              <a:buNone/>
            </a:pPr>
            <a:endParaRPr lang="en-US" sz="2200" dirty="0">
              <a:solidFill>
                <a:schemeClr val="bg1"/>
              </a:solidFill>
            </a:endParaRPr>
          </a:p>
          <a:p>
            <a:pPr marL="0" indent="0">
              <a:buFont typeface="Arial" panose="020B0604020202020204" pitchFamily="34" charset="0"/>
              <a:buNone/>
            </a:pPr>
            <a:endParaRPr lang="en-US" sz="2400" dirty="0">
              <a:solidFill>
                <a:schemeClr val="bg1"/>
              </a:solidFill>
            </a:endParaRPr>
          </a:p>
          <a:p>
            <a:pPr marL="0" indent="0">
              <a:buFont typeface="Arial" panose="020B0604020202020204" pitchFamily="34" charset="0"/>
              <a:buNone/>
            </a:pPr>
            <a:r>
              <a:rPr lang="en-US" sz="2400" dirty="0">
                <a:solidFill>
                  <a:schemeClr val="bg1"/>
                </a:solidFill>
              </a:rPr>
              <a:t> </a:t>
            </a:r>
          </a:p>
        </p:txBody>
      </p:sp>
    </p:spTree>
    <p:extLst>
      <p:ext uri="{BB962C8B-B14F-4D97-AF65-F5344CB8AC3E}">
        <p14:creationId xmlns:p14="http://schemas.microsoft.com/office/powerpoint/2010/main" val="3276674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453935" y="1578474"/>
            <a:ext cx="4013796" cy="995252"/>
          </a:xfrm>
        </p:spPr>
        <p:txBody>
          <a:bodyPr>
            <a:normAutofit fontScale="25000" lnSpcReduction="20000"/>
          </a:bodyPr>
          <a:lstStyle/>
          <a:p>
            <a:pPr marL="0" indent="0">
              <a:buNone/>
            </a:pPr>
            <a:endParaRPr lang="en-US" sz="10000" dirty="0">
              <a:solidFill>
                <a:schemeClr val="bg1"/>
              </a:solidFill>
            </a:endParaRPr>
          </a:p>
          <a:p>
            <a:pPr marL="0" indent="0" algn="ctr">
              <a:buNone/>
            </a:pPr>
            <a:r>
              <a:rPr lang="en-US" sz="11200" dirty="0">
                <a:solidFill>
                  <a:schemeClr val="bg1"/>
                </a:solidFill>
              </a:rPr>
              <a:t>Black Seeded Simpson Lettuce</a:t>
            </a:r>
          </a:p>
          <a:p>
            <a:pPr marL="0" indent="0" algn="ctr">
              <a:buNone/>
            </a:pPr>
            <a:endParaRPr lang="en-US" sz="2000" dirty="0">
              <a:solidFill>
                <a:schemeClr val="bg1"/>
              </a:solidFill>
            </a:endParaRPr>
          </a:p>
          <a:p>
            <a:pPr marL="0" indent="0">
              <a:buNone/>
            </a:pPr>
            <a:endParaRPr lang="en-US" sz="2400"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 </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75000"/>
                  </a:schemeClr>
                </a:solidFill>
                <a:effectLst>
                  <a:outerShdw blurRad="38100" dist="38100" dir="2700000" algn="tl">
                    <a:srgbClr val="000000">
                      <a:alpha val="43137"/>
                    </a:srgbClr>
                  </a:outerShdw>
                </a:effectLst>
              </a:rPr>
              <a:t>Lettuce &amp; Kale</a:t>
            </a:r>
            <a:endParaRPr lang="en-US" sz="4000" dirty="0">
              <a:solidFill>
                <a:schemeClr val="accent3">
                  <a:lumMod val="75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3547872" y="1089739"/>
            <a:ext cx="4911708" cy="646331"/>
          </a:xfrm>
          <a:prstGeom prst="rect">
            <a:avLst/>
          </a:prstGeom>
          <a:noFill/>
        </p:spPr>
        <p:txBody>
          <a:bodyPr wrap="square" rtlCol="0">
            <a:spAutoFit/>
          </a:bodyPr>
          <a:lstStyle/>
          <a:p>
            <a:r>
              <a:rPr lang="en-US" sz="3600" dirty="0">
                <a:solidFill>
                  <a:schemeClr val="bg1"/>
                </a:solidFill>
              </a:rPr>
              <a:t>Workshop Varieties</a:t>
            </a:r>
          </a:p>
        </p:txBody>
      </p:sp>
      <p:pic>
        <p:nvPicPr>
          <p:cNvPr id="6" name="Picture 5" descr="https://www.edenbrothers.com/store/media/Seeds-Vegetables/ss_size1/SVLET120-1.jpg">
            <a:extLst>
              <a:ext uri="{FF2B5EF4-FFF2-40B4-BE49-F238E27FC236}">
                <a16:creationId xmlns:a16="http://schemas.microsoft.com/office/drawing/2014/main" xmlns="" id="{DE4DB6F9-B003-4A94-8212-9C737D2F701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59580" y="2870505"/>
            <a:ext cx="2597150" cy="2597150"/>
          </a:xfrm>
          <a:prstGeom prst="rect">
            <a:avLst/>
          </a:prstGeom>
          <a:noFill/>
          <a:ln>
            <a:noFill/>
          </a:ln>
        </p:spPr>
      </p:pic>
      <p:pic>
        <p:nvPicPr>
          <p:cNvPr id="9" name="Picture 8">
            <a:extLst>
              <a:ext uri="{FF2B5EF4-FFF2-40B4-BE49-F238E27FC236}">
                <a16:creationId xmlns:a16="http://schemas.microsoft.com/office/drawing/2014/main" xmlns="" id="{B8CF72B1-743C-422D-8228-005C936E2922}"/>
              </a:ext>
            </a:extLst>
          </p:cNvPr>
          <p:cNvPicPr/>
          <p:nvPr/>
        </p:nvPicPr>
        <p:blipFill>
          <a:blip r:embed="rId4"/>
          <a:stretch>
            <a:fillRect/>
          </a:stretch>
        </p:blipFill>
        <p:spPr>
          <a:xfrm>
            <a:off x="1189246" y="2892121"/>
            <a:ext cx="2543175" cy="1095375"/>
          </a:xfrm>
          <a:prstGeom prst="rect">
            <a:avLst/>
          </a:prstGeom>
        </p:spPr>
      </p:pic>
      <p:sp>
        <p:nvSpPr>
          <p:cNvPr id="2" name="Rectangle 1">
            <a:extLst>
              <a:ext uri="{FF2B5EF4-FFF2-40B4-BE49-F238E27FC236}">
                <a16:creationId xmlns:a16="http://schemas.microsoft.com/office/drawing/2014/main" xmlns="" id="{3B8AF34B-5D79-49A4-BDE8-396DBE459327}"/>
              </a:ext>
            </a:extLst>
          </p:cNvPr>
          <p:cNvSpPr/>
          <p:nvPr/>
        </p:nvSpPr>
        <p:spPr>
          <a:xfrm>
            <a:off x="4945043" y="2779113"/>
            <a:ext cx="2072875" cy="2215991"/>
          </a:xfrm>
          <a:prstGeom prst="rect">
            <a:avLst/>
          </a:prstGeom>
        </p:spPr>
        <p:txBody>
          <a:bodyPr wrap="none">
            <a:spAutoFit/>
          </a:bodyPr>
          <a:lstStyle/>
          <a:p>
            <a:pPr marL="285750" indent="-285750">
              <a:buFont typeface="Arial" panose="020B0604020202020204" pitchFamily="34" charset="0"/>
              <a:buChar char="•"/>
            </a:pPr>
            <a:r>
              <a:rPr lang="en-US" sz="2400" dirty="0">
                <a:solidFill>
                  <a:schemeClr val="bg1"/>
                </a:solidFill>
              </a:rPr>
              <a:t>Favorite</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Easy to grow</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Strong yields</a:t>
            </a:r>
          </a:p>
          <a:p>
            <a:pPr marL="0" indent="0" algn="ctr">
              <a:buNone/>
            </a:pPr>
            <a:endParaRPr lang="en-US" dirty="0">
              <a:solidFill>
                <a:schemeClr val="bg1"/>
              </a:solidFill>
            </a:endParaRPr>
          </a:p>
        </p:txBody>
      </p:sp>
    </p:spTree>
    <p:extLst>
      <p:ext uri="{BB962C8B-B14F-4D97-AF65-F5344CB8AC3E}">
        <p14:creationId xmlns:p14="http://schemas.microsoft.com/office/powerpoint/2010/main" val="3600775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497986" y="1578474"/>
            <a:ext cx="4013796" cy="995252"/>
          </a:xfrm>
        </p:spPr>
        <p:txBody>
          <a:bodyPr/>
          <a:lstStyle/>
          <a:p>
            <a:pPr marL="0" indent="0">
              <a:buNone/>
            </a:pPr>
            <a:endParaRPr lang="en-US" sz="2000" dirty="0">
              <a:solidFill>
                <a:schemeClr val="bg1"/>
              </a:solidFill>
            </a:endParaRPr>
          </a:p>
          <a:p>
            <a:pPr marL="0" indent="0" algn="ctr">
              <a:buNone/>
            </a:pPr>
            <a:r>
              <a:rPr lang="en-US" sz="2400" dirty="0">
                <a:solidFill>
                  <a:schemeClr val="bg1"/>
                </a:solidFill>
              </a:rPr>
              <a:t>Freckles Romaine Lettuce</a:t>
            </a:r>
          </a:p>
          <a:p>
            <a:pPr marL="0" indent="0" algn="ctr">
              <a:buNone/>
            </a:pPr>
            <a:r>
              <a:rPr lang="en-US" sz="1800" dirty="0">
                <a:solidFill>
                  <a:schemeClr val="bg1"/>
                </a:solidFill>
              </a:rPr>
              <a:t>Heirloom</a:t>
            </a:r>
          </a:p>
          <a:p>
            <a:pPr marL="0" indent="0" algn="ctr">
              <a:buNone/>
            </a:pPr>
            <a:endParaRPr lang="en-US" sz="2000" dirty="0">
              <a:solidFill>
                <a:schemeClr val="bg1"/>
              </a:solidFill>
            </a:endParaRPr>
          </a:p>
          <a:p>
            <a:pPr marL="0" indent="0">
              <a:buNone/>
            </a:pPr>
            <a:endParaRPr lang="en-US" sz="2400"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 </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3547872" y="1089739"/>
            <a:ext cx="4911708" cy="646331"/>
          </a:xfrm>
          <a:prstGeom prst="rect">
            <a:avLst/>
          </a:prstGeom>
          <a:noFill/>
        </p:spPr>
        <p:txBody>
          <a:bodyPr wrap="square" rtlCol="0">
            <a:spAutoFit/>
          </a:bodyPr>
          <a:lstStyle/>
          <a:p>
            <a:r>
              <a:rPr lang="en-US" sz="3600" dirty="0">
                <a:solidFill>
                  <a:schemeClr val="bg1"/>
                </a:solidFill>
              </a:rPr>
              <a:t>Workshop Varieties</a:t>
            </a:r>
          </a:p>
        </p:txBody>
      </p:sp>
      <p:sp>
        <p:nvSpPr>
          <p:cNvPr id="2" name="Rectangle 1">
            <a:extLst>
              <a:ext uri="{FF2B5EF4-FFF2-40B4-BE49-F238E27FC236}">
                <a16:creationId xmlns:a16="http://schemas.microsoft.com/office/drawing/2014/main" xmlns="" id="{3B8AF34B-5D79-49A4-BDE8-396DBE459327}"/>
              </a:ext>
            </a:extLst>
          </p:cNvPr>
          <p:cNvSpPr/>
          <p:nvPr/>
        </p:nvSpPr>
        <p:spPr>
          <a:xfrm>
            <a:off x="4511782" y="2865108"/>
            <a:ext cx="4303166" cy="2646878"/>
          </a:xfrm>
          <a:prstGeom prst="rect">
            <a:avLst/>
          </a:prstGeom>
        </p:spPr>
        <p:txBody>
          <a:bodyPr wrap="none">
            <a:spAutoFit/>
          </a:bodyPr>
          <a:lstStyle/>
          <a:p>
            <a:pPr marL="285750" indent="-285750">
              <a:buFont typeface="Arial" panose="020B0604020202020204" pitchFamily="34" charset="0"/>
              <a:buChar char="•"/>
            </a:pPr>
            <a:r>
              <a:rPr lang="en-US" sz="2000" dirty="0">
                <a:solidFill>
                  <a:schemeClr val="bg1"/>
                </a:solidFill>
              </a:rPr>
              <a:t>Splashes of brilliant crimson  </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Heat resistant, low bolt</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German “specked like a trout’s back”</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0" indent="0" algn="ctr">
              <a:buNone/>
            </a:pPr>
            <a:endParaRPr lang="en-US" dirty="0">
              <a:solidFill>
                <a:schemeClr val="bg1"/>
              </a:solidFill>
            </a:endParaRPr>
          </a:p>
        </p:txBody>
      </p:sp>
      <p:pic>
        <p:nvPicPr>
          <p:cNvPr id="9" name="Picture 8">
            <a:extLst>
              <a:ext uri="{FF2B5EF4-FFF2-40B4-BE49-F238E27FC236}">
                <a16:creationId xmlns:a16="http://schemas.microsoft.com/office/drawing/2014/main" xmlns="" id="{0624A071-5C99-41B1-A669-9A497AA9A7D1}"/>
              </a:ext>
            </a:extLst>
          </p:cNvPr>
          <p:cNvPicPr/>
          <p:nvPr/>
        </p:nvPicPr>
        <p:blipFill>
          <a:blip r:embed="rId3"/>
          <a:stretch>
            <a:fillRect/>
          </a:stretch>
        </p:blipFill>
        <p:spPr>
          <a:xfrm>
            <a:off x="497986" y="2936605"/>
            <a:ext cx="3725811" cy="1347670"/>
          </a:xfrm>
          <a:prstGeom prst="rect">
            <a:avLst/>
          </a:prstGeom>
        </p:spPr>
      </p:pic>
      <p:pic>
        <p:nvPicPr>
          <p:cNvPr id="13" name="Picture 12">
            <a:extLst>
              <a:ext uri="{FF2B5EF4-FFF2-40B4-BE49-F238E27FC236}">
                <a16:creationId xmlns:a16="http://schemas.microsoft.com/office/drawing/2014/main" xmlns="" id="{1B5420E3-67FD-4F68-B1AC-3713AD7FE259}"/>
              </a:ext>
            </a:extLst>
          </p:cNvPr>
          <p:cNvPicPr/>
          <p:nvPr/>
        </p:nvPicPr>
        <p:blipFill>
          <a:blip r:embed="rId4"/>
          <a:stretch>
            <a:fillRect/>
          </a:stretch>
        </p:blipFill>
        <p:spPr>
          <a:xfrm>
            <a:off x="8786350" y="2106442"/>
            <a:ext cx="2892304" cy="2994947"/>
          </a:xfrm>
          <a:prstGeom prst="rect">
            <a:avLst/>
          </a:prstGeom>
        </p:spPr>
      </p:pic>
      <p:pic>
        <p:nvPicPr>
          <p:cNvPr id="14" name="Picture 13">
            <a:extLst>
              <a:ext uri="{FF2B5EF4-FFF2-40B4-BE49-F238E27FC236}">
                <a16:creationId xmlns:a16="http://schemas.microsoft.com/office/drawing/2014/main" xmlns="" id="{3FEA72A6-552A-476F-B5D2-0C93D10FEDDF}"/>
              </a:ext>
            </a:extLst>
          </p:cNvPr>
          <p:cNvPicPr/>
          <p:nvPr/>
        </p:nvPicPr>
        <p:blipFill>
          <a:blip r:embed="rId5"/>
          <a:stretch>
            <a:fillRect/>
          </a:stretch>
        </p:blipFill>
        <p:spPr>
          <a:xfrm>
            <a:off x="513346" y="2936605"/>
            <a:ext cx="1152525" cy="304800"/>
          </a:xfrm>
          <a:prstGeom prst="rect">
            <a:avLst/>
          </a:prstGeom>
        </p:spPr>
      </p:pic>
      <p:pic>
        <p:nvPicPr>
          <p:cNvPr id="15" name="Picture 14">
            <a:extLst>
              <a:ext uri="{FF2B5EF4-FFF2-40B4-BE49-F238E27FC236}">
                <a16:creationId xmlns:a16="http://schemas.microsoft.com/office/drawing/2014/main" xmlns="" id="{2E87692F-188A-4BEF-A26D-A58651CD99F7}"/>
              </a:ext>
            </a:extLst>
          </p:cNvPr>
          <p:cNvPicPr/>
          <p:nvPr/>
        </p:nvPicPr>
        <p:blipFill>
          <a:blip r:embed="rId5"/>
          <a:stretch>
            <a:fillRect/>
          </a:stretch>
        </p:blipFill>
        <p:spPr>
          <a:xfrm>
            <a:off x="3071272" y="2936605"/>
            <a:ext cx="1152525" cy="304800"/>
          </a:xfrm>
          <a:prstGeom prst="rect">
            <a:avLst/>
          </a:prstGeom>
        </p:spPr>
      </p:pic>
    </p:spTree>
    <p:extLst>
      <p:ext uri="{BB962C8B-B14F-4D97-AF65-F5344CB8AC3E}">
        <p14:creationId xmlns:p14="http://schemas.microsoft.com/office/powerpoint/2010/main" val="1556171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497986" y="1578474"/>
            <a:ext cx="4013796" cy="1132642"/>
          </a:xfrm>
        </p:spPr>
        <p:txBody>
          <a:bodyPr/>
          <a:lstStyle/>
          <a:p>
            <a:pPr marL="0" indent="0">
              <a:buNone/>
            </a:pPr>
            <a:endParaRPr lang="en-US" sz="2000" dirty="0">
              <a:solidFill>
                <a:schemeClr val="bg1"/>
              </a:solidFill>
            </a:endParaRPr>
          </a:p>
          <a:p>
            <a:pPr marL="0" indent="0" algn="ctr">
              <a:buNone/>
            </a:pPr>
            <a:r>
              <a:rPr lang="en-US" sz="2400" dirty="0" err="1">
                <a:solidFill>
                  <a:schemeClr val="bg1"/>
                </a:solidFill>
              </a:rPr>
              <a:t>Lacinato</a:t>
            </a:r>
            <a:r>
              <a:rPr lang="en-US" sz="2400" dirty="0">
                <a:solidFill>
                  <a:schemeClr val="bg1"/>
                </a:solidFill>
              </a:rPr>
              <a:t> Kale</a:t>
            </a:r>
          </a:p>
          <a:p>
            <a:pPr marL="0" indent="0" algn="ctr">
              <a:buNone/>
            </a:pPr>
            <a:r>
              <a:rPr lang="en-US" sz="1800" dirty="0">
                <a:solidFill>
                  <a:schemeClr val="bg1"/>
                </a:solidFill>
              </a:rPr>
              <a:t>Heirloom</a:t>
            </a:r>
          </a:p>
          <a:p>
            <a:pPr marL="0" indent="0" algn="ctr">
              <a:buNone/>
            </a:pPr>
            <a:endParaRPr lang="en-US" sz="2000" dirty="0">
              <a:solidFill>
                <a:schemeClr val="bg1"/>
              </a:solidFill>
            </a:endParaRPr>
          </a:p>
          <a:p>
            <a:pPr marL="0" indent="0">
              <a:buNone/>
            </a:pPr>
            <a:endParaRPr lang="en-US" sz="2400"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 </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3547872" y="1089739"/>
            <a:ext cx="4911708" cy="646331"/>
          </a:xfrm>
          <a:prstGeom prst="rect">
            <a:avLst/>
          </a:prstGeom>
          <a:noFill/>
        </p:spPr>
        <p:txBody>
          <a:bodyPr wrap="square" rtlCol="0">
            <a:spAutoFit/>
          </a:bodyPr>
          <a:lstStyle/>
          <a:p>
            <a:r>
              <a:rPr lang="en-US" sz="3600" dirty="0">
                <a:solidFill>
                  <a:schemeClr val="bg1"/>
                </a:solidFill>
              </a:rPr>
              <a:t>Workshop Varieties</a:t>
            </a:r>
          </a:p>
        </p:txBody>
      </p:sp>
      <p:sp>
        <p:nvSpPr>
          <p:cNvPr id="2" name="Rectangle 1">
            <a:extLst>
              <a:ext uri="{FF2B5EF4-FFF2-40B4-BE49-F238E27FC236}">
                <a16:creationId xmlns:a16="http://schemas.microsoft.com/office/drawing/2014/main" xmlns="" id="{3B8AF34B-5D79-49A4-BDE8-396DBE459327}"/>
              </a:ext>
            </a:extLst>
          </p:cNvPr>
          <p:cNvSpPr/>
          <p:nvPr/>
        </p:nvSpPr>
        <p:spPr>
          <a:xfrm>
            <a:off x="4536462" y="2632497"/>
            <a:ext cx="2697277" cy="3323987"/>
          </a:xfrm>
          <a:prstGeom prst="rect">
            <a:avLst/>
          </a:prstGeom>
        </p:spPr>
        <p:txBody>
          <a:bodyPr wrap="none">
            <a:spAutoFit/>
          </a:bodyPr>
          <a:lstStyle/>
          <a:p>
            <a:pPr marL="285750" indent="-285750">
              <a:buFont typeface="Arial" panose="020B0604020202020204" pitchFamily="34" charset="0"/>
              <a:buChar char="•"/>
            </a:pPr>
            <a:r>
              <a:rPr lang="en-US" sz="2400" dirty="0">
                <a:solidFill>
                  <a:schemeClr val="bg1"/>
                </a:solidFill>
              </a:rPr>
              <a:t>30 days baby leaf</a:t>
            </a:r>
          </a:p>
          <a:p>
            <a:r>
              <a:rPr lang="en-US" sz="2400" dirty="0">
                <a:solidFill>
                  <a:schemeClr val="bg1"/>
                </a:solidFill>
              </a:rPr>
              <a:t>	60 days full size</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Aka Dinosaur kale</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Fantastic Flavor</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Italian heirloom</a:t>
            </a:r>
          </a:p>
          <a:p>
            <a:pPr marL="0" indent="0" algn="ctr">
              <a:buNone/>
            </a:pPr>
            <a:endParaRPr lang="en-US" dirty="0">
              <a:solidFill>
                <a:schemeClr val="bg1"/>
              </a:solidFill>
            </a:endParaRPr>
          </a:p>
        </p:txBody>
      </p:sp>
      <p:pic>
        <p:nvPicPr>
          <p:cNvPr id="10" name="Picture 9">
            <a:extLst>
              <a:ext uri="{FF2B5EF4-FFF2-40B4-BE49-F238E27FC236}">
                <a16:creationId xmlns:a16="http://schemas.microsoft.com/office/drawing/2014/main" xmlns="" id="{A0E6442C-2B4F-4C5B-B042-0B5CE5BD4EA3}"/>
              </a:ext>
            </a:extLst>
          </p:cNvPr>
          <p:cNvPicPr/>
          <p:nvPr/>
        </p:nvPicPr>
        <p:blipFill>
          <a:blip r:embed="rId3"/>
          <a:stretch>
            <a:fillRect/>
          </a:stretch>
        </p:blipFill>
        <p:spPr>
          <a:xfrm>
            <a:off x="1461896" y="2930441"/>
            <a:ext cx="2085975" cy="1285875"/>
          </a:xfrm>
          <a:prstGeom prst="rect">
            <a:avLst/>
          </a:prstGeom>
        </p:spPr>
      </p:pic>
      <p:pic>
        <p:nvPicPr>
          <p:cNvPr id="11" name="Picture 10" descr="Organic Lacinato Kale">
            <a:extLst>
              <a:ext uri="{FF2B5EF4-FFF2-40B4-BE49-F238E27FC236}">
                <a16:creationId xmlns:a16="http://schemas.microsoft.com/office/drawing/2014/main" xmlns="" id="{016BF123-0F2B-4D03-B267-D593317670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351995" y="1660358"/>
            <a:ext cx="1551247" cy="2101516"/>
          </a:xfrm>
          <a:prstGeom prst="rect">
            <a:avLst/>
          </a:prstGeom>
          <a:noFill/>
          <a:ln>
            <a:noFill/>
          </a:ln>
        </p:spPr>
      </p:pic>
      <p:pic>
        <p:nvPicPr>
          <p:cNvPr id="12" name="Picture 11" descr="Organic Lacinato Kale">
            <a:extLst>
              <a:ext uri="{FF2B5EF4-FFF2-40B4-BE49-F238E27FC236}">
                <a16:creationId xmlns:a16="http://schemas.microsoft.com/office/drawing/2014/main" xmlns="" id="{ADD5BBD0-9CB9-4BE4-AE38-DAEC8E304D0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459580" y="3073316"/>
            <a:ext cx="1718945" cy="2286000"/>
          </a:xfrm>
          <a:prstGeom prst="rect">
            <a:avLst/>
          </a:prstGeom>
          <a:noFill/>
          <a:ln>
            <a:noFill/>
          </a:ln>
        </p:spPr>
      </p:pic>
    </p:spTree>
    <p:extLst>
      <p:ext uri="{BB962C8B-B14F-4D97-AF65-F5344CB8AC3E}">
        <p14:creationId xmlns:p14="http://schemas.microsoft.com/office/powerpoint/2010/main" val="1418716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69F98-5C8C-492A-A2FC-5CFAF7AD5750}"/>
              </a:ext>
            </a:extLst>
          </p:cNvPr>
          <p:cNvSpPr>
            <a:spLocks noGrp="1"/>
          </p:cNvSpPr>
          <p:nvPr>
            <p:ph idx="1"/>
          </p:nvPr>
        </p:nvSpPr>
        <p:spPr>
          <a:xfrm>
            <a:off x="497986" y="1578474"/>
            <a:ext cx="4013796" cy="1132642"/>
          </a:xfrm>
        </p:spPr>
        <p:txBody>
          <a:bodyPr/>
          <a:lstStyle/>
          <a:p>
            <a:pPr marL="0" indent="0">
              <a:buNone/>
            </a:pPr>
            <a:endParaRPr lang="en-US" sz="2000" dirty="0">
              <a:solidFill>
                <a:schemeClr val="bg1"/>
              </a:solidFill>
            </a:endParaRPr>
          </a:p>
          <a:p>
            <a:pPr marL="0" indent="0" algn="ctr">
              <a:buNone/>
            </a:pPr>
            <a:r>
              <a:rPr lang="en-US" sz="2400" dirty="0">
                <a:solidFill>
                  <a:schemeClr val="bg1"/>
                </a:solidFill>
              </a:rPr>
              <a:t>Dwarf Blue Curled Scotch Kale</a:t>
            </a:r>
          </a:p>
          <a:p>
            <a:pPr marL="0" indent="0" algn="ctr">
              <a:buNone/>
            </a:pPr>
            <a:r>
              <a:rPr lang="en-US" sz="1800" dirty="0">
                <a:solidFill>
                  <a:schemeClr val="bg1"/>
                </a:solidFill>
              </a:rPr>
              <a:t>Heirloom</a:t>
            </a:r>
          </a:p>
          <a:p>
            <a:pPr marL="0" indent="0" algn="ctr">
              <a:buNone/>
            </a:pPr>
            <a:endParaRPr lang="en-US" sz="2000" dirty="0">
              <a:solidFill>
                <a:schemeClr val="bg1"/>
              </a:solidFill>
            </a:endParaRPr>
          </a:p>
          <a:p>
            <a:pPr marL="0" indent="0">
              <a:buNone/>
            </a:pPr>
            <a:endParaRPr lang="en-US" sz="2400"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 </a:t>
            </a:r>
          </a:p>
        </p:txBody>
      </p:sp>
      <p:sp>
        <p:nvSpPr>
          <p:cNvPr id="7" name="Subtitle 2">
            <a:extLst>
              <a:ext uri="{FF2B5EF4-FFF2-40B4-BE49-F238E27FC236}">
                <a16:creationId xmlns:a16="http://schemas.microsoft.com/office/drawing/2014/main" xmlns="" id="{48E1D6C5-EDF0-4E5A-886B-922400D74804}"/>
              </a:ext>
            </a:extLst>
          </p:cNvPr>
          <p:cNvSpPr txBox="1">
            <a:spLocks/>
          </p:cNvSpPr>
          <p:nvPr/>
        </p:nvSpPr>
        <p:spPr bwMode="auto">
          <a:xfrm>
            <a:off x="457199" y="335714"/>
            <a:ext cx="11539058" cy="7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8" name="TextBox 7">
            <a:extLst>
              <a:ext uri="{FF2B5EF4-FFF2-40B4-BE49-F238E27FC236}">
                <a16:creationId xmlns:a16="http://schemas.microsoft.com/office/drawing/2014/main" xmlns="" id="{C2F046BE-F32A-411A-AAA2-6DBFBC8DBFBB}"/>
              </a:ext>
            </a:extLst>
          </p:cNvPr>
          <p:cNvSpPr txBox="1"/>
          <p:nvPr/>
        </p:nvSpPr>
        <p:spPr>
          <a:xfrm>
            <a:off x="3547872" y="1089739"/>
            <a:ext cx="4911708" cy="646331"/>
          </a:xfrm>
          <a:prstGeom prst="rect">
            <a:avLst/>
          </a:prstGeom>
          <a:noFill/>
        </p:spPr>
        <p:txBody>
          <a:bodyPr wrap="square" rtlCol="0">
            <a:spAutoFit/>
          </a:bodyPr>
          <a:lstStyle/>
          <a:p>
            <a:r>
              <a:rPr lang="en-US" sz="3600" dirty="0">
                <a:solidFill>
                  <a:schemeClr val="bg1"/>
                </a:solidFill>
              </a:rPr>
              <a:t>Workshop Varieties</a:t>
            </a:r>
          </a:p>
        </p:txBody>
      </p:sp>
      <p:sp>
        <p:nvSpPr>
          <p:cNvPr id="2" name="Rectangle 1">
            <a:extLst>
              <a:ext uri="{FF2B5EF4-FFF2-40B4-BE49-F238E27FC236}">
                <a16:creationId xmlns:a16="http://schemas.microsoft.com/office/drawing/2014/main" xmlns="" id="{3B8AF34B-5D79-49A4-BDE8-396DBE459327}"/>
              </a:ext>
            </a:extLst>
          </p:cNvPr>
          <p:cNvSpPr/>
          <p:nvPr/>
        </p:nvSpPr>
        <p:spPr>
          <a:xfrm>
            <a:off x="4572589" y="2560308"/>
            <a:ext cx="3308278" cy="2954655"/>
          </a:xfrm>
          <a:prstGeom prst="rect">
            <a:avLst/>
          </a:prstGeom>
        </p:spPr>
        <p:txBody>
          <a:bodyPr wrap="none">
            <a:spAutoFit/>
          </a:bodyPr>
          <a:lstStyle/>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Tasty salad or steamed</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Hardy </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Productive</a:t>
            </a:r>
          </a:p>
          <a:p>
            <a:pPr marL="285750" indent="-285750">
              <a:buFont typeface="Arial" panose="020B0604020202020204" pitchFamily="34" charset="0"/>
              <a:buChar char="•"/>
            </a:pPr>
            <a:endParaRPr lang="en-US" sz="2400" dirty="0">
              <a:solidFill>
                <a:schemeClr val="bg1"/>
              </a:solidFill>
            </a:endParaRPr>
          </a:p>
          <a:p>
            <a:pPr marL="0" indent="0" algn="ctr">
              <a:buNone/>
            </a:pPr>
            <a:endParaRPr lang="en-US" dirty="0">
              <a:solidFill>
                <a:schemeClr val="bg1"/>
              </a:solidFill>
            </a:endParaRPr>
          </a:p>
        </p:txBody>
      </p:sp>
      <p:pic>
        <p:nvPicPr>
          <p:cNvPr id="10" name="Picture 9">
            <a:extLst>
              <a:ext uri="{FF2B5EF4-FFF2-40B4-BE49-F238E27FC236}">
                <a16:creationId xmlns:a16="http://schemas.microsoft.com/office/drawing/2014/main" xmlns="" id="{A0E6442C-2B4F-4C5B-B042-0B5CE5BD4EA3}"/>
              </a:ext>
            </a:extLst>
          </p:cNvPr>
          <p:cNvPicPr/>
          <p:nvPr/>
        </p:nvPicPr>
        <p:blipFill>
          <a:blip r:embed="rId3"/>
          <a:stretch>
            <a:fillRect/>
          </a:stretch>
        </p:blipFill>
        <p:spPr>
          <a:xfrm>
            <a:off x="1461896" y="2930441"/>
            <a:ext cx="2085975" cy="1285875"/>
          </a:xfrm>
          <a:prstGeom prst="rect">
            <a:avLst/>
          </a:prstGeom>
        </p:spPr>
      </p:pic>
      <p:pic>
        <p:nvPicPr>
          <p:cNvPr id="9" name="Picture 8" descr="Organic Dwarf Blue Curled Scotch Kale">
            <a:extLst>
              <a:ext uri="{FF2B5EF4-FFF2-40B4-BE49-F238E27FC236}">
                <a16:creationId xmlns:a16="http://schemas.microsoft.com/office/drawing/2014/main" xmlns="" id="{73A5D813-82B1-4537-9552-42FF3A2DC1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011159" y="1736069"/>
            <a:ext cx="2402799" cy="3389383"/>
          </a:xfrm>
          <a:prstGeom prst="rect">
            <a:avLst/>
          </a:prstGeom>
          <a:noFill/>
          <a:ln>
            <a:noFill/>
          </a:ln>
        </p:spPr>
      </p:pic>
    </p:spTree>
    <p:extLst>
      <p:ext uri="{BB962C8B-B14F-4D97-AF65-F5344CB8AC3E}">
        <p14:creationId xmlns:p14="http://schemas.microsoft.com/office/powerpoint/2010/main" val="2863532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5195" y="157599"/>
            <a:ext cx="11564225"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pic>
        <p:nvPicPr>
          <p:cNvPr id="5" name="Picture 4">
            <a:extLst>
              <a:ext uri="{FF2B5EF4-FFF2-40B4-BE49-F238E27FC236}">
                <a16:creationId xmlns:a16="http://schemas.microsoft.com/office/drawing/2014/main" xmlns="" id="{8B0A3F02-2F06-4BA7-AD9A-B306CFB2846C}"/>
              </a:ext>
            </a:extLst>
          </p:cNvPr>
          <p:cNvPicPr>
            <a:picLocks noChangeAspect="1"/>
          </p:cNvPicPr>
          <p:nvPr/>
        </p:nvPicPr>
        <p:blipFill>
          <a:blip r:embed="rId3"/>
          <a:stretch>
            <a:fillRect/>
          </a:stretch>
        </p:blipFill>
        <p:spPr>
          <a:xfrm>
            <a:off x="271244" y="1273201"/>
            <a:ext cx="5334000" cy="2676525"/>
          </a:xfrm>
          <a:prstGeom prst="rect">
            <a:avLst/>
          </a:prstGeom>
        </p:spPr>
      </p:pic>
      <p:sp>
        <p:nvSpPr>
          <p:cNvPr id="9" name="Rectangle 8">
            <a:extLst>
              <a:ext uri="{FF2B5EF4-FFF2-40B4-BE49-F238E27FC236}">
                <a16:creationId xmlns:a16="http://schemas.microsoft.com/office/drawing/2014/main" xmlns="" id="{A987A315-FFEB-49B3-9020-8C0A8F29EC4B}"/>
              </a:ext>
            </a:extLst>
          </p:cNvPr>
          <p:cNvSpPr/>
          <p:nvPr/>
        </p:nvSpPr>
        <p:spPr>
          <a:xfrm>
            <a:off x="5707310" y="1495149"/>
            <a:ext cx="6096000" cy="3046988"/>
          </a:xfrm>
          <a:prstGeom prst="rect">
            <a:avLst/>
          </a:prstGeom>
        </p:spPr>
        <p:txBody>
          <a:bodyPr>
            <a:spAutoFit/>
          </a:bodyPr>
          <a:lstStyle/>
          <a:p>
            <a:pPr marL="285750" indent="-285750">
              <a:buFont typeface="Arial" panose="020B0604020202020204" pitchFamily="34" charset="0"/>
              <a:buChar char="•"/>
            </a:pPr>
            <a:r>
              <a:rPr lang="en-US" sz="2400" dirty="0">
                <a:solidFill>
                  <a:schemeClr val="bg1"/>
                </a:solidFill>
              </a:rPr>
              <a:t>Harden off the seedlings  - adjust to sun, wind and temperature</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Dig a hold slightly larger than the pot size</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Gently remove the plants – those roots are tender</a:t>
            </a:r>
          </a:p>
          <a:p>
            <a:endParaRPr lang="en-US" sz="2400" dirty="0">
              <a:solidFill>
                <a:schemeClr val="bg1"/>
              </a:solidFill>
            </a:endParaRPr>
          </a:p>
        </p:txBody>
      </p:sp>
      <p:sp>
        <p:nvSpPr>
          <p:cNvPr id="10" name="Rectangle 9">
            <a:extLst>
              <a:ext uri="{FF2B5EF4-FFF2-40B4-BE49-F238E27FC236}">
                <a16:creationId xmlns:a16="http://schemas.microsoft.com/office/drawing/2014/main" xmlns="" id="{15D4F01E-02C5-4D65-B77C-04E4DE90A783}"/>
              </a:ext>
            </a:extLst>
          </p:cNvPr>
          <p:cNvSpPr/>
          <p:nvPr/>
        </p:nvSpPr>
        <p:spPr>
          <a:xfrm>
            <a:off x="567602" y="3949726"/>
            <a:ext cx="10605920" cy="1877437"/>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bg1"/>
                </a:solidFill>
              </a:rPr>
              <a:t>Space to allow for mature growth</a:t>
            </a:r>
          </a:p>
          <a:p>
            <a:pPr marL="342900" indent="-342900">
              <a:buFont typeface="Arial" panose="020B0604020202020204" pitchFamily="34" charset="0"/>
              <a:buChar char="•"/>
            </a:pPr>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Plant just at the crown, if not stems rot</a:t>
            </a:r>
          </a:p>
          <a:p>
            <a:pPr marL="342900" indent="-342900">
              <a:buFont typeface="Arial" panose="020B0604020202020204" pitchFamily="34" charset="0"/>
              <a:buChar char="•"/>
            </a:pPr>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Fertilize with a well balanced fertilizer or compost, leafy veg need a good source of nitrogen </a:t>
            </a:r>
            <a:endParaRPr lang="en-US" sz="2400" dirty="0"/>
          </a:p>
        </p:txBody>
      </p:sp>
    </p:spTree>
    <p:extLst>
      <p:ext uri="{BB962C8B-B14F-4D97-AF65-F5344CB8AC3E}">
        <p14:creationId xmlns:p14="http://schemas.microsoft.com/office/powerpoint/2010/main" val="3077242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7775" y="98963"/>
            <a:ext cx="11564225"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7" name="TextBox 6"/>
          <p:cNvSpPr txBox="1"/>
          <p:nvPr/>
        </p:nvSpPr>
        <p:spPr>
          <a:xfrm>
            <a:off x="5545992" y="2366230"/>
            <a:ext cx="6646008" cy="3046988"/>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Jeanne Fry, Volunteer  the UNR High Desert Farming Initiative.  The program supports small farmers in identifying and growing higher value crops in western Nevada.</a:t>
            </a:r>
          </a:p>
          <a:p>
            <a:endParaRPr lang="en-US" sz="2400" b="1" dirty="0">
              <a:solidFill>
                <a:schemeClr val="bg1"/>
              </a:solidFill>
              <a:effectLst>
                <a:outerShdw blurRad="38100" dist="38100" dir="2700000" algn="tl">
                  <a:srgbClr val="000000">
                    <a:alpha val="43137"/>
                  </a:srgbClr>
                </a:outerShdw>
              </a:effectLst>
            </a:endParaRPr>
          </a:p>
          <a:p>
            <a:r>
              <a:rPr lang="en-US" sz="2400" b="1" dirty="0">
                <a:solidFill>
                  <a:schemeClr val="bg1"/>
                </a:solidFill>
                <a:effectLst>
                  <a:outerShdw blurRad="38100" dist="38100" dir="2700000" algn="tl">
                    <a:srgbClr val="000000">
                      <a:alpha val="43137"/>
                    </a:srgbClr>
                  </a:outerShdw>
                </a:effectLst>
              </a:rPr>
              <a:t>The Tahoe Master Gardener vegetable growing workshops qualified for participation – Looking at high </a:t>
            </a:r>
            <a:r>
              <a:rPr lang="en-US" sz="2400" b="1" u="sng" dirty="0">
                <a:solidFill>
                  <a:schemeClr val="bg1"/>
                </a:solidFill>
                <a:effectLst>
                  <a:outerShdw blurRad="38100" dist="38100" dir="2700000" algn="tl">
                    <a:srgbClr val="000000">
                      <a:alpha val="43137"/>
                    </a:srgbClr>
                  </a:outerShdw>
                </a:effectLst>
              </a:rPr>
              <a:t>elevation</a:t>
            </a:r>
            <a:r>
              <a:rPr lang="en-US" sz="2400" b="1" dirty="0">
                <a:solidFill>
                  <a:schemeClr val="bg1"/>
                </a:solidFill>
                <a:effectLst>
                  <a:outerShdw blurRad="38100" dist="38100" dir="2700000" algn="tl">
                    <a:srgbClr val="000000">
                      <a:alpha val="43137"/>
                    </a:srgbClr>
                  </a:outerShdw>
                </a:effectLst>
              </a:rPr>
              <a:t> issues of food production.</a:t>
            </a:r>
          </a:p>
        </p:txBody>
      </p:sp>
      <p:sp>
        <p:nvSpPr>
          <p:cNvPr id="2" name="Rectangle 1">
            <a:extLst>
              <a:ext uri="{FF2B5EF4-FFF2-40B4-BE49-F238E27FC236}">
                <a16:creationId xmlns:a16="http://schemas.microsoft.com/office/drawing/2014/main" xmlns="" id="{0190F228-E572-4AD2-9B1B-6C80A2061A0E}"/>
              </a:ext>
            </a:extLst>
          </p:cNvPr>
          <p:cNvSpPr/>
          <p:nvPr/>
        </p:nvSpPr>
        <p:spPr>
          <a:xfrm>
            <a:off x="4639221" y="1300147"/>
            <a:ext cx="4845622" cy="553998"/>
          </a:xfrm>
          <a:prstGeom prst="rect">
            <a:avLst/>
          </a:prstGeom>
        </p:spPr>
        <p:txBody>
          <a:bodyPr wrap="none">
            <a:spAutoFit/>
          </a:bodyPr>
          <a:lstStyle/>
          <a:p>
            <a:r>
              <a:rPr lang="en-US" sz="3000" b="1" dirty="0">
                <a:solidFill>
                  <a:schemeClr val="accent3">
                    <a:lumMod val="40000"/>
                    <a:lumOff val="60000"/>
                  </a:schemeClr>
                </a:solidFill>
                <a:effectLst>
                  <a:outerShdw blurRad="38100" dist="38100" dir="2700000" algn="tl">
                    <a:srgbClr val="000000">
                      <a:alpha val="43137"/>
                    </a:srgbClr>
                  </a:outerShdw>
                </a:effectLst>
              </a:rPr>
              <a:t>Lettuce plants grown by . . . . </a:t>
            </a:r>
            <a:endParaRPr lang="en-US" sz="3000" dirty="0">
              <a:solidFill>
                <a:schemeClr val="accent3">
                  <a:lumMod val="40000"/>
                  <a:lumOff val="60000"/>
                </a:schemeClr>
              </a:solidFill>
            </a:endParaRPr>
          </a:p>
        </p:txBody>
      </p:sp>
      <p:pic>
        <p:nvPicPr>
          <p:cNvPr id="5" name="Picture 4" descr="A person standing in front of a building&#10;&#10;Description generated with very high confidence">
            <a:extLst>
              <a:ext uri="{FF2B5EF4-FFF2-40B4-BE49-F238E27FC236}">
                <a16:creationId xmlns:a16="http://schemas.microsoft.com/office/drawing/2014/main" xmlns="" id="{DB6175C9-FEDD-4FE6-8D5B-5F8CB3A06817}"/>
              </a:ext>
            </a:extLst>
          </p:cNvPr>
          <p:cNvPicPr>
            <a:picLocks noChangeAspect="1"/>
          </p:cNvPicPr>
          <p:nvPr/>
        </p:nvPicPr>
        <p:blipFill>
          <a:blip r:embed="rId3"/>
          <a:stretch>
            <a:fillRect/>
          </a:stretch>
        </p:blipFill>
        <p:spPr>
          <a:xfrm>
            <a:off x="534336" y="2066169"/>
            <a:ext cx="4845622" cy="2725662"/>
          </a:xfrm>
          <a:prstGeom prst="rect">
            <a:avLst/>
          </a:prstGeom>
        </p:spPr>
      </p:pic>
    </p:spTree>
    <p:extLst>
      <p:ext uri="{BB962C8B-B14F-4D97-AF65-F5344CB8AC3E}">
        <p14:creationId xmlns:p14="http://schemas.microsoft.com/office/powerpoint/2010/main" val="68899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396445"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bg1"/>
                </a:solidFill>
                <a:effectLst>
                  <a:outerShdw blurRad="38100" dist="38100" dir="2700000" algn="tl">
                    <a:srgbClr val="000000">
                      <a:alpha val="43137"/>
                    </a:srgbClr>
                  </a:outerShdw>
                </a:effectLst>
              </a:rPr>
              <a:t>Lettuce &amp; Kale</a:t>
            </a:r>
            <a:endParaRPr lang="en-US" sz="4000" dirty="0">
              <a:solidFill>
                <a:schemeClr val="bg1"/>
              </a:solidFill>
            </a:endParaRPr>
          </a:p>
        </p:txBody>
      </p:sp>
      <p:pic>
        <p:nvPicPr>
          <p:cNvPr id="7" name="Picture 2" descr="C:\Users\TempAdmin1\Desktop\My Pictures\Truckee Garden\Erick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21" y="2737861"/>
            <a:ext cx="3440795" cy="2292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tahoedailytribune.com/csp/mediapool/sites/dt.common.streams.StreamServer.cls?STREAMOID=R7SJPFV3373d0OmcB$j5Wc$daE2N3K4ZzOUsqbU5sYsdERvdl0FGOiTHt7UOjw7NWCsjLu883Ygn4B49Lvm9bPe2QeMKQdVeZmXF$9l$4uCZ8QDXhaHEp3rvzXRJFdy0KqPHLoMevcTLo3h8xh70Y6N_U_CryOsw6FTOdKL_jpQ-&amp;CONTENTTYPE=imag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6684" y="3089143"/>
            <a:ext cx="4035510" cy="2388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TempAdmin1\Desktop\My Pictures\Truckee Garden\truckee demo dav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9150" y="2492528"/>
            <a:ext cx="3077350" cy="23080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68066" y="5108153"/>
            <a:ext cx="3271662" cy="523220"/>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Community Gardens</a:t>
            </a:r>
          </a:p>
        </p:txBody>
      </p:sp>
      <p:sp>
        <p:nvSpPr>
          <p:cNvPr id="11" name="Rectangle 10"/>
          <p:cNvSpPr/>
          <p:nvPr/>
        </p:nvSpPr>
        <p:spPr>
          <a:xfrm>
            <a:off x="4864533" y="2445473"/>
            <a:ext cx="2819811" cy="584775"/>
          </a:xfrm>
          <a:prstGeom prst="rect">
            <a:avLst/>
          </a:prstGeom>
        </p:spPr>
        <p:txBody>
          <a:bodyPr wrap="none">
            <a:spAutoFit/>
          </a:bodyPr>
          <a:lstStyle/>
          <a:p>
            <a:r>
              <a:rPr lang="en-US" sz="3200" b="1" dirty="0">
                <a:solidFill>
                  <a:srgbClr val="FFC000"/>
                </a:solidFill>
                <a:effectLst>
                  <a:outerShdw blurRad="38100" dist="38100" dir="2700000" algn="tl">
                    <a:srgbClr val="000000">
                      <a:alpha val="43137"/>
                    </a:srgbClr>
                  </a:outerShdw>
                </a:effectLst>
              </a:rPr>
              <a:t>School Gardens</a:t>
            </a:r>
          </a:p>
        </p:txBody>
      </p:sp>
      <p:sp>
        <p:nvSpPr>
          <p:cNvPr id="12" name="Rectangle 11"/>
          <p:cNvSpPr/>
          <p:nvPr/>
        </p:nvSpPr>
        <p:spPr>
          <a:xfrm>
            <a:off x="9526498" y="4899730"/>
            <a:ext cx="1833759" cy="523220"/>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Workshops</a:t>
            </a:r>
          </a:p>
        </p:txBody>
      </p:sp>
      <p:sp>
        <p:nvSpPr>
          <p:cNvPr id="13" name="TextBox 12"/>
          <p:cNvSpPr txBox="1"/>
          <p:nvPr/>
        </p:nvSpPr>
        <p:spPr>
          <a:xfrm>
            <a:off x="912752" y="1438882"/>
            <a:ext cx="5068597" cy="1138773"/>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Master Gardeners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engage in the Community</a:t>
            </a:r>
          </a:p>
        </p:txBody>
      </p:sp>
    </p:spTree>
    <p:extLst>
      <p:ext uri="{BB962C8B-B14F-4D97-AF65-F5344CB8AC3E}">
        <p14:creationId xmlns:p14="http://schemas.microsoft.com/office/powerpoint/2010/main" val="1775835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7775" y="290920"/>
            <a:ext cx="11564225"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5" name="Rectangle 4">
            <a:extLst>
              <a:ext uri="{FF2B5EF4-FFF2-40B4-BE49-F238E27FC236}">
                <a16:creationId xmlns:a16="http://schemas.microsoft.com/office/drawing/2014/main" xmlns="" id="{8ABB9717-0055-44B7-AC81-C39957F7E667}"/>
              </a:ext>
            </a:extLst>
          </p:cNvPr>
          <p:cNvSpPr/>
          <p:nvPr/>
        </p:nvSpPr>
        <p:spPr>
          <a:xfrm>
            <a:off x="3330538" y="1156854"/>
            <a:ext cx="4352538" cy="553998"/>
          </a:xfrm>
          <a:prstGeom prst="rect">
            <a:avLst/>
          </a:prstGeom>
        </p:spPr>
        <p:txBody>
          <a:bodyPr wrap="none">
            <a:spAutoFit/>
          </a:bodyPr>
          <a:lstStyle/>
          <a:p>
            <a:r>
              <a:rPr lang="en-US" sz="3000" b="1" dirty="0">
                <a:solidFill>
                  <a:schemeClr val="accent3">
                    <a:lumMod val="40000"/>
                    <a:lumOff val="60000"/>
                  </a:schemeClr>
                </a:solidFill>
                <a:effectLst>
                  <a:outerShdw blurRad="38100" dist="38100" dir="2700000" algn="tl">
                    <a:srgbClr val="000000">
                      <a:alpha val="43137"/>
                    </a:srgbClr>
                  </a:outerShdw>
                </a:effectLst>
              </a:rPr>
              <a:t>Kale plants grown by . . . . </a:t>
            </a:r>
            <a:endParaRPr lang="en-US" sz="3000" dirty="0">
              <a:solidFill>
                <a:schemeClr val="accent3">
                  <a:lumMod val="40000"/>
                  <a:lumOff val="60000"/>
                </a:schemeClr>
              </a:solidFill>
            </a:endParaRPr>
          </a:p>
        </p:txBody>
      </p:sp>
      <p:pic>
        <p:nvPicPr>
          <p:cNvPr id="4" name="Picture 3" descr="A picture containing outdoor, person, water, holding&#10;&#10;Description generated with very high confidence">
            <a:extLst>
              <a:ext uri="{FF2B5EF4-FFF2-40B4-BE49-F238E27FC236}">
                <a16:creationId xmlns:a16="http://schemas.microsoft.com/office/drawing/2014/main" xmlns="" id="{98C97F99-1021-42D8-B39A-BE23DC80FC0E}"/>
              </a:ext>
            </a:extLst>
          </p:cNvPr>
          <p:cNvPicPr>
            <a:picLocks noChangeAspect="1"/>
          </p:cNvPicPr>
          <p:nvPr/>
        </p:nvPicPr>
        <p:blipFill>
          <a:blip r:embed="rId3"/>
          <a:stretch>
            <a:fillRect/>
          </a:stretch>
        </p:blipFill>
        <p:spPr>
          <a:xfrm>
            <a:off x="671367" y="1300147"/>
            <a:ext cx="2560592" cy="3867325"/>
          </a:xfrm>
          <a:prstGeom prst="rect">
            <a:avLst/>
          </a:prstGeom>
        </p:spPr>
      </p:pic>
      <p:pic>
        <p:nvPicPr>
          <p:cNvPr id="8" name="Picture 7" descr="A person sitting on the side of a mountain&#10;&#10;Description generated with high confidence">
            <a:extLst>
              <a:ext uri="{FF2B5EF4-FFF2-40B4-BE49-F238E27FC236}">
                <a16:creationId xmlns:a16="http://schemas.microsoft.com/office/drawing/2014/main" xmlns="" id="{62A0DAEF-5443-4800-BAC0-BD1F7EEE5345}"/>
              </a:ext>
            </a:extLst>
          </p:cNvPr>
          <p:cNvPicPr>
            <a:picLocks noChangeAspect="1"/>
          </p:cNvPicPr>
          <p:nvPr/>
        </p:nvPicPr>
        <p:blipFill>
          <a:blip r:embed="rId4"/>
          <a:stretch>
            <a:fillRect/>
          </a:stretch>
        </p:blipFill>
        <p:spPr>
          <a:xfrm>
            <a:off x="8294424" y="1384769"/>
            <a:ext cx="2804211" cy="3738948"/>
          </a:xfrm>
          <a:prstGeom prst="rect">
            <a:avLst/>
          </a:prstGeom>
        </p:spPr>
      </p:pic>
      <p:sp>
        <p:nvSpPr>
          <p:cNvPr id="11" name="Rectangle 10">
            <a:extLst>
              <a:ext uri="{FF2B5EF4-FFF2-40B4-BE49-F238E27FC236}">
                <a16:creationId xmlns:a16="http://schemas.microsoft.com/office/drawing/2014/main" xmlns="" id="{0A1A7333-B69D-4BB1-808A-D454B7485C24}"/>
              </a:ext>
            </a:extLst>
          </p:cNvPr>
          <p:cNvSpPr/>
          <p:nvPr/>
        </p:nvSpPr>
        <p:spPr>
          <a:xfrm>
            <a:off x="671367" y="5279381"/>
            <a:ext cx="1478738" cy="461665"/>
          </a:xfrm>
          <a:prstGeom prst="rect">
            <a:avLst/>
          </a:prstGeom>
        </p:spPr>
        <p:txBody>
          <a:bodyPr wrap="none">
            <a:spAutoFit/>
          </a:bodyPr>
          <a:lstStyle/>
          <a:p>
            <a:r>
              <a:rPr lang="en-US" sz="2400" b="1" dirty="0">
                <a:solidFill>
                  <a:schemeClr val="bg1"/>
                </a:solidFill>
                <a:effectLst>
                  <a:outerShdw blurRad="38100" dist="38100" dir="2700000" algn="tl">
                    <a:srgbClr val="000000">
                      <a:alpha val="43137"/>
                    </a:srgbClr>
                  </a:outerShdw>
                </a:effectLst>
              </a:rPr>
              <a:t>Alison Toy</a:t>
            </a:r>
            <a:endParaRPr lang="en-US" sz="2400" dirty="0">
              <a:solidFill>
                <a:schemeClr val="bg1"/>
              </a:solidFill>
            </a:endParaRPr>
          </a:p>
        </p:txBody>
      </p:sp>
      <p:sp>
        <p:nvSpPr>
          <p:cNvPr id="12" name="Rectangle 11">
            <a:extLst>
              <a:ext uri="{FF2B5EF4-FFF2-40B4-BE49-F238E27FC236}">
                <a16:creationId xmlns:a16="http://schemas.microsoft.com/office/drawing/2014/main" xmlns="" id="{D300D2F7-221D-47D5-AE5E-38B0D03FD615}"/>
              </a:ext>
            </a:extLst>
          </p:cNvPr>
          <p:cNvSpPr/>
          <p:nvPr/>
        </p:nvSpPr>
        <p:spPr>
          <a:xfrm>
            <a:off x="8294424" y="5227530"/>
            <a:ext cx="1450782" cy="461665"/>
          </a:xfrm>
          <a:prstGeom prst="rect">
            <a:avLst/>
          </a:prstGeom>
        </p:spPr>
        <p:txBody>
          <a:bodyPr wrap="none">
            <a:spAutoFit/>
          </a:bodyPr>
          <a:lstStyle/>
          <a:p>
            <a:r>
              <a:rPr lang="en-US" sz="2400" b="1" dirty="0" err="1">
                <a:solidFill>
                  <a:schemeClr val="bg1"/>
                </a:solidFill>
                <a:effectLst>
                  <a:outerShdw blurRad="38100" dist="38100" dir="2700000" algn="tl">
                    <a:srgbClr val="000000">
                      <a:alpha val="43137"/>
                    </a:srgbClr>
                  </a:outerShdw>
                </a:effectLst>
              </a:rPr>
              <a:t>Bre</a:t>
            </a:r>
            <a:r>
              <a:rPr lang="en-US" sz="2400" b="1" dirty="0">
                <a:solidFill>
                  <a:schemeClr val="bg1"/>
                </a:solidFill>
                <a:effectLst>
                  <a:outerShdw blurRad="38100" dist="38100" dir="2700000" algn="tl">
                    <a:srgbClr val="000000">
                      <a:alpha val="43137"/>
                    </a:srgbClr>
                  </a:outerShdw>
                </a:effectLst>
              </a:rPr>
              <a:t> Harris</a:t>
            </a:r>
            <a:endParaRPr lang="en-US" sz="2400" dirty="0">
              <a:solidFill>
                <a:schemeClr val="bg1"/>
              </a:solidFill>
            </a:endParaRPr>
          </a:p>
        </p:txBody>
      </p:sp>
      <p:sp>
        <p:nvSpPr>
          <p:cNvPr id="6" name="Rectangle 5">
            <a:extLst>
              <a:ext uri="{FF2B5EF4-FFF2-40B4-BE49-F238E27FC236}">
                <a16:creationId xmlns:a16="http://schemas.microsoft.com/office/drawing/2014/main" xmlns="" id="{62F7AF9C-B246-46A2-BB63-919EA3F1B178}"/>
              </a:ext>
            </a:extLst>
          </p:cNvPr>
          <p:cNvSpPr/>
          <p:nvPr/>
        </p:nvSpPr>
        <p:spPr>
          <a:xfrm>
            <a:off x="3284163" y="1776756"/>
            <a:ext cx="4823912" cy="3139321"/>
          </a:xfrm>
          <a:prstGeom prst="rect">
            <a:avLst/>
          </a:prstGeom>
        </p:spPr>
        <p:txBody>
          <a:bodyPr wrap="square">
            <a:spAutoFit/>
          </a:bodyPr>
          <a:lstStyle/>
          <a:p>
            <a:r>
              <a:rPr lang="en-US" dirty="0">
                <a:solidFill>
                  <a:schemeClr val="bg1"/>
                </a:solidFill>
                <a:latin typeface="Futura UC Davis Book"/>
                <a:ea typeface="Calibri" panose="020F0502020204030204" pitchFamily="34" charset="0"/>
                <a:cs typeface="Times New Roman" panose="02020603050405020304" pitchFamily="18" charset="0"/>
              </a:rPr>
              <a:t>The University of California, Davis, Tahoe Environmental Research Center (TERC), has monitored Lake Tahoe for over 50 years, amassing a unique record of change for one of the world’s most beautiful yet vulnerable lakes.</a:t>
            </a:r>
          </a:p>
          <a:p>
            <a:endParaRPr lang="en-US" dirty="0">
              <a:solidFill>
                <a:schemeClr val="bg1"/>
              </a:solidFill>
              <a:latin typeface="Futura UC Davis Book"/>
              <a:ea typeface="Calibri" panose="020F0502020204030204" pitchFamily="34" charset="0"/>
              <a:cs typeface="Times New Roman" panose="02020603050405020304" pitchFamily="18" charset="0"/>
            </a:endParaRPr>
          </a:p>
          <a:p>
            <a:r>
              <a:rPr lang="en-US" dirty="0">
                <a:solidFill>
                  <a:schemeClr val="bg1"/>
                </a:solidFill>
                <a:latin typeface="Futura UC Davis Book"/>
                <a:ea typeface="Calibri" panose="020F0502020204030204" pitchFamily="34" charset="0"/>
                <a:cs typeface="Times New Roman" panose="02020603050405020304" pitchFamily="18" charset="0"/>
              </a:rPr>
              <a:t>Public tours are available at the Tahoe City Field Station in the summer and year-round at the Tahoe Science Center in Incline Village.  </a:t>
            </a:r>
            <a:endParaRPr lang="en-US" dirty="0">
              <a:solidFill>
                <a:schemeClr val="bg1"/>
              </a:solidFill>
            </a:endParaRPr>
          </a:p>
        </p:txBody>
      </p:sp>
    </p:spTree>
    <p:extLst>
      <p:ext uri="{BB962C8B-B14F-4D97-AF65-F5344CB8AC3E}">
        <p14:creationId xmlns:p14="http://schemas.microsoft.com/office/powerpoint/2010/main" val="4187237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xmlns="" id="{593F53C1-DD99-402B-A6FB-A917E8C9E6E3}"/>
              </a:ext>
            </a:extLst>
          </p:cNvPr>
          <p:cNvSpPr txBox="1">
            <a:spLocks/>
          </p:cNvSpPr>
          <p:nvPr/>
        </p:nvSpPr>
        <p:spPr>
          <a:xfrm>
            <a:off x="272641" y="141054"/>
            <a:ext cx="11497113" cy="754025"/>
          </a:xfrm>
          <a:prstGeom prst="rect">
            <a:avLst/>
          </a:prstGeom>
        </p:spPr>
        <p:txBody>
          <a:bodyPr vert="horz" lIns="91440" tIns="45720" rIns="91440" bIns="45720" rtlCol="0" anchor="b">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7" name="TextBox 6">
            <a:extLst>
              <a:ext uri="{FF2B5EF4-FFF2-40B4-BE49-F238E27FC236}">
                <a16:creationId xmlns:a16="http://schemas.microsoft.com/office/drawing/2014/main" xmlns="" id="{168384F5-058E-4059-9E44-B5B67864A856}"/>
              </a:ext>
            </a:extLst>
          </p:cNvPr>
          <p:cNvSpPr txBox="1"/>
          <p:nvPr/>
        </p:nvSpPr>
        <p:spPr>
          <a:xfrm>
            <a:off x="3342806" y="1106672"/>
            <a:ext cx="5904959" cy="646331"/>
          </a:xfrm>
          <a:prstGeom prst="rect">
            <a:avLst/>
          </a:prstGeom>
          <a:noFill/>
        </p:spPr>
        <p:txBody>
          <a:bodyPr wrap="square" rtlCol="0">
            <a:spAutoFit/>
          </a:bodyPr>
          <a:lstStyle/>
          <a:p>
            <a:r>
              <a:rPr lang="en-US" sz="3600" dirty="0">
                <a:solidFill>
                  <a:schemeClr val="bg1"/>
                </a:solidFill>
              </a:rPr>
              <a:t>Distribution of Plant Materials</a:t>
            </a:r>
          </a:p>
        </p:txBody>
      </p:sp>
      <p:sp>
        <p:nvSpPr>
          <p:cNvPr id="8" name="Rectangle 7">
            <a:extLst>
              <a:ext uri="{FF2B5EF4-FFF2-40B4-BE49-F238E27FC236}">
                <a16:creationId xmlns:a16="http://schemas.microsoft.com/office/drawing/2014/main" xmlns="" id="{472518BC-0050-4D47-B00A-3955C35644C7}"/>
              </a:ext>
            </a:extLst>
          </p:cNvPr>
          <p:cNvSpPr/>
          <p:nvPr/>
        </p:nvSpPr>
        <p:spPr>
          <a:xfrm>
            <a:off x="4022256" y="2150343"/>
            <a:ext cx="4212756" cy="2954655"/>
          </a:xfrm>
          <a:prstGeom prst="rect">
            <a:avLst/>
          </a:prstGeom>
        </p:spPr>
        <p:txBody>
          <a:bodyPr wrap="none">
            <a:spAutoFit/>
          </a:bodyPr>
          <a:lstStyle/>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2 pony packs TOTAL, 12 plants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1 pack lettuce, 2 varieties </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1 pack kale, 2 varieties</a:t>
            </a:r>
          </a:p>
          <a:p>
            <a:pPr marL="285750" indent="-285750">
              <a:buFont typeface="Arial" panose="020B0604020202020204" pitchFamily="34" charset="0"/>
              <a:buChar char="•"/>
            </a:pPr>
            <a:endParaRPr lang="en-US" sz="2400" dirty="0">
              <a:solidFill>
                <a:schemeClr val="bg1"/>
              </a:solidFill>
            </a:endParaRPr>
          </a:p>
          <a:p>
            <a:pPr marL="0" indent="0" algn="ctr">
              <a:buNone/>
            </a:pPr>
            <a:endParaRPr lang="en-US" dirty="0">
              <a:solidFill>
                <a:schemeClr val="bg1"/>
              </a:solidFill>
            </a:endParaRPr>
          </a:p>
        </p:txBody>
      </p:sp>
    </p:spTree>
    <p:extLst>
      <p:ext uri="{BB962C8B-B14F-4D97-AF65-F5344CB8AC3E}">
        <p14:creationId xmlns:p14="http://schemas.microsoft.com/office/powerpoint/2010/main" val="3034499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3CA15F08-0170-4DFB-A353-82886CBED024}"/>
              </a:ext>
            </a:extLst>
          </p:cNvPr>
          <p:cNvPicPr>
            <a:picLocks noGrp="1"/>
          </p:cNvPicPr>
          <p:nvPr>
            <p:ph idx="1"/>
          </p:nvPr>
        </p:nvPicPr>
        <p:blipFill>
          <a:blip r:embed="rId3"/>
          <a:stretch>
            <a:fillRect/>
          </a:stretch>
        </p:blipFill>
        <p:spPr>
          <a:xfrm>
            <a:off x="1245191" y="1600200"/>
            <a:ext cx="9701618" cy="3816350"/>
          </a:xfrm>
          <a:prstGeom prst="rect">
            <a:avLst/>
          </a:prstGeom>
        </p:spPr>
      </p:pic>
      <p:sp>
        <p:nvSpPr>
          <p:cNvPr id="5" name="Subtitle 2">
            <a:extLst>
              <a:ext uri="{FF2B5EF4-FFF2-40B4-BE49-F238E27FC236}">
                <a16:creationId xmlns:a16="http://schemas.microsoft.com/office/drawing/2014/main" xmlns="" id="{82E34C77-404A-48BD-8ABA-0B72E6C6AC34}"/>
              </a:ext>
            </a:extLst>
          </p:cNvPr>
          <p:cNvSpPr txBox="1">
            <a:spLocks/>
          </p:cNvSpPr>
          <p:nvPr/>
        </p:nvSpPr>
        <p:spPr>
          <a:xfrm>
            <a:off x="272641" y="141054"/>
            <a:ext cx="11497113" cy="754025"/>
          </a:xfrm>
          <a:prstGeom prst="rect">
            <a:avLst/>
          </a:prstGeom>
        </p:spPr>
        <p:txBody>
          <a:bodyPr vert="horz" lIns="91440" tIns="45720" rIns="91440" bIns="45720" rtlCol="0" anchor="b">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accent3">
                    <a:lumMod val="40000"/>
                    <a:lumOff val="60000"/>
                  </a:schemeClr>
                </a:solidFill>
                <a:effectLst>
                  <a:outerShdw blurRad="38100" dist="38100" dir="2700000" algn="tl">
                    <a:srgbClr val="000000">
                      <a:alpha val="43137"/>
                    </a:srgbClr>
                  </a:outerShdw>
                </a:effectLst>
              </a:rPr>
              <a:t>Lettuce &amp; Kale</a:t>
            </a:r>
            <a:endParaRPr lang="en-US" sz="4000" dirty="0">
              <a:solidFill>
                <a:schemeClr val="accent3">
                  <a:lumMod val="40000"/>
                  <a:lumOff val="60000"/>
                </a:schemeClr>
              </a:solidFill>
            </a:endParaRPr>
          </a:p>
        </p:txBody>
      </p:sp>
      <p:sp>
        <p:nvSpPr>
          <p:cNvPr id="2" name="TextBox 1">
            <a:extLst>
              <a:ext uri="{FF2B5EF4-FFF2-40B4-BE49-F238E27FC236}">
                <a16:creationId xmlns:a16="http://schemas.microsoft.com/office/drawing/2014/main" xmlns="" id="{1D0C5848-DCEB-48A7-A551-BD0E7ABACCC3}"/>
              </a:ext>
            </a:extLst>
          </p:cNvPr>
          <p:cNvSpPr txBox="1"/>
          <p:nvPr/>
        </p:nvSpPr>
        <p:spPr>
          <a:xfrm>
            <a:off x="1491916" y="1098884"/>
            <a:ext cx="1754839" cy="369332"/>
          </a:xfrm>
          <a:prstGeom prst="rect">
            <a:avLst/>
          </a:prstGeom>
          <a:noFill/>
        </p:spPr>
        <p:txBody>
          <a:bodyPr wrap="none" rtlCol="0">
            <a:spAutoFit/>
          </a:bodyPr>
          <a:lstStyle/>
          <a:p>
            <a:r>
              <a:rPr lang="en-US" dirty="0">
                <a:solidFill>
                  <a:schemeClr val="bg1"/>
                </a:solidFill>
              </a:rPr>
              <a:t>Ornamental Kale</a:t>
            </a:r>
          </a:p>
        </p:txBody>
      </p:sp>
    </p:spTree>
    <p:extLst>
      <p:ext uri="{BB962C8B-B14F-4D97-AF65-F5344CB8AC3E}">
        <p14:creationId xmlns:p14="http://schemas.microsoft.com/office/powerpoint/2010/main" val="327081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396445"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bg1"/>
                </a:solidFill>
                <a:effectLst>
                  <a:outerShdw blurRad="38100" dist="38100" dir="2700000" algn="tl">
                    <a:srgbClr val="000000">
                      <a:alpha val="43137"/>
                    </a:srgbClr>
                  </a:outerShdw>
                </a:effectLst>
              </a:rPr>
              <a:t>Lettuce &amp; Kale</a:t>
            </a:r>
            <a:endParaRPr lang="en-US" sz="4000" dirty="0">
              <a:solidFill>
                <a:schemeClr val="bg1"/>
              </a:solidFill>
            </a:endParaRPr>
          </a:p>
        </p:txBody>
      </p:sp>
      <p:sp>
        <p:nvSpPr>
          <p:cNvPr id="10" name="Rectangle 9"/>
          <p:cNvSpPr/>
          <p:nvPr/>
        </p:nvSpPr>
        <p:spPr>
          <a:xfrm>
            <a:off x="737050" y="3370752"/>
            <a:ext cx="2765567" cy="1323439"/>
          </a:xfrm>
          <a:prstGeom prst="rect">
            <a:avLst/>
          </a:prstGeom>
        </p:spPr>
        <p:txBody>
          <a:bodyPr wrap="square">
            <a:spAutoFit/>
          </a:bodyPr>
          <a:lstStyle/>
          <a:p>
            <a:r>
              <a:rPr lang="en-US" sz="4000" b="1" dirty="0">
                <a:solidFill>
                  <a:srgbClr val="FFC000"/>
                </a:solidFill>
                <a:effectLst>
                  <a:outerShdw blurRad="38100" dist="38100" dir="2700000" algn="tl">
                    <a:srgbClr val="000000">
                      <a:alpha val="43137"/>
                    </a:srgbClr>
                  </a:outerShdw>
                </a:effectLst>
              </a:rPr>
              <a:t>Farmers Markets</a:t>
            </a:r>
          </a:p>
        </p:txBody>
      </p:sp>
      <p:sp>
        <p:nvSpPr>
          <p:cNvPr id="11" name="Rectangle 10"/>
          <p:cNvSpPr/>
          <p:nvPr/>
        </p:nvSpPr>
        <p:spPr>
          <a:xfrm>
            <a:off x="7316262" y="2008268"/>
            <a:ext cx="2943615" cy="646331"/>
          </a:xfrm>
          <a:prstGeom prst="rect">
            <a:avLst/>
          </a:prstGeom>
        </p:spPr>
        <p:txBody>
          <a:bodyPr wrap="square">
            <a:spAutoFit/>
          </a:bodyPr>
          <a:lstStyle/>
          <a:p>
            <a:r>
              <a:rPr lang="en-US" sz="3600" b="1" dirty="0">
                <a:solidFill>
                  <a:srgbClr val="FFC000"/>
                </a:solidFill>
                <a:effectLst>
                  <a:outerShdw blurRad="38100" dist="38100" dir="2700000" algn="tl">
                    <a:srgbClr val="000000">
                      <a:alpha val="43137"/>
                    </a:srgbClr>
                  </a:outerShdw>
                </a:effectLst>
              </a:rPr>
              <a:t>Plant Sales</a:t>
            </a:r>
          </a:p>
        </p:txBody>
      </p:sp>
      <p:sp>
        <p:nvSpPr>
          <p:cNvPr id="13" name="TextBox 12"/>
          <p:cNvSpPr txBox="1"/>
          <p:nvPr/>
        </p:nvSpPr>
        <p:spPr>
          <a:xfrm>
            <a:off x="912752" y="1438882"/>
            <a:ext cx="5068597" cy="1138773"/>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Master Gardeners </a:t>
            </a:r>
          </a:p>
          <a:p>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engage in the Community</a:t>
            </a:r>
          </a:p>
        </p:txBody>
      </p:sp>
      <p:pic>
        <p:nvPicPr>
          <p:cNvPr id="6" name="Picture 5" descr="A group of people standing in a garden&#10;&#10;Description generated with very high confidence">
            <a:extLst>
              <a:ext uri="{FF2B5EF4-FFF2-40B4-BE49-F238E27FC236}">
                <a16:creationId xmlns:a16="http://schemas.microsoft.com/office/drawing/2014/main" xmlns="" id="{7602F1F7-86E5-44A5-8A0D-A6E52852DBF5}"/>
              </a:ext>
            </a:extLst>
          </p:cNvPr>
          <p:cNvPicPr>
            <a:picLocks noChangeAspect="1"/>
          </p:cNvPicPr>
          <p:nvPr/>
        </p:nvPicPr>
        <p:blipFill>
          <a:blip r:embed="rId3"/>
          <a:stretch>
            <a:fillRect/>
          </a:stretch>
        </p:blipFill>
        <p:spPr>
          <a:xfrm>
            <a:off x="5840734" y="2926798"/>
            <a:ext cx="4559822" cy="2564900"/>
          </a:xfrm>
          <a:prstGeom prst="rect">
            <a:avLst/>
          </a:prstGeom>
        </p:spPr>
      </p:pic>
    </p:spTree>
    <p:extLst>
      <p:ext uri="{BB962C8B-B14F-4D97-AF65-F5344CB8AC3E}">
        <p14:creationId xmlns:p14="http://schemas.microsoft.com/office/powerpoint/2010/main" val="292199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44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dirty="0"/>
              <a:t/>
            </a:r>
            <a:br>
              <a:rPr lang="en-US" dirty="0"/>
            </a:br>
            <a:endParaRPr lang="en-US" dirty="0"/>
          </a:p>
        </p:txBody>
      </p:sp>
      <p:pic>
        <p:nvPicPr>
          <p:cNvPr id="8" name="Picture 2" descr="https://encrypted-tbn1.gstatic.com/images?q=tbn:ANd9GcRKDQmP4l8vmOx3L2GGwkDcm9TdzlWCDj_X4gRlYKW4pumX8F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324" y="2550913"/>
            <a:ext cx="3954751" cy="25332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88754" y="2170244"/>
            <a:ext cx="3624262" cy="369332"/>
          </a:xfrm>
          <a:prstGeom prst="rect">
            <a:avLst/>
          </a:prstGeom>
        </p:spPr>
        <p:txBody>
          <a:bodyPr wrap="none">
            <a:spAutoFit/>
          </a:bodyPr>
          <a:lstStyle/>
          <a:p>
            <a:r>
              <a:rPr lang="en-US" dirty="0">
                <a:solidFill>
                  <a:srgbClr val="FFC000"/>
                </a:solidFill>
              </a:rPr>
              <a:t>Merriam-Webster on-line Dictionary</a:t>
            </a:r>
          </a:p>
        </p:txBody>
      </p:sp>
      <p:sp>
        <p:nvSpPr>
          <p:cNvPr id="7" name="Rectangle 6"/>
          <p:cNvSpPr/>
          <p:nvPr/>
        </p:nvSpPr>
        <p:spPr>
          <a:xfrm>
            <a:off x="1011709" y="1315630"/>
            <a:ext cx="2432076" cy="707886"/>
          </a:xfrm>
          <a:prstGeom prst="rect">
            <a:avLst/>
          </a:prstGeom>
        </p:spPr>
        <p:txBody>
          <a:bodyPr wrap="none">
            <a:spAutoFit/>
          </a:bodyPr>
          <a:lstStyle/>
          <a:p>
            <a:r>
              <a:rPr lang="en-US" sz="4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Phenology</a:t>
            </a:r>
            <a:endParaRPr lang="en-US" sz="4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Rectangle 8"/>
          <p:cNvSpPr/>
          <p:nvPr/>
        </p:nvSpPr>
        <p:spPr>
          <a:xfrm>
            <a:off x="810517" y="2041015"/>
            <a:ext cx="6096000" cy="4154984"/>
          </a:xfrm>
          <a:prstGeom prst="rect">
            <a:avLst/>
          </a:prstGeom>
        </p:spPr>
        <p:txBody>
          <a:bodyPr>
            <a:spAutoFit/>
          </a:bodyPr>
          <a:lstStyle/>
          <a:p>
            <a:pPr marL="457200" indent="-4572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General</a:t>
            </a:r>
            <a:r>
              <a:rPr 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Phenology</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looks at growth and development of plant that are due to </a:t>
            </a:r>
            <a:r>
              <a:rPr lang="en-US" sz="2400" b="1" u="sng"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weather and climate</a:t>
            </a:r>
            <a:endParaRPr lang="en-US" sz="2400" b="1"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Varietal Comparative Phenology </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(VCP) compares growth and development among </a:t>
            </a:r>
            <a:r>
              <a:rPr lang="en-US" sz="3200" b="1"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several</a:t>
            </a:r>
            <a:r>
              <a:rPr 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 varieties that are due to weather and climate</a:t>
            </a: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cs typeface="Calibri" panose="020F0502020204030204" pitchFamily="34" charset="0"/>
              </a:rPr>
              <a:t>Tahoe phenology</a:t>
            </a: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3" name="Subtitle 2">
            <a:extLst>
              <a:ext uri="{FF2B5EF4-FFF2-40B4-BE49-F238E27FC236}">
                <a16:creationId xmlns:a16="http://schemas.microsoft.com/office/drawing/2014/main" xmlns="" id="{C71BD991-CC2F-48F0-9037-C19830484297}"/>
              </a:ext>
            </a:extLst>
          </p:cNvPr>
          <p:cNvSpPr txBox="1">
            <a:spLocks/>
          </p:cNvSpPr>
          <p:nvPr/>
        </p:nvSpPr>
        <p:spPr>
          <a:xfrm>
            <a:off x="457199" y="335714"/>
            <a:ext cx="11396445" cy="754025"/>
          </a:xfrm>
          <a:prstGeom prst="rect">
            <a:avLst/>
          </a:prstGeom>
        </p:spPr>
        <p:txBody>
          <a:bodyPr vert="horz" lIns="91440" tIns="45720" rIns="91440" bIns="45720" rtlCol="0" anchor="b">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bg1"/>
                </a:solidFill>
                <a:effectLst>
                  <a:outerShdw blurRad="38100" dist="38100" dir="2700000" algn="tl">
                    <a:srgbClr val="000000">
                      <a:alpha val="43137"/>
                    </a:srgbClr>
                  </a:outerShdw>
                </a:effectLst>
              </a:rPr>
              <a:t>Lettuce &amp; Kale</a:t>
            </a:r>
            <a:endParaRPr lang="en-US" sz="4000" dirty="0">
              <a:solidFill>
                <a:schemeClr val="bg1"/>
              </a:solidFill>
            </a:endParaRPr>
          </a:p>
        </p:txBody>
      </p:sp>
    </p:spTree>
    <p:extLst>
      <p:ext uri="{BB962C8B-B14F-4D97-AF65-F5344CB8AC3E}">
        <p14:creationId xmlns:p14="http://schemas.microsoft.com/office/powerpoint/2010/main" val="280647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35714"/>
            <a:ext cx="11555836" cy="754025"/>
          </a:xfrm>
        </p:spPr>
        <p:txBody>
          <a:bodyPr>
            <a:normAutofit fontScale="92500"/>
          </a:bodyPr>
          <a:lstStyle/>
          <a:p>
            <a:pPr algn="l"/>
            <a:r>
              <a:rPr lang="en-US" b="1" dirty="0">
                <a:solidFill>
                  <a:srgbClr val="FFFF00"/>
                </a:solidFill>
                <a:effectLst>
                  <a:outerShdw blurRad="38100" dist="38100" dir="2700000" algn="tl">
                    <a:srgbClr val="000000">
                      <a:alpha val="43137"/>
                    </a:srgbClr>
                  </a:outerShdw>
                </a:effectLst>
              </a:rPr>
              <a:t>Tahoe Fruit &amp; Vegetable Workshop Series                  </a:t>
            </a:r>
            <a:r>
              <a:rPr lang="en-US" sz="4000" b="1" dirty="0">
                <a:solidFill>
                  <a:schemeClr val="bg1"/>
                </a:solidFill>
                <a:effectLst>
                  <a:outerShdw blurRad="38100" dist="38100" dir="2700000" algn="tl">
                    <a:srgbClr val="000000">
                      <a:alpha val="43137"/>
                    </a:srgbClr>
                  </a:outerShdw>
                </a:effectLst>
              </a:rPr>
              <a:t>Lettuce &amp; Kale</a:t>
            </a:r>
            <a:endParaRPr lang="en-US" sz="4000" dirty="0">
              <a:solidFill>
                <a:schemeClr val="bg1"/>
              </a:solidFill>
            </a:endParaRPr>
          </a:p>
        </p:txBody>
      </p:sp>
      <p:sp>
        <p:nvSpPr>
          <p:cNvPr id="8" name="TextBox 7"/>
          <p:cNvSpPr txBox="1"/>
          <p:nvPr/>
        </p:nvSpPr>
        <p:spPr>
          <a:xfrm>
            <a:off x="457199" y="1606566"/>
            <a:ext cx="7525514" cy="4585871"/>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grown lettuce and kale in the Tahoe Basin?</a:t>
            </a:r>
          </a:p>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Popular food: lettuce ranks second only to potatoes in number of servings per person</a:t>
            </a:r>
          </a:p>
          <a:p>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Kale has grown in popularity</a:t>
            </a: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Both are very Nutritious</a:t>
            </a: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Fairly easy to grow in summer at high altitudes</a:t>
            </a:r>
          </a:p>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descr="Image result for lettuce images and names">
            <a:extLst>
              <a:ext uri="{FF2B5EF4-FFF2-40B4-BE49-F238E27FC236}">
                <a16:creationId xmlns:a16="http://schemas.microsoft.com/office/drawing/2014/main" xmlns="" id="{A2708AF1-29F6-451D-A76A-01AA51FC433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29856" y="2955811"/>
            <a:ext cx="4255008" cy="2430005"/>
          </a:xfrm>
          <a:prstGeom prst="rect">
            <a:avLst/>
          </a:prstGeom>
          <a:noFill/>
          <a:ln>
            <a:noFill/>
          </a:ln>
        </p:spPr>
      </p:pic>
    </p:spTree>
    <p:extLst>
      <p:ext uri="{BB962C8B-B14F-4D97-AF65-F5344CB8AC3E}">
        <p14:creationId xmlns:p14="http://schemas.microsoft.com/office/powerpoint/2010/main" val="3902200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49681" y="252587"/>
            <a:ext cx="1811662" cy="2038031"/>
          </a:xfrm>
        </p:spPr>
        <p:txBody>
          <a:bodyPr>
            <a:normAutofit lnSpcReduction="10000"/>
          </a:bodyPr>
          <a:lstStyle/>
          <a:p>
            <a:r>
              <a:rPr lang="en-US" sz="2800" b="1" dirty="0">
                <a:solidFill>
                  <a:srgbClr val="FFFF00"/>
                </a:solidFill>
                <a:effectLst>
                  <a:outerShdw blurRad="38100" dist="38100" dir="2700000" algn="tl">
                    <a:srgbClr val="000000">
                      <a:alpha val="43137"/>
                    </a:srgbClr>
                  </a:outerShdw>
                </a:effectLst>
              </a:rPr>
              <a:t>Tahoe Fruit &amp; Vegetable Workshop Series</a:t>
            </a:r>
            <a:endParaRPr lang="en-US" sz="2800" dirty="0">
              <a:solidFill>
                <a:srgbClr val="FFFF00"/>
              </a:solidFill>
            </a:endParaRPr>
          </a:p>
        </p:txBody>
      </p:sp>
      <p:pic>
        <p:nvPicPr>
          <p:cNvPr id="2050" name="Picture 2" descr="Spring is here and so are rows and rows of beautiful spring greens. Lettuce and spring greens come in all shapes, sizes and flavors. We offer nearly twenty varieties throughout the year and severalâ¦">
            <a:extLst>
              <a:ext uri="{FF2B5EF4-FFF2-40B4-BE49-F238E27FC236}">
                <a16:creationId xmlns:a16="http://schemas.microsoft.com/office/drawing/2014/main" xmlns="" id="{0D448495-819E-436C-95C4-AC722BF74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35" y="335714"/>
            <a:ext cx="6867580" cy="51506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94FB173-0C7E-4464-B579-FCABF9500420}"/>
              </a:ext>
            </a:extLst>
          </p:cNvPr>
          <p:cNvSpPr txBox="1"/>
          <p:nvPr/>
        </p:nvSpPr>
        <p:spPr>
          <a:xfrm>
            <a:off x="9849682" y="5324270"/>
            <a:ext cx="1811661" cy="276999"/>
          </a:xfrm>
          <a:prstGeom prst="rect">
            <a:avLst/>
          </a:prstGeom>
          <a:noFill/>
        </p:spPr>
        <p:txBody>
          <a:bodyPr wrap="square" rtlCol="0">
            <a:spAutoFit/>
          </a:bodyPr>
          <a:lstStyle/>
          <a:p>
            <a:r>
              <a:rPr lang="en-US" sz="1200" dirty="0" err="1">
                <a:solidFill>
                  <a:schemeClr val="accent5">
                    <a:lumMod val="60000"/>
                    <a:lumOff val="40000"/>
                  </a:schemeClr>
                </a:solidFill>
              </a:rPr>
              <a:t>BrownBoxSoil</a:t>
            </a:r>
            <a:r>
              <a:rPr lang="en-US" sz="1200" dirty="0">
                <a:solidFill>
                  <a:schemeClr val="accent5">
                    <a:lumMod val="60000"/>
                    <a:lumOff val="40000"/>
                  </a:schemeClr>
                </a:solidFill>
                <a:latin typeface="Calibri" panose="020F0502020204030204" pitchFamily="34" charset="0"/>
                <a:cs typeface="Calibri" panose="020F0502020204030204" pitchFamily="34" charset="0"/>
              </a:rPr>
              <a:t> image</a:t>
            </a:r>
          </a:p>
        </p:txBody>
      </p:sp>
      <p:sp>
        <p:nvSpPr>
          <p:cNvPr id="11" name="TextBox 10">
            <a:extLst>
              <a:ext uri="{FF2B5EF4-FFF2-40B4-BE49-F238E27FC236}">
                <a16:creationId xmlns:a16="http://schemas.microsoft.com/office/drawing/2014/main" xmlns="" id="{25EC9D1C-2F18-4587-85D4-AACB441D724D}"/>
              </a:ext>
            </a:extLst>
          </p:cNvPr>
          <p:cNvSpPr txBox="1"/>
          <p:nvPr/>
        </p:nvSpPr>
        <p:spPr>
          <a:xfrm>
            <a:off x="10121962" y="2639649"/>
            <a:ext cx="1539381"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Lettuce &amp; Kale</a:t>
            </a:r>
          </a:p>
        </p:txBody>
      </p:sp>
      <p:sp>
        <p:nvSpPr>
          <p:cNvPr id="12" name="TextBox 11">
            <a:extLst>
              <a:ext uri="{FF2B5EF4-FFF2-40B4-BE49-F238E27FC236}">
                <a16:creationId xmlns:a16="http://schemas.microsoft.com/office/drawing/2014/main" xmlns="" id="{D973E66B-DF7B-45F0-BB26-4378EBCAB43E}"/>
              </a:ext>
            </a:extLst>
          </p:cNvPr>
          <p:cNvSpPr txBox="1"/>
          <p:nvPr/>
        </p:nvSpPr>
        <p:spPr>
          <a:xfrm>
            <a:off x="611071" y="4002819"/>
            <a:ext cx="2009004" cy="1569660"/>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SALAD</a:t>
            </a:r>
          </a:p>
          <a:p>
            <a:r>
              <a:rPr lang="en-US" sz="3600" b="1" dirty="0">
                <a:solidFill>
                  <a:schemeClr val="bg1"/>
                </a:solidFill>
                <a:effectLst>
                  <a:outerShdw blurRad="38100" dist="38100" dir="2700000" algn="tl">
                    <a:srgbClr val="000000">
                      <a:alpha val="43137"/>
                    </a:srgbClr>
                  </a:outerShdw>
                </a:effectLst>
              </a:rPr>
              <a:t>Fixings</a:t>
            </a:r>
          </a:p>
          <a:p>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449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49681" y="252587"/>
            <a:ext cx="1811662" cy="2038031"/>
          </a:xfrm>
        </p:spPr>
        <p:txBody>
          <a:bodyPr>
            <a:normAutofit lnSpcReduction="10000"/>
          </a:bodyPr>
          <a:lstStyle/>
          <a:p>
            <a:r>
              <a:rPr lang="en-US" sz="2800" b="1" dirty="0">
                <a:solidFill>
                  <a:srgbClr val="FFFF00"/>
                </a:solidFill>
                <a:effectLst>
                  <a:outerShdw blurRad="38100" dist="38100" dir="2700000" algn="tl">
                    <a:srgbClr val="000000">
                      <a:alpha val="43137"/>
                    </a:srgbClr>
                  </a:outerShdw>
                </a:effectLst>
              </a:rPr>
              <a:t>Tahoe Fruit &amp; Vegetable Workshop Series</a:t>
            </a:r>
            <a:endParaRPr lang="en-US" sz="2800" dirty="0">
              <a:solidFill>
                <a:srgbClr val="FFFF00"/>
              </a:solidFill>
            </a:endParaRPr>
          </a:p>
        </p:txBody>
      </p:sp>
      <p:pic>
        <p:nvPicPr>
          <p:cNvPr id="2050" name="Picture 2" descr="Spring is here and so are rows and rows of beautiful spring greens. Lettuce and spring greens come in all shapes, sizes and flavors. We offer nearly twenty varieties throughout the year and severalâ¦">
            <a:extLst>
              <a:ext uri="{FF2B5EF4-FFF2-40B4-BE49-F238E27FC236}">
                <a16:creationId xmlns:a16="http://schemas.microsoft.com/office/drawing/2014/main" xmlns="" id="{0D448495-819E-436C-95C4-AC722BF74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35" y="335714"/>
            <a:ext cx="6955221" cy="52164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94FB173-0C7E-4464-B579-FCABF9500420}"/>
              </a:ext>
            </a:extLst>
          </p:cNvPr>
          <p:cNvSpPr txBox="1"/>
          <p:nvPr/>
        </p:nvSpPr>
        <p:spPr>
          <a:xfrm>
            <a:off x="9849682" y="5324270"/>
            <a:ext cx="1811661" cy="276999"/>
          </a:xfrm>
          <a:prstGeom prst="rect">
            <a:avLst/>
          </a:prstGeom>
          <a:noFill/>
        </p:spPr>
        <p:txBody>
          <a:bodyPr wrap="square" rtlCol="0">
            <a:spAutoFit/>
          </a:bodyPr>
          <a:lstStyle/>
          <a:p>
            <a:r>
              <a:rPr lang="en-US" sz="1200" dirty="0" err="1">
                <a:solidFill>
                  <a:schemeClr val="accent5">
                    <a:lumMod val="60000"/>
                    <a:lumOff val="40000"/>
                  </a:schemeClr>
                </a:solidFill>
              </a:rPr>
              <a:t>BrownBoxSoil</a:t>
            </a:r>
            <a:r>
              <a:rPr lang="en-US" sz="1200" dirty="0">
                <a:solidFill>
                  <a:schemeClr val="accent5">
                    <a:lumMod val="60000"/>
                    <a:lumOff val="40000"/>
                  </a:schemeClr>
                </a:solidFill>
                <a:latin typeface="Calibri" panose="020F0502020204030204" pitchFamily="34" charset="0"/>
                <a:cs typeface="Calibri" panose="020F0502020204030204" pitchFamily="34" charset="0"/>
              </a:rPr>
              <a:t> image</a:t>
            </a:r>
          </a:p>
        </p:txBody>
      </p:sp>
      <p:sp>
        <p:nvSpPr>
          <p:cNvPr id="11" name="TextBox 10">
            <a:extLst>
              <a:ext uri="{FF2B5EF4-FFF2-40B4-BE49-F238E27FC236}">
                <a16:creationId xmlns:a16="http://schemas.microsoft.com/office/drawing/2014/main" xmlns="" id="{25EC9D1C-2F18-4587-85D4-AACB441D724D}"/>
              </a:ext>
            </a:extLst>
          </p:cNvPr>
          <p:cNvSpPr txBox="1"/>
          <p:nvPr/>
        </p:nvSpPr>
        <p:spPr>
          <a:xfrm>
            <a:off x="10363281" y="2351782"/>
            <a:ext cx="1539381"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Lettuce &amp; Kale</a:t>
            </a:r>
          </a:p>
        </p:txBody>
      </p:sp>
      <p:sp>
        <p:nvSpPr>
          <p:cNvPr id="16" name="Text Box 2">
            <a:extLst>
              <a:ext uri="{FF2B5EF4-FFF2-40B4-BE49-F238E27FC236}">
                <a16:creationId xmlns:a16="http://schemas.microsoft.com/office/drawing/2014/main" xmlns="" id="{F9A66FFF-0B9B-4A1D-BBC5-6258F52AC1BB}"/>
              </a:ext>
            </a:extLst>
          </p:cNvPr>
          <p:cNvSpPr txBox="1">
            <a:spLocks noChangeArrowheads="1"/>
          </p:cNvSpPr>
          <p:nvPr/>
        </p:nvSpPr>
        <p:spPr bwMode="auto">
          <a:xfrm>
            <a:off x="5080196" y="2181844"/>
            <a:ext cx="2323139" cy="119949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Lettuce &amp; Kale</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xmlns="" id="{EA774BEB-1E76-43DE-9509-3C4CE603EA38}"/>
              </a:ext>
            </a:extLst>
          </p:cNvPr>
          <p:cNvSpPr txBox="1">
            <a:spLocks noChangeArrowheads="1"/>
          </p:cNvSpPr>
          <p:nvPr/>
        </p:nvSpPr>
        <p:spPr bwMode="auto">
          <a:xfrm>
            <a:off x="7145659" y="2891747"/>
            <a:ext cx="1078992" cy="94834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3" name="Text Box 2">
            <a:extLst>
              <a:ext uri="{FF2B5EF4-FFF2-40B4-BE49-F238E27FC236}">
                <a16:creationId xmlns:a16="http://schemas.microsoft.com/office/drawing/2014/main" xmlns="" id="{DD5FC66A-733F-4A5F-A952-94087DA4033E}"/>
              </a:ext>
            </a:extLst>
          </p:cNvPr>
          <p:cNvSpPr txBox="1">
            <a:spLocks noChangeArrowheads="1"/>
          </p:cNvSpPr>
          <p:nvPr/>
        </p:nvSpPr>
        <p:spPr bwMode="auto">
          <a:xfrm>
            <a:off x="8071215" y="2038252"/>
            <a:ext cx="1383681" cy="107721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ext Box 2">
            <a:extLst>
              <a:ext uri="{FF2B5EF4-FFF2-40B4-BE49-F238E27FC236}">
                <a16:creationId xmlns:a16="http://schemas.microsoft.com/office/drawing/2014/main" xmlns="" id="{D8DEBECE-B1D8-4095-8777-A64BDA92E028}"/>
              </a:ext>
            </a:extLst>
          </p:cNvPr>
          <p:cNvSpPr txBox="1">
            <a:spLocks noChangeArrowheads="1"/>
          </p:cNvSpPr>
          <p:nvPr/>
        </p:nvSpPr>
        <p:spPr bwMode="auto">
          <a:xfrm>
            <a:off x="7269969" y="1784655"/>
            <a:ext cx="1210073" cy="72080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5" name="Text Box 2">
            <a:extLst>
              <a:ext uri="{FF2B5EF4-FFF2-40B4-BE49-F238E27FC236}">
                <a16:creationId xmlns:a16="http://schemas.microsoft.com/office/drawing/2014/main" xmlns="" id="{BB43704A-A864-4E12-8EB6-0ECDC7A3AFB5}"/>
              </a:ext>
            </a:extLst>
          </p:cNvPr>
          <p:cNvSpPr txBox="1">
            <a:spLocks noChangeArrowheads="1"/>
          </p:cNvSpPr>
          <p:nvPr/>
        </p:nvSpPr>
        <p:spPr bwMode="auto">
          <a:xfrm>
            <a:off x="7089663" y="459453"/>
            <a:ext cx="1078991" cy="115214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7" name="Text Box 2">
            <a:extLst>
              <a:ext uri="{FF2B5EF4-FFF2-40B4-BE49-F238E27FC236}">
                <a16:creationId xmlns:a16="http://schemas.microsoft.com/office/drawing/2014/main" xmlns="" id="{218E6DB6-35A4-427E-A98D-0EA45DD9E13A}"/>
              </a:ext>
            </a:extLst>
          </p:cNvPr>
          <p:cNvSpPr txBox="1">
            <a:spLocks noChangeArrowheads="1"/>
          </p:cNvSpPr>
          <p:nvPr/>
        </p:nvSpPr>
        <p:spPr bwMode="auto">
          <a:xfrm>
            <a:off x="3575552" y="1380744"/>
            <a:ext cx="859288" cy="103466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 name="Text Box 2">
            <a:extLst>
              <a:ext uri="{FF2B5EF4-FFF2-40B4-BE49-F238E27FC236}">
                <a16:creationId xmlns:a16="http://schemas.microsoft.com/office/drawing/2014/main" xmlns="" id="{58561BFC-7800-41D6-B122-8C01A9C417AD}"/>
              </a:ext>
            </a:extLst>
          </p:cNvPr>
          <p:cNvSpPr txBox="1">
            <a:spLocks noChangeArrowheads="1"/>
          </p:cNvSpPr>
          <p:nvPr/>
        </p:nvSpPr>
        <p:spPr bwMode="auto">
          <a:xfrm>
            <a:off x="4989029" y="3331768"/>
            <a:ext cx="2156629" cy="132151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9" name="Text Box 2">
            <a:extLst>
              <a:ext uri="{FF2B5EF4-FFF2-40B4-BE49-F238E27FC236}">
                <a16:creationId xmlns:a16="http://schemas.microsoft.com/office/drawing/2014/main" xmlns="" id="{FBDBFCE5-B970-4EAD-B682-1F68ADAF601D}"/>
              </a:ext>
            </a:extLst>
          </p:cNvPr>
          <p:cNvSpPr txBox="1">
            <a:spLocks noChangeArrowheads="1"/>
          </p:cNvSpPr>
          <p:nvPr/>
        </p:nvSpPr>
        <p:spPr bwMode="auto">
          <a:xfrm>
            <a:off x="2600699" y="2103121"/>
            <a:ext cx="1312932" cy="13258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0" name="Text Box 2">
            <a:extLst>
              <a:ext uri="{FF2B5EF4-FFF2-40B4-BE49-F238E27FC236}">
                <a16:creationId xmlns:a16="http://schemas.microsoft.com/office/drawing/2014/main" xmlns="" id="{63CC7CBF-2429-4743-85E9-8FCEF6C8E356}"/>
              </a:ext>
            </a:extLst>
          </p:cNvPr>
          <p:cNvSpPr txBox="1">
            <a:spLocks noChangeArrowheads="1"/>
          </p:cNvSpPr>
          <p:nvPr/>
        </p:nvSpPr>
        <p:spPr bwMode="auto">
          <a:xfrm>
            <a:off x="2671786" y="3502152"/>
            <a:ext cx="1241846" cy="10213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2" name="Text Box 2">
            <a:extLst>
              <a:ext uri="{FF2B5EF4-FFF2-40B4-BE49-F238E27FC236}">
                <a16:creationId xmlns:a16="http://schemas.microsoft.com/office/drawing/2014/main" xmlns="" id="{CC86337D-D60D-4050-978E-F04DD0B0AC2A}"/>
              </a:ext>
            </a:extLst>
          </p:cNvPr>
          <p:cNvSpPr txBox="1">
            <a:spLocks noChangeArrowheads="1"/>
          </p:cNvSpPr>
          <p:nvPr/>
        </p:nvSpPr>
        <p:spPr bwMode="auto">
          <a:xfrm>
            <a:off x="3913630" y="4169665"/>
            <a:ext cx="1215391" cy="102419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3" name="Text Box 2">
            <a:extLst>
              <a:ext uri="{FF2B5EF4-FFF2-40B4-BE49-F238E27FC236}">
                <a16:creationId xmlns:a16="http://schemas.microsoft.com/office/drawing/2014/main" xmlns="" id="{F9248FFB-7CBE-479D-8C6F-1ED0F6E833D4}"/>
              </a:ext>
            </a:extLst>
          </p:cNvPr>
          <p:cNvSpPr txBox="1">
            <a:spLocks noChangeArrowheads="1"/>
          </p:cNvSpPr>
          <p:nvPr/>
        </p:nvSpPr>
        <p:spPr bwMode="auto">
          <a:xfrm>
            <a:off x="6666907" y="3778527"/>
            <a:ext cx="1517904" cy="16919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4" name="Text Box 2">
            <a:extLst>
              <a:ext uri="{FF2B5EF4-FFF2-40B4-BE49-F238E27FC236}">
                <a16:creationId xmlns:a16="http://schemas.microsoft.com/office/drawing/2014/main" xmlns="" id="{52CD25AC-806F-4CB4-88B9-E8DDA251150C}"/>
              </a:ext>
            </a:extLst>
          </p:cNvPr>
          <p:cNvSpPr txBox="1">
            <a:spLocks noChangeArrowheads="1"/>
          </p:cNvSpPr>
          <p:nvPr/>
        </p:nvSpPr>
        <p:spPr bwMode="auto">
          <a:xfrm>
            <a:off x="6346868" y="1426464"/>
            <a:ext cx="1078991" cy="67703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5" name="Text Box 2">
            <a:extLst>
              <a:ext uri="{FF2B5EF4-FFF2-40B4-BE49-F238E27FC236}">
                <a16:creationId xmlns:a16="http://schemas.microsoft.com/office/drawing/2014/main" xmlns="" id="{C42144F8-42AE-4CF5-B568-195D34FB128D}"/>
              </a:ext>
            </a:extLst>
          </p:cNvPr>
          <p:cNvSpPr txBox="1">
            <a:spLocks noChangeArrowheads="1"/>
          </p:cNvSpPr>
          <p:nvPr/>
        </p:nvSpPr>
        <p:spPr bwMode="auto">
          <a:xfrm>
            <a:off x="4154168" y="1664139"/>
            <a:ext cx="974854" cy="132151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6" name="Text Box 2">
            <a:extLst>
              <a:ext uri="{FF2B5EF4-FFF2-40B4-BE49-F238E27FC236}">
                <a16:creationId xmlns:a16="http://schemas.microsoft.com/office/drawing/2014/main" xmlns="" id="{DE6F057D-D74B-4C25-89AC-61AF943CC0C9}"/>
              </a:ext>
            </a:extLst>
          </p:cNvPr>
          <p:cNvSpPr txBox="1">
            <a:spLocks noChangeArrowheads="1"/>
          </p:cNvSpPr>
          <p:nvPr/>
        </p:nvSpPr>
        <p:spPr bwMode="auto">
          <a:xfrm>
            <a:off x="4727448" y="1380744"/>
            <a:ext cx="1327130" cy="8011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64107717"/>
      </p:ext>
    </p:extLst>
  </p:cSld>
  <p:clrMapOvr>
    <a:masterClrMapping/>
  </p:clrMapOvr>
</p:sld>
</file>

<file path=ppt/theme/theme1.xml><?xml version="1.0" encoding="utf-8"?>
<a:theme xmlns:a="http://schemas.openxmlformats.org/drawingml/2006/main" name="Master Gardener The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Master Gardener Them" id="{D12F608A-8CF4-41F1-8B49-D41FC4858EF4}" vid="{EF3391B0-A7C2-44E5-8F76-92FFAB8B73D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 Gardener Them</Template>
  <TotalTime>23020</TotalTime>
  <Words>3200</Words>
  <Application>Microsoft Office PowerPoint</Application>
  <PresentationFormat>Custom</PresentationFormat>
  <Paragraphs>704</Paragraphs>
  <Slides>42</Slides>
  <Notes>42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Master Gardener Them</vt:lpstr>
      <vt:lpstr>Custom Design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Lettuce Kale Presentation 2018</dc:title>
  <dc:creator>TempAdmin1</dc:creator>
  <cp:lastModifiedBy>Alison Toy</cp:lastModifiedBy>
  <cp:revision>266</cp:revision>
  <dcterms:created xsi:type="dcterms:W3CDTF">2017-05-18T16:32:23Z</dcterms:created>
  <dcterms:modified xsi:type="dcterms:W3CDTF">2018-06-05T23:54:14Z</dcterms:modified>
</cp:coreProperties>
</file>