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notesMasterIdLst>
    <p:notesMasterId r:id="rId32"/>
  </p:notesMasterIdLst>
  <p:sldIdLst>
    <p:sldId id="285" r:id="rId2"/>
    <p:sldId id="256" r:id="rId3"/>
    <p:sldId id="267" r:id="rId4"/>
    <p:sldId id="275" r:id="rId5"/>
    <p:sldId id="263" r:id="rId6"/>
    <p:sldId id="277" r:id="rId7"/>
    <p:sldId id="261" r:id="rId8"/>
    <p:sldId id="271" r:id="rId9"/>
    <p:sldId id="259" r:id="rId10"/>
    <p:sldId id="262" r:id="rId11"/>
    <p:sldId id="278" r:id="rId12"/>
    <p:sldId id="286" r:id="rId13"/>
    <p:sldId id="281" r:id="rId14"/>
    <p:sldId id="288" r:id="rId15"/>
    <p:sldId id="272" r:id="rId16"/>
    <p:sldId id="270" r:id="rId17"/>
    <p:sldId id="283" r:id="rId18"/>
    <p:sldId id="282" r:id="rId19"/>
    <p:sldId id="265" r:id="rId20"/>
    <p:sldId id="269" r:id="rId21"/>
    <p:sldId id="274" r:id="rId22"/>
    <p:sldId id="276" r:id="rId23"/>
    <p:sldId id="290" r:id="rId24"/>
    <p:sldId id="289" r:id="rId25"/>
    <p:sldId id="264" r:id="rId26"/>
    <p:sldId id="268" r:id="rId27"/>
    <p:sldId id="279" r:id="rId28"/>
    <p:sldId id="280" r:id="rId29"/>
    <p:sldId id="257" r:id="rId30"/>
    <p:sldId id="284" r:id="rId3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KA G" initials="JG" lastIdx="1" clrIdx="0">
    <p:extLst>
      <p:ext uri="{19B8F6BF-5375-455C-9EA6-DF929625EA0E}">
        <p15:presenceInfo xmlns:p15="http://schemas.microsoft.com/office/powerpoint/2012/main" userId="83de429e3f76dae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46" autoAdjust="0"/>
    <p:restoredTop sz="88197" autoAdjust="0"/>
  </p:normalViewPr>
  <p:slideViewPr>
    <p:cSldViewPr snapToGrid="0">
      <p:cViewPr varScale="1">
        <p:scale>
          <a:sx n="82" d="100"/>
          <a:sy n="82" d="100"/>
        </p:scale>
        <p:origin x="51" y="31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E308900-2CDC-4538-9F52-C1F0E4E19258}" type="datetimeFigureOut">
              <a:rPr lang="en-US" smtClean="0"/>
              <a:t>5/14/2018</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495589B-201F-442A-8F21-4A4466EC2E7F}" type="slidenum">
              <a:rPr lang="en-US" smtClean="0"/>
              <a:t>‹#›</a:t>
            </a:fld>
            <a:endParaRPr lang="en-US"/>
          </a:p>
        </p:txBody>
      </p:sp>
    </p:spTree>
    <p:extLst>
      <p:ext uri="{BB962C8B-B14F-4D97-AF65-F5344CB8AC3E}">
        <p14:creationId xmlns:p14="http://schemas.microsoft.com/office/powerpoint/2010/main" val="3470878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95589B-201F-442A-8F21-4A4466EC2E7F}" type="slidenum">
              <a:rPr lang="en-US" smtClean="0"/>
              <a:t>2</a:t>
            </a:fld>
            <a:endParaRPr lang="en-US"/>
          </a:p>
        </p:txBody>
      </p:sp>
    </p:spTree>
    <p:extLst>
      <p:ext uri="{BB962C8B-B14F-4D97-AF65-F5344CB8AC3E}">
        <p14:creationId xmlns:p14="http://schemas.microsoft.com/office/powerpoint/2010/main" val="2682833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“The Martian” movie, just omit the poop.</a:t>
            </a:r>
          </a:p>
          <a:p>
            <a:pPr marL="176679" indent="-176679">
              <a:buFont typeface="Arial" panose="020B0604020202020204" pitchFamily="34" charset="0"/>
              <a:buChar char="•"/>
            </a:pPr>
            <a:r>
              <a:rPr lang="en-US" dirty="0"/>
              <a:t>Pontiac </a:t>
            </a:r>
            <a:r>
              <a:rPr lang="en-US" dirty="0" err="1"/>
              <a:t>red,German</a:t>
            </a:r>
            <a:r>
              <a:rPr lang="en-US" baseline="0" dirty="0"/>
              <a:t> butter ball, yellow fin, </a:t>
            </a:r>
            <a:r>
              <a:rPr lang="en-US" baseline="0" dirty="0" err="1"/>
              <a:t>sullanita</a:t>
            </a:r>
            <a:r>
              <a:rPr lang="en-US" baseline="0" dirty="0"/>
              <a:t>, La Rouge, French fingerling </a:t>
            </a:r>
            <a:r>
              <a:rPr lang="en-US" baseline="0" dirty="0" err="1"/>
              <a:t>Humbolt</a:t>
            </a:r>
            <a:r>
              <a:rPr lang="en-US" baseline="0" dirty="0"/>
              <a:t> Red, </a:t>
            </a:r>
            <a:endParaRPr lang="en-US" dirty="0"/>
          </a:p>
        </p:txBody>
      </p:sp>
      <p:sp>
        <p:nvSpPr>
          <p:cNvPr id="4" name="Slide Number Placeholder 3"/>
          <p:cNvSpPr>
            <a:spLocks noGrp="1"/>
          </p:cNvSpPr>
          <p:nvPr>
            <p:ph type="sldNum" sz="quarter" idx="10"/>
          </p:nvPr>
        </p:nvSpPr>
        <p:spPr/>
        <p:txBody>
          <a:bodyPr/>
          <a:lstStyle/>
          <a:p>
            <a:fld id="{1495589B-201F-442A-8F21-4A4466EC2E7F}" type="slidenum">
              <a:rPr lang="en-US" smtClean="0"/>
              <a:t>25</a:t>
            </a:fld>
            <a:endParaRPr lang="en-US"/>
          </a:p>
        </p:txBody>
      </p:sp>
    </p:spTree>
    <p:extLst>
      <p:ext uri="{BB962C8B-B14F-4D97-AF65-F5344CB8AC3E}">
        <p14:creationId xmlns:p14="http://schemas.microsoft.com/office/powerpoint/2010/main" val="269235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Jack my 3 year old Abyssinian….he also loves blueberries.</a:t>
            </a:r>
          </a:p>
        </p:txBody>
      </p:sp>
      <p:sp>
        <p:nvSpPr>
          <p:cNvPr id="4" name="Slide Number Placeholder 3"/>
          <p:cNvSpPr>
            <a:spLocks noGrp="1"/>
          </p:cNvSpPr>
          <p:nvPr>
            <p:ph type="sldNum" sz="quarter" idx="10"/>
          </p:nvPr>
        </p:nvSpPr>
        <p:spPr/>
        <p:txBody>
          <a:bodyPr/>
          <a:lstStyle/>
          <a:p>
            <a:fld id="{1495589B-201F-442A-8F21-4A4466EC2E7F}" type="slidenum">
              <a:rPr lang="en-US" smtClean="0"/>
              <a:t>27</a:t>
            </a:fld>
            <a:endParaRPr lang="en-US"/>
          </a:p>
        </p:txBody>
      </p:sp>
    </p:spTree>
    <p:extLst>
      <p:ext uri="{BB962C8B-B14F-4D97-AF65-F5344CB8AC3E}">
        <p14:creationId xmlns:p14="http://schemas.microsoft.com/office/powerpoint/2010/main" val="345729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fld id="{1495589B-201F-442A-8F21-4A4466EC2E7F}" type="slidenum">
              <a:rPr lang="en-US" smtClean="0"/>
              <a:t>28</a:t>
            </a:fld>
            <a:endParaRPr lang="en-US"/>
          </a:p>
        </p:txBody>
      </p:sp>
    </p:spTree>
    <p:extLst>
      <p:ext uri="{BB962C8B-B14F-4D97-AF65-F5344CB8AC3E}">
        <p14:creationId xmlns:p14="http://schemas.microsoft.com/office/powerpoint/2010/main" val="1132989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95589B-201F-442A-8F21-4A4466EC2E7F}" type="slidenum">
              <a:rPr lang="en-US" smtClean="0"/>
              <a:t>5</a:t>
            </a:fld>
            <a:endParaRPr lang="en-US"/>
          </a:p>
        </p:txBody>
      </p:sp>
    </p:spTree>
    <p:extLst>
      <p:ext uri="{BB962C8B-B14F-4D97-AF65-F5344CB8AC3E}">
        <p14:creationId xmlns:p14="http://schemas.microsoft.com/office/powerpoint/2010/main" val="2265512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10"/>
          </p:nvPr>
        </p:nvSpPr>
        <p:spPr/>
        <p:txBody>
          <a:bodyPr/>
          <a:lstStyle/>
          <a:p>
            <a:fld id="{1495589B-201F-442A-8F21-4A4466EC2E7F}" type="slidenum">
              <a:rPr lang="en-US" smtClean="0"/>
              <a:t>7</a:t>
            </a:fld>
            <a:endParaRPr lang="en-US"/>
          </a:p>
        </p:txBody>
      </p:sp>
    </p:spTree>
    <p:extLst>
      <p:ext uri="{BB962C8B-B14F-4D97-AF65-F5344CB8AC3E}">
        <p14:creationId xmlns:p14="http://schemas.microsoft.com/office/powerpoint/2010/main" val="352897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95589B-201F-442A-8F21-4A4466EC2E7F}" type="slidenum">
              <a:rPr lang="en-US" smtClean="0"/>
              <a:t>8</a:t>
            </a:fld>
            <a:endParaRPr lang="en-US"/>
          </a:p>
        </p:txBody>
      </p:sp>
    </p:spTree>
    <p:extLst>
      <p:ext uri="{BB962C8B-B14F-4D97-AF65-F5344CB8AC3E}">
        <p14:creationId xmlns:p14="http://schemas.microsoft.com/office/powerpoint/2010/main" val="144771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C00000"/>
              </a:solidFill>
              <a:latin typeface="Andalus" panose="02020603050405020304" pitchFamily="18" charset="-78"/>
              <a:cs typeface="Andalus" panose="02020603050405020304" pitchFamily="18" charset="-78"/>
            </a:endParaRPr>
          </a:p>
        </p:txBody>
      </p:sp>
      <p:sp>
        <p:nvSpPr>
          <p:cNvPr id="4" name="Slide Number Placeholder 3"/>
          <p:cNvSpPr>
            <a:spLocks noGrp="1"/>
          </p:cNvSpPr>
          <p:nvPr>
            <p:ph type="sldNum" sz="quarter" idx="10"/>
          </p:nvPr>
        </p:nvSpPr>
        <p:spPr/>
        <p:txBody>
          <a:bodyPr/>
          <a:lstStyle/>
          <a:p>
            <a:fld id="{1495589B-201F-442A-8F21-4A4466EC2E7F}" type="slidenum">
              <a:rPr lang="en-US" smtClean="0"/>
              <a:t>9</a:t>
            </a:fld>
            <a:endParaRPr lang="en-US"/>
          </a:p>
        </p:txBody>
      </p:sp>
    </p:spTree>
    <p:extLst>
      <p:ext uri="{BB962C8B-B14F-4D97-AF65-F5344CB8AC3E}">
        <p14:creationId xmlns:p14="http://schemas.microsoft.com/office/powerpoint/2010/main" val="2295219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Ptato.org/library/</a:t>
            </a:r>
            <a:r>
              <a:rPr lang="en-US" dirty="0" err="1"/>
              <a:t>pdfdoc</a:t>
            </a:r>
            <a:endParaRPr lang="en-US" dirty="0"/>
          </a:p>
        </p:txBody>
      </p:sp>
      <p:sp>
        <p:nvSpPr>
          <p:cNvPr id="4" name="Slide Number Placeholder 3"/>
          <p:cNvSpPr>
            <a:spLocks noGrp="1"/>
          </p:cNvSpPr>
          <p:nvPr>
            <p:ph type="sldNum" sz="quarter" idx="10"/>
          </p:nvPr>
        </p:nvSpPr>
        <p:spPr/>
        <p:txBody>
          <a:bodyPr/>
          <a:lstStyle/>
          <a:p>
            <a:fld id="{1495589B-201F-442A-8F21-4A4466EC2E7F}" type="slidenum">
              <a:rPr lang="en-US" smtClean="0"/>
              <a:t>14</a:t>
            </a:fld>
            <a:endParaRPr lang="en-US"/>
          </a:p>
        </p:txBody>
      </p:sp>
    </p:spTree>
    <p:extLst>
      <p:ext uri="{BB962C8B-B14F-4D97-AF65-F5344CB8AC3E}">
        <p14:creationId xmlns:p14="http://schemas.microsoft.com/office/powerpoint/2010/main" val="3753162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Farmers market</a:t>
            </a:r>
            <a:r>
              <a:rPr lang="en-US" baseline="0" dirty="0"/>
              <a:t> potato grow </a:t>
            </a:r>
            <a:r>
              <a:rPr lang="en-US" dirty="0"/>
              <a:t>bags are donated by our local</a:t>
            </a:r>
            <a:r>
              <a:rPr lang="en-US" baseline="0" dirty="0"/>
              <a:t> Tahoe Trash/Recycle (Thank you Jeanne and Leo)</a:t>
            </a:r>
            <a:r>
              <a:rPr lang="en-US" dirty="0"/>
              <a:t> department for potato</a:t>
            </a:r>
            <a:r>
              <a:rPr lang="en-US" baseline="0" dirty="0"/>
              <a:t> growing. We also received 350 pounds of donated seed potatoes…. Lets grow Tahoe!</a:t>
            </a:r>
            <a:endParaRPr lang="en-US" dirty="0"/>
          </a:p>
        </p:txBody>
      </p:sp>
      <p:sp>
        <p:nvSpPr>
          <p:cNvPr id="4" name="Slide Number Placeholder 3"/>
          <p:cNvSpPr>
            <a:spLocks noGrp="1"/>
          </p:cNvSpPr>
          <p:nvPr>
            <p:ph type="sldNum" sz="quarter" idx="10"/>
          </p:nvPr>
        </p:nvSpPr>
        <p:spPr/>
        <p:txBody>
          <a:bodyPr/>
          <a:lstStyle/>
          <a:p>
            <a:fld id="{1495589B-201F-442A-8F21-4A4466EC2E7F}" type="slidenum">
              <a:rPr lang="en-US" smtClean="0"/>
              <a:t>19</a:t>
            </a:fld>
            <a:endParaRPr lang="en-US"/>
          </a:p>
        </p:txBody>
      </p:sp>
    </p:spTree>
    <p:extLst>
      <p:ext uri="{BB962C8B-B14F-4D97-AF65-F5344CB8AC3E}">
        <p14:creationId xmlns:p14="http://schemas.microsoft.com/office/powerpoint/2010/main" val="536783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Farmers market</a:t>
            </a:r>
            <a:r>
              <a:rPr lang="en-US" baseline="0" dirty="0"/>
              <a:t> potato grow </a:t>
            </a:r>
            <a:r>
              <a:rPr lang="en-US" dirty="0"/>
              <a:t>bags are donated by our local</a:t>
            </a:r>
            <a:r>
              <a:rPr lang="en-US" baseline="0" dirty="0"/>
              <a:t> Tahoe Trash/Recycle (Thank you Jeanne and Leo)</a:t>
            </a:r>
            <a:r>
              <a:rPr lang="en-US" dirty="0"/>
              <a:t> department for potato</a:t>
            </a:r>
            <a:r>
              <a:rPr lang="en-US" baseline="0" dirty="0"/>
              <a:t> growing. We also received 350 pounds of donated seed potatoes…. Lets grow Tahoe!</a:t>
            </a:r>
            <a:endParaRPr lang="en-US" dirty="0"/>
          </a:p>
        </p:txBody>
      </p:sp>
      <p:sp>
        <p:nvSpPr>
          <p:cNvPr id="4" name="Slide Number Placeholder 3"/>
          <p:cNvSpPr>
            <a:spLocks noGrp="1"/>
          </p:cNvSpPr>
          <p:nvPr>
            <p:ph type="sldNum" sz="quarter" idx="10"/>
          </p:nvPr>
        </p:nvSpPr>
        <p:spPr/>
        <p:txBody>
          <a:bodyPr/>
          <a:lstStyle/>
          <a:p>
            <a:fld id="{1495589B-201F-442A-8F21-4A4466EC2E7F}" type="slidenum">
              <a:rPr lang="en-US" smtClean="0"/>
              <a:t>20</a:t>
            </a:fld>
            <a:endParaRPr lang="en-US"/>
          </a:p>
        </p:txBody>
      </p:sp>
    </p:spTree>
    <p:extLst>
      <p:ext uri="{BB962C8B-B14F-4D97-AF65-F5344CB8AC3E}">
        <p14:creationId xmlns:p14="http://schemas.microsoft.com/office/powerpoint/2010/main" val="1994136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95589B-201F-442A-8F21-4A4466EC2E7F}" type="slidenum">
              <a:rPr lang="en-US" smtClean="0"/>
              <a:t>21</a:t>
            </a:fld>
            <a:endParaRPr lang="en-US"/>
          </a:p>
        </p:txBody>
      </p:sp>
    </p:spTree>
    <p:extLst>
      <p:ext uri="{BB962C8B-B14F-4D97-AF65-F5344CB8AC3E}">
        <p14:creationId xmlns:p14="http://schemas.microsoft.com/office/powerpoint/2010/main" val="3186830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35B659-64F7-4814-B867-C38C5E87A8A1}"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4CEC587-CB9A-4293-A84B-3E7A806AAA88}" type="slidenum">
              <a:rPr lang="en-US" smtClean="0"/>
              <a:t>‹#›</a:t>
            </a:fld>
            <a:endParaRPr lang="en-US"/>
          </a:p>
        </p:txBody>
      </p:sp>
    </p:spTree>
    <p:extLst>
      <p:ext uri="{BB962C8B-B14F-4D97-AF65-F5344CB8AC3E}">
        <p14:creationId xmlns:p14="http://schemas.microsoft.com/office/powerpoint/2010/main" val="1957308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35B659-64F7-4814-B867-C38C5E87A8A1}"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4CEC587-CB9A-4293-A84B-3E7A806AAA88}" type="slidenum">
              <a:rPr lang="en-US" smtClean="0"/>
              <a:t>‹#›</a:t>
            </a:fld>
            <a:endParaRPr lang="en-US"/>
          </a:p>
        </p:txBody>
      </p:sp>
    </p:spTree>
    <p:extLst>
      <p:ext uri="{BB962C8B-B14F-4D97-AF65-F5344CB8AC3E}">
        <p14:creationId xmlns:p14="http://schemas.microsoft.com/office/powerpoint/2010/main" val="249288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35B659-64F7-4814-B867-C38C5E87A8A1}"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4CEC587-CB9A-4293-A84B-3E7A806AAA88}"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41881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535B659-64F7-4814-B867-C38C5E87A8A1}"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4CEC587-CB9A-4293-A84B-3E7A806AAA88}" type="slidenum">
              <a:rPr lang="en-US" smtClean="0"/>
              <a:t>‹#›</a:t>
            </a:fld>
            <a:endParaRPr lang="en-US"/>
          </a:p>
        </p:txBody>
      </p:sp>
    </p:spTree>
    <p:extLst>
      <p:ext uri="{BB962C8B-B14F-4D97-AF65-F5344CB8AC3E}">
        <p14:creationId xmlns:p14="http://schemas.microsoft.com/office/powerpoint/2010/main" val="1785852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535B659-64F7-4814-B867-C38C5E87A8A1}"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4CEC587-CB9A-4293-A84B-3E7A806AAA88}"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19676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535B659-64F7-4814-B867-C38C5E87A8A1}"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4CEC587-CB9A-4293-A84B-3E7A806AAA88}" type="slidenum">
              <a:rPr lang="en-US" smtClean="0"/>
              <a:t>‹#›</a:t>
            </a:fld>
            <a:endParaRPr lang="en-US"/>
          </a:p>
        </p:txBody>
      </p:sp>
    </p:spTree>
    <p:extLst>
      <p:ext uri="{BB962C8B-B14F-4D97-AF65-F5344CB8AC3E}">
        <p14:creationId xmlns:p14="http://schemas.microsoft.com/office/powerpoint/2010/main" val="3450797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35B659-64F7-4814-B867-C38C5E87A8A1}"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4CEC587-CB9A-4293-A84B-3E7A806AAA88}" type="slidenum">
              <a:rPr lang="en-US" smtClean="0"/>
              <a:t>‹#›</a:t>
            </a:fld>
            <a:endParaRPr lang="en-US"/>
          </a:p>
        </p:txBody>
      </p:sp>
    </p:spTree>
    <p:extLst>
      <p:ext uri="{BB962C8B-B14F-4D97-AF65-F5344CB8AC3E}">
        <p14:creationId xmlns:p14="http://schemas.microsoft.com/office/powerpoint/2010/main" val="2830234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35B659-64F7-4814-B867-C38C5E87A8A1}"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4CEC587-CB9A-4293-A84B-3E7A806AAA88}" type="slidenum">
              <a:rPr lang="en-US" smtClean="0"/>
              <a:t>‹#›</a:t>
            </a:fld>
            <a:endParaRPr lang="en-US"/>
          </a:p>
        </p:txBody>
      </p:sp>
    </p:spTree>
    <p:extLst>
      <p:ext uri="{BB962C8B-B14F-4D97-AF65-F5344CB8AC3E}">
        <p14:creationId xmlns:p14="http://schemas.microsoft.com/office/powerpoint/2010/main" val="2641482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35B659-64F7-4814-B867-C38C5E87A8A1}"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4CEC587-CB9A-4293-A84B-3E7A806AAA88}" type="slidenum">
              <a:rPr lang="en-US" smtClean="0"/>
              <a:t>‹#›</a:t>
            </a:fld>
            <a:endParaRPr lang="en-US"/>
          </a:p>
        </p:txBody>
      </p:sp>
    </p:spTree>
    <p:extLst>
      <p:ext uri="{BB962C8B-B14F-4D97-AF65-F5344CB8AC3E}">
        <p14:creationId xmlns:p14="http://schemas.microsoft.com/office/powerpoint/2010/main" val="2179961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35B659-64F7-4814-B867-C38C5E87A8A1}"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4CEC587-CB9A-4293-A84B-3E7A806AAA88}" type="slidenum">
              <a:rPr lang="en-US" smtClean="0"/>
              <a:t>‹#›</a:t>
            </a:fld>
            <a:endParaRPr lang="en-US"/>
          </a:p>
        </p:txBody>
      </p:sp>
    </p:spTree>
    <p:extLst>
      <p:ext uri="{BB962C8B-B14F-4D97-AF65-F5344CB8AC3E}">
        <p14:creationId xmlns:p14="http://schemas.microsoft.com/office/powerpoint/2010/main" val="503505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35B659-64F7-4814-B867-C38C5E87A8A1}"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4CEC587-CB9A-4293-A84B-3E7A806AAA88}" type="slidenum">
              <a:rPr lang="en-US" smtClean="0"/>
              <a:t>‹#›</a:t>
            </a:fld>
            <a:endParaRPr lang="en-US"/>
          </a:p>
        </p:txBody>
      </p:sp>
    </p:spTree>
    <p:extLst>
      <p:ext uri="{BB962C8B-B14F-4D97-AF65-F5344CB8AC3E}">
        <p14:creationId xmlns:p14="http://schemas.microsoft.com/office/powerpoint/2010/main" val="188928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35B659-64F7-4814-B867-C38C5E87A8A1}" type="datetimeFigureOut">
              <a:rPr lang="en-US" smtClean="0"/>
              <a:t>5/14/2018</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4CEC587-CB9A-4293-A84B-3E7A806AAA88}" type="slidenum">
              <a:rPr lang="en-US" smtClean="0"/>
              <a:t>‹#›</a:t>
            </a:fld>
            <a:endParaRPr lang="en-US"/>
          </a:p>
        </p:txBody>
      </p:sp>
    </p:spTree>
    <p:extLst>
      <p:ext uri="{BB962C8B-B14F-4D97-AF65-F5344CB8AC3E}">
        <p14:creationId xmlns:p14="http://schemas.microsoft.com/office/powerpoint/2010/main" val="1221597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35B659-64F7-4814-B867-C38C5E87A8A1}" type="datetimeFigureOut">
              <a:rPr lang="en-US" smtClean="0"/>
              <a:t>5/14/2018</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4CEC587-CB9A-4293-A84B-3E7A806AAA88}" type="slidenum">
              <a:rPr lang="en-US" smtClean="0"/>
              <a:t>‹#›</a:t>
            </a:fld>
            <a:endParaRPr lang="en-US"/>
          </a:p>
        </p:txBody>
      </p:sp>
    </p:spTree>
    <p:extLst>
      <p:ext uri="{BB962C8B-B14F-4D97-AF65-F5344CB8AC3E}">
        <p14:creationId xmlns:p14="http://schemas.microsoft.com/office/powerpoint/2010/main" val="2656036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5B659-64F7-4814-B867-C38C5E87A8A1}" type="datetimeFigureOut">
              <a:rPr lang="en-US" smtClean="0"/>
              <a:t>5/14/2018</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4CEC587-CB9A-4293-A84B-3E7A806AAA88}" type="slidenum">
              <a:rPr lang="en-US" smtClean="0"/>
              <a:t>‹#›</a:t>
            </a:fld>
            <a:endParaRPr lang="en-US"/>
          </a:p>
        </p:txBody>
      </p:sp>
    </p:spTree>
    <p:extLst>
      <p:ext uri="{BB962C8B-B14F-4D97-AF65-F5344CB8AC3E}">
        <p14:creationId xmlns:p14="http://schemas.microsoft.com/office/powerpoint/2010/main" val="2582402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35B659-64F7-4814-B867-C38C5E87A8A1}"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4CEC587-CB9A-4293-A84B-3E7A806AAA88}" type="slidenum">
              <a:rPr lang="en-US" smtClean="0"/>
              <a:t>‹#›</a:t>
            </a:fld>
            <a:endParaRPr lang="en-US"/>
          </a:p>
        </p:txBody>
      </p:sp>
    </p:spTree>
    <p:extLst>
      <p:ext uri="{BB962C8B-B14F-4D97-AF65-F5344CB8AC3E}">
        <p14:creationId xmlns:p14="http://schemas.microsoft.com/office/powerpoint/2010/main" val="3051376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35B659-64F7-4814-B867-C38C5E87A8A1}"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4CEC587-CB9A-4293-A84B-3E7A806AAA88}" type="slidenum">
              <a:rPr lang="en-US" smtClean="0"/>
              <a:t>‹#›</a:t>
            </a:fld>
            <a:endParaRPr lang="en-US"/>
          </a:p>
        </p:txBody>
      </p:sp>
    </p:spTree>
    <p:extLst>
      <p:ext uri="{BB962C8B-B14F-4D97-AF65-F5344CB8AC3E}">
        <p14:creationId xmlns:p14="http://schemas.microsoft.com/office/powerpoint/2010/main" val="957957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535B659-64F7-4814-B867-C38C5E87A8A1}" type="datetimeFigureOut">
              <a:rPr lang="en-US" smtClean="0"/>
              <a:t>5/14/2018</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4CEC587-CB9A-4293-A84B-3E7A806AAA88}" type="slidenum">
              <a:rPr lang="en-US" smtClean="0"/>
              <a:t>‹#›</a:t>
            </a:fld>
            <a:endParaRPr lang="en-US"/>
          </a:p>
        </p:txBody>
      </p:sp>
    </p:spTree>
    <p:extLst>
      <p:ext uri="{BB962C8B-B14F-4D97-AF65-F5344CB8AC3E}">
        <p14:creationId xmlns:p14="http://schemas.microsoft.com/office/powerpoint/2010/main" val="4190394870"/>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researchgate.n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eartheasy.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mainepotatolady.com/"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http://ucnar.edu/sites/mglaketahoe/"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743" y="283029"/>
            <a:ext cx="6594324" cy="6226628"/>
          </a:xfrm>
          <a:prstGeom prst="rect">
            <a:avLst/>
          </a:prstGeom>
        </p:spPr>
      </p:pic>
    </p:spTree>
    <p:extLst>
      <p:ext uri="{BB962C8B-B14F-4D97-AF65-F5344CB8AC3E}">
        <p14:creationId xmlns:p14="http://schemas.microsoft.com/office/powerpoint/2010/main" val="3884499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788" y="112888"/>
            <a:ext cx="3932237" cy="985536"/>
          </a:xfrm>
        </p:spPr>
        <p:txBody>
          <a:bodyPr/>
          <a:lstStyle/>
          <a:p>
            <a:r>
              <a:rPr lang="en-US" dirty="0"/>
              <a:t>Stages of growth &amp; planting</a:t>
            </a:r>
          </a:p>
        </p:txBody>
      </p:sp>
      <p:pic>
        <p:nvPicPr>
          <p:cNvPr id="2" name="Picture Placeholder 1"/>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9212" t="6120" r="14119" b="-8103"/>
          <a:stretch/>
        </p:blipFill>
        <p:spPr>
          <a:xfrm rot="21374015">
            <a:off x="6693032" y="193081"/>
            <a:ext cx="4676644" cy="38316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 Placeholder 3"/>
          <p:cNvSpPr>
            <a:spLocks noGrp="1"/>
          </p:cNvSpPr>
          <p:nvPr>
            <p:ph type="body" sz="half" idx="2"/>
          </p:nvPr>
        </p:nvSpPr>
        <p:spPr>
          <a:xfrm>
            <a:off x="1670604" y="1317170"/>
            <a:ext cx="4568343" cy="6838464"/>
          </a:xfrm>
        </p:spPr>
        <p:txBody>
          <a:bodyPr>
            <a:normAutofit/>
          </a:bodyPr>
          <a:lstStyle/>
          <a:p>
            <a:r>
              <a:rPr lang="en-US" sz="2400" u="sng" dirty="0">
                <a:latin typeface="Andalus" panose="02020603050405020304" pitchFamily="18" charset="-78"/>
                <a:cs typeface="Andalus" panose="02020603050405020304" pitchFamily="18" charset="-78"/>
              </a:rPr>
              <a:t>First, </a:t>
            </a:r>
            <a:r>
              <a:rPr lang="en-US" sz="2400" dirty="0">
                <a:latin typeface="Andalus" panose="02020603050405020304" pitchFamily="18" charset="-78"/>
                <a:cs typeface="Andalus" panose="02020603050405020304" pitchFamily="18" charset="-78"/>
              </a:rPr>
              <a:t>amend the soil if it is poor or clay and drainage is bad, add compost or decomposed matter. Place cut spuds with at least 1-2 “eyes”, 2- 3” down, 10-12” apart.   Cover loosely with rich well drainable soil (don’t stress, potatoes are forgiving).  While the grow, if potatoes are visible at soil level, cover or “hill-up” to make sure they are under the dirt so that they don’t go green. You can continue this throughout growing season and before harvest. </a:t>
            </a:r>
          </a:p>
          <a:p>
            <a:endParaRPr lang="en-US" sz="2400" dirty="0">
              <a:latin typeface="Andalus" panose="02020603050405020304" pitchFamily="18" charset="-78"/>
              <a:cs typeface="Andalus" panose="02020603050405020304" pitchFamily="18" charset="-78"/>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00603" flipV="1">
            <a:off x="8774263" y="2664150"/>
            <a:ext cx="3193072" cy="24080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85825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3456" y="838200"/>
            <a:ext cx="7685313" cy="5078313"/>
          </a:xfrm>
          <a:prstGeom prst="rect">
            <a:avLst/>
          </a:prstGeom>
        </p:spPr>
        <p:txBody>
          <a:bodyPr wrap="square">
            <a:spAutoFit/>
          </a:bodyPr>
          <a:lstStyle/>
          <a:p>
            <a:r>
              <a:rPr lang="en-US" sz="3600" dirty="0">
                <a:latin typeface="Andalus" panose="02020603050405020304" pitchFamily="18" charset="-78"/>
                <a:cs typeface="Andalus" panose="02020603050405020304" pitchFamily="18" charset="-78"/>
              </a:rPr>
              <a:t>Green indicates the toxic and poisonous chemical </a:t>
            </a:r>
            <a:r>
              <a:rPr lang="en-US" sz="3600" b="1" dirty="0">
                <a:latin typeface="Andalus" panose="02020603050405020304" pitchFamily="18" charset="-78"/>
                <a:cs typeface="Andalus" panose="02020603050405020304" pitchFamily="18" charset="-78"/>
              </a:rPr>
              <a:t>‘</a:t>
            </a:r>
            <a:r>
              <a:rPr lang="en-US" sz="3600" b="1" dirty="0" err="1">
                <a:latin typeface="Andalus" panose="02020603050405020304" pitchFamily="18" charset="-78"/>
                <a:cs typeface="Andalus" panose="02020603050405020304" pitchFamily="18" charset="-78"/>
              </a:rPr>
              <a:t>Solanine</a:t>
            </a:r>
            <a:r>
              <a:rPr lang="en-US" sz="3600" b="1" dirty="0">
                <a:latin typeface="Andalus" panose="02020603050405020304" pitchFamily="18" charset="-78"/>
                <a:cs typeface="Andalus" panose="02020603050405020304" pitchFamily="18" charset="-78"/>
              </a:rPr>
              <a:t>’ </a:t>
            </a:r>
            <a:r>
              <a:rPr lang="en-US" sz="3600" dirty="0">
                <a:latin typeface="Andalus" panose="02020603050405020304" pitchFamily="18" charset="-78"/>
                <a:cs typeface="Andalus" panose="02020603050405020304" pitchFamily="18" charset="-78"/>
              </a:rPr>
              <a:t>a nightshade species toxin which occurs naturally in tubers when exposed to sunlight and can cause gastrointestinal distress. (stomach-ache).</a:t>
            </a:r>
          </a:p>
          <a:p>
            <a:r>
              <a:rPr lang="en-US" sz="3600" dirty="0">
                <a:latin typeface="Andalus" panose="02020603050405020304" pitchFamily="18" charset="-78"/>
                <a:cs typeface="Andalus" panose="02020603050405020304" pitchFamily="18" charset="-78"/>
              </a:rPr>
              <a:t>NO Green Potatoes(again)……..!!!!! Cut that part off or discard the green spud entirely.</a:t>
            </a:r>
          </a:p>
        </p:txBody>
      </p:sp>
    </p:spTree>
    <p:extLst>
      <p:ext uri="{BB962C8B-B14F-4D97-AF65-F5344CB8AC3E}">
        <p14:creationId xmlns:p14="http://schemas.microsoft.com/office/powerpoint/2010/main" val="708773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2943" y="642257"/>
            <a:ext cx="8294913" cy="5632311"/>
          </a:xfrm>
          <a:prstGeom prst="rect">
            <a:avLst/>
          </a:prstGeom>
        </p:spPr>
        <p:txBody>
          <a:bodyPr wrap="square">
            <a:spAutoFit/>
          </a:bodyPr>
          <a:lstStyle/>
          <a:p>
            <a:pPr lvl="0"/>
            <a:r>
              <a:rPr lang="en-US" sz="3600" u="sng" dirty="0">
                <a:solidFill>
                  <a:prstClr val="black"/>
                </a:solidFill>
                <a:latin typeface="Andalus" panose="02020603050405020304" pitchFamily="18" charset="-78"/>
                <a:cs typeface="Andalus" panose="02020603050405020304" pitchFamily="18" charset="-78"/>
              </a:rPr>
              <a:t>Second</a:t>
            </a:r>
            <a:r>
              <a:rPr lang="en-US" sz="3600" dirty="0">
                <a:solidFill>
                  <a:prstClr val="black"/>
                </a:solidFill>
                <a:latin typeface="Andalus" panose="02020603050405020304" pitchFamily="18" charset="-78"/>
                <a:cs typeface="Andalus" panose="02020603050405020304" pitchFamily="18" charset="-78"/>
              </a:rPr>
              <a:t> stage is beautiful green leaves and plants can reach 1-2 feet plus is the benefit of white or purple flowers.</a:t>
            </a:r>
          </a:p>
          <a:p>
            <a:pPr lvl="0"/>
            <a:r>
              <a:rPr lang="en-US" sz="3600" u="sng" dirty="0">
                <a:solidFill>
                  <a:prstClr val="black"/>
                </a:solidFill>
                <a:latin typeface="Andalus" panose="02020603050405020304" pitchFamily="18" charset="-78"/>
                <a:cs typeface="Andalus" panose="02020603050405020304" pitchFamily="18" charset="-78"/>
              </a:rPr>
              <a:t>Third</a:t>
            </a:r>
            <a:r>
              <a:rPr lang="en-US" sz="3600" dirty="0">
                <a:solidFill>
                  <a:prstClr val="black"/>
                </a:solidFill>
                <a:latin typeface="Andalus" panose="02020603050405020304" pitchFamily="18" charset="-78"/>
                <a:cs typeface="Andalus" panose="02020603050405020304" pitchFamily="18" charset="-78"/>
              </a:rPr>
              <a:t> stage is that the foliage starts to look like its dying….good, let the plants be and don’t water for 5-7 days. The potatoes are then harvestable!  </a:t>
            </a:r>
          </a:p>
          <a:p>
            <a:pPr lvl="0"/>
            <a:endParaRPr lang="en-US" sz="3600" dirty="0">
              <a:solidFill>
                <a:prstClr val="black"/>
              </a:solidFill>
              <a:latin typeface="Andalus" panose="02020603050405020304" pitchFamily="18" charset="-78"/>
              <a:cs typeface="Andalus" panose="02020603050405020304" pitchFamily="18" charset="-78"/>
            </a:endParaRPr>
          </a:p>
          <a:p>
            <a:pPr lvl="0"/>
            <a:r>
              <a:rPr lang="en-US" sz="3600" dirty="0">
                <a:solidFill>
                  <a:prstClr val="black"/>
                </a:solidFill>
                <a:latin typeface="Andalus" panose="02020603050405020304" pitchFamily="18" charset="-78"/>
                <a:cs typeface="Andalus" panose="02020603050405020304" pitchFamily="18" charset="-78"/>
              </a:rPr>
              <a:t>Take pictures, make your friends envious and they might even try next year.</a:t>
            </a:r>
          </a:p>
        </p:txBody>
      </p:sp>
    </p:spTree>
    <p:extLst>
      <p:ext uri="{BB962C8B-B14F-4D97-AF65-F5344CB8AC3E}">
        <p14:creationId xmlns:p14="http://schemas.microsoft.com/office/powerpoint/2010/main" val="689242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cant you just use commercial market potatoes? </a:t>
            </a:r>
            <a:r>
              <a:rPr lang="en-US" sz="2400" dirty="0"/>
              <a:t>Good question!</a:t>
            </a:r>
            <a:endParaRPr lang="en-US" dirty="0"/>
          </a:p>
        </p:txBody>
      </p:sp>
      <p:sp>
        <p:nvSpPr>
          <p:cNvPr id="3" name="Content Placeholder 2"/>
          <p:cNvSpPr>
            <a:spLocks noGrp="1"/>
          </p:cNvSpPr>
          <p:nvPr>
            <p:ph idx="1"/>
          </p:nvPr>
        </p:nvSpPr>
        <p:spPr>
          <a:xfrm>
            <a:off x="2710543" y="1905000"/>
            <a:ext cx="8794069" cy="4789714"/>
          </a:xfrm>
        </p:spPr>
        <p:txBody>
          <a:bodyPr>
            <a:normAutofit/>
          </a:bodyPr>
          <a:lstStyle/>
          <a:p>
            <a:pPr marL="0" indent="0">
              <a:buNone/>
            </a:pPr>
            <a:r>
              <a:rPr lang="en-US" sz="2400" dirty="0"/>
              <a:t>Grocery store potatoes are often treated with a chemical CHLOROPROPHAM (CIPC) which interferes with cell division and is most commonly used post-harvest in the US. It  is non-organic.</a:t>
            </a:r>
          </a:p>
          <a:p>
            <a:pPr marL="0" indent="0">
              <a:buNone/>
            </a:pPr>
            <a:r>
              <a:rPr lang="en-US" dirty="0"/>
              <a:t>Organic </a:t>
            </a:r>
            <a:r>
              <a:rPr lang="en-US" u="sng" dirty="0"/>
              <a:t>stinky</a:t>
            </a:r>
            <a:r>
              <a:rPr lang="en-US" dirty="0"/>
              <a:t> options to prevent unwanted sprouting are:</a:t>
            </a:r>
          </a:p>
          <a:p>
            <a:r>
              <a:rPr lang="en-US" dirty="0"/>
              <a:t>Clove oil</a:t>
            </a:r>
          </a:p>
          <a:p>
            <a:r>
              <a:rPr lang="en-US" dirty="0"/>
              <a:t>Spearmint and/or peppermint oil</a:t>
            </a:r>
          </a:p>
          <a:p>
            <a:r>
              <a:rPr lang="en-US" dirty="0"/>
              <a:t>Oregano oil</a:t>
            </a:r>
          </a:p>
          <a:p>
            <a:r>
              <a:rPr lang="en-US" dirty="0"/>
              <a:t>And……..hydrogen peroxide (yuck)</a:t>
            </a:r>
          </a:p>
          <a:p>
            <a:r>
              <a:rPr lang="en-US" dirty="0"/>
              <a:t>Or, buy seed potatoes from a good source. You can also store last years tiny ones in a breathable bag in the back of your refrigerator.</a:t>
            </a:r>
          </a:p>
          <a:p>
            <a:endParaRPr lang="en-US" dirty="0"/>
          </a:p>
        </p:txBody>
      </p:sp>
    </p:spTree>
    <p:extLst>
      <p:ext uri="{BB962C8B-B14F-4D97-AF65-F5344CB8AC3E}">
        <p14:creationId xmlns:p14="http://schemas.microsoft.com/office/powerpoint/2010/main" val="3278871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Major Potato Diseases, Insects and Nasty leaf-eating rodents. </a:t>
            </a:r>
            <a:r>
              <a:rPr lang="en-US" sz="1600" b="1" dirty="0"/>
              <a:t>(USDA/research Service &amp; CID La Papa)002408.pdf</a:t>
            </a:r>
          </a:p>
        </p:txBody>
      </p:sp>
      <p:sp>
        <p:nvSpPr>
          <p:cNvPr id="3" name="Content Placeholder 2"/>
          <p:cNvSpPr>
            <a:spLocks noGrp="1"/>
          </p:cNvSpPr>
          <p:nvPr>
            <p:ph idx="1"/>
          </p:nvPr>
        </p:nvSpPr>
        <p:spPr/>
        <p:txBody>
          <a:bodyPr>
            <a:normAutofit fontScale="85000" lnSpcReduction="10000"/>
          </a:bodyPr>
          <a:lstStyle/>
          <a:p>
            <a:r>
              <a:rPr lang="en-US" u="sng" dirty="0"/>
              <a:t>Bacteria</a:t>
            </a:r>
            <a:r>
              <a:rPr lang="en-US" dirty="0"/>
              <a:t>l:  Common Scab, Ring Rot, Blackleg Rot, Bacterial wilt. </a:t>
            </a:r>
            <a:r>
              <a:rPr lang="en-US" dirty="0" err="1"/>
              <a:t>Pectobacterium</a:t>
            </a:r>
            <a:endParaRPr lang="en-US" dirty="0"/>
          </a:p>
          <a:p>
            <a:r>
              <a:rPr lang="en-US" u="sng" dirty="0"/>
              <a:t>Fung</a:t>
            </a:r>
            <a:r>
              <a:rPr lang="en-US" dirty="0"/>
              <a:t>i:   Blight (see picture) over wintering and bad/undigested soil, Powder Scab &amp; mildew, Verticillium Wilt (yellow droopy, caused by poor crop rotation) Stem &amp; Black Rot, Andean Weevils.   Plus a bunch more</a:t>
            </a:r>
            <a:r>
              <a:rPr lang="en-US" b="1" u="sng" dirty="0"/>
              <a:t>.  http://cipotato.org//librarypdfdocs</a:t>
            </a:r>
          </a:p>
          <a:p>
            <a:r>
              <a:rPr lang="en-US" u="sng" dirty="0"/>
              <a:t>Nematode(most difficult)</a:t>
            </a:r>
            <a:r>
              <a:rPr lang="en-US" dirty="0"/>
              <a:t>: Cyst, Root, False-knot and lesions are the most noticeable. </a:t>
            </a:r>
            <a:r>
              <a:rPr lang="en-US" b="1" dirty="0"/>
              <a:t>Crop rotation/cover crops</a:t>
            </a:r>
            <a:r>
              <a:rPr lang="en-US" dirty="0"/>
              <a:t>, </a:t>
            </a:r>
            <a:r>
              <a:rPr lang="en-US" b="1" dirty="0"/>
              <a:t>nematode-free &amp; certified seed</a:t>
            </a:r>
            <a:r>
              <a:rPr lang="en-US" dirty="0"/>
              <a:t> can indirectly reduce infestation damage with soil enhancements. See Review article ‘Organic amendments of soil as useful tools of plant parasitic nematode control’ at  </a:t>
            </a:r>
            <a:r>
              <a:rPr lang="en-US" dirty="0">
                <a:hlinkClick r:id="rId3"/>
              </a:rPr>
              <a:t>www.researchgate.net</a:t>
            </a:r>
            <a:r>
              <a:rPr lang="en-US" dirty="0"/>
              <a:t> 11/2012 potato nematodes.</a:t>
            </a:r>
            <a:endParaRPr lang="en-US" b="1" dirty="0"/>
          </a:p>
          <a:p>
            <a:r>
              <a:rPr lang="en-US" u="sng" dirty="0"/>
              <a:t>Insects:</a:t>
            </a:r>
            <a:r>
              <a:rPr lang="en-US" dirty="0"/>
              <a:t>  Aphids(green peach/potato) …best get </a:t>
            </a:r>
            <a:r>
              <a:rPr lang="en-US" b="1" i="1" dirty="0"/>
              <a:t>hungry lady bugs or</a:t>
            </a:r>
            <a:r>
              <a:rPr lang="en-US" dirty="0"/>
              <a:t> plant </a:t>
            </a:r>
            <a:r>
              <a:rPr lang="en-US" b="1" dirty="0"/>
              <a:t>mustard</a:t>
            </a:r>
            <a:r>
              <a:rPr lang="en-US" dirty="0"/>
              <a:t>. They are both effective. You can also use a pesticide like IMIDCLOOPRID but pesticides will harm bees around any flowering plants, so don’t.</a:t>
            </a:r>
          </a:p>
          <a:p>
            <a:r>
              <a:rPr lang="en-US" u="sng" dirty="0"/>
              <a:t>Rodents: </a:t>
            </a:r>
            <a:r>
              <a:rPr lang="en-US" dirty="0"/>
              <a:t>voles, ground squirrels, mice &amp; birds</a:t>
            </a:r>
            <a:r>
              <a:rPr lang="en-US" b="1" dirty="0"/>
              <a:t>. Cayenne </a:t>
            </a:r>
            <a:r>
              <a:rPr lang="en-US" dirty="0"/>
              <a:t>pepper, mashed </a:t>
            </a:r>
            <a:r>
              <a:rPr lang="en-US" b="1" dirty="0"/>
              <a:t>garlic</a:t>
            </a:r>
            <a:r>
              <a:rPr lang="en-US" dirty="0"/>
              <a:t>, diluted </a:t>
            </a:r>
            <a:r>
              <a:rPr lang="en-US" b="1" dirty="0"/>
              <a:t>dish detergent </a:t>
            </a:r>
            <a:r>
              <a:rPr lang="en-US" dirty="0"/>
              <a:t>and high pressure water spray work well and wont harm the animals, bees or the environment.  Spray leaves &amp; repeat every week or so.  </a:t>
            </a:r>
            <a:r>
              <a:rPr lang="en-US" u="sng" dirty="0">
                <a:hlinkClick r:id="rId4"/>
              </a:rPr>
              <a:t>www.Eartheasy.com</a:t>
            </a:r>
            <a:r>
              <a:rPr lang="en-US" u="sng" dirty="0"/>
              <a:t>  </a:t>
            </a:r>
            <a:r>
              <a:rPr lang="en-US" dirty="0"/>
              <a:t>.</a:t>
            </a:r>
          </a:p>
        </p:txBody>
      </p:sp>
    </p:spTree>
    <p:extLst>
      <p:ext uri="{BB962C8B-B14F-4D97-AF65-F5344CB8AC3E}">
        <p14:creationId xmlns:p14="http://schemas.microsoft.com/office/powerpoint/2010/main" val="776695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6372" y="729342"/>
            <a:ext cx="9481457" cy="5016758"/>
          </a:xfrm>
          <a:prstGeom prst="rect">
            <a:avLst/>
          </a:prstGeom>
        </p:spPr>
        <p:txBody>
          <a:bodyPr wrap="square">
            <a:spAutoFit/>
          </a:bodyPr>
          <a:lstStyle/>
          <a:p>
            <a:r>
              <a:rPr lang="en-US" sz="3200" dirty="0">
                <a:solidFill>
                  <a:srgbClr val="C00000"/>
                </a:solidFill>
                <a:latin typeface="Andalus" panose="02020603050405020304" pitchFamily="18" charset="-78"/>
                <a:cs typeface="Andalus" panose="02020603050405020304" pitchFamily="18" charset="-78"/>
              </a:rPr>
              <a:t>No matter how bad the spuds look, plant the firm ones ANYWAY. Potatoes should sprout and the plants alone are pretty producing flowers and lovely leaves. Some main stream grocery store varieties will not produce potatoes due to application of industrial anti-sprout inhibitors BUT</a:t>
            </a:r>
            <a:r>
              <a:rPr lang="en-US" sz="3200" b="1" dirty="0">
                <a:solidFill>
                  <a:srgbClr val="C00000"/>
                </a:solidFill>
                <a:latin typeface="Andalus" panose="02020603050405020304" pitchFamily="18" charset="-78"/>
                <a:cs typeface="Andalus" panose="02020603050405020304" pitchFamily="18" charset="-78"/>
              </a:rPr>
              <a:t> </a:t>
            </a:r>
            <a:r>
              <a:rPr lang="en-US" sz="3200" dirty="0">
                <a:solidFill>
                  <a:srgbClr val="C00000"/>
                </a:solidFill>
                <a:latin typeface="Andalus" panose="02020603050405020304" pitchFamily="18" charset="-78"/>
                <a:cs typeface="Andalus" panose="02020603050405020304" pitchFamily="18" charset="-78"/>
              </a:rPr>
              <a:t>will grow annual foliage that can be beneficial to other plants and rotating crops.</a:t>
            </a:r>
          </a:p>
          <a:p>
            <a:r>
              <a:rPr lang="en-US" sz="3200" b="1" dirty="0">
                <a:solidFill>
                  <a:srgbClr val="C00000"/>
                </a:solidFill>
                <a:latin typeface="Andalus" panose="02020603050405020304" pitchFamily="18" charset="-78"/>
                <a:cs typeface="Andalus" panose="02020603050405020304" pitchFamily="18" charset="-78"/>
              </a:rPr>
              <a:t>Cut vs. whole</a:t>
            </a:r>
            <a:r>
              <a:rPr lang="en-US" sz="3200" dirty="0">
                <a:solidFill>
                  <a:srgbClr val="C00000"/>
                </a:solidFill>
                <a:latin typeface="Andalus" panose="02020603050405020304" pitchFamily="18" charset="-78"/>
                <a:cs typeface="Andalus" panose="02020603050405020304" pitchFamily="18" charset="-78"/>
              </a:rPr>
              <a:t>...up to you. I have never had a problem with the cut pieces and you can store the tiny whole ones for next year.</a:t>
            </a:r>
          </a:p>
        </p:txBody>
      </p:sp>
    </p:spTree>
    <p:extLst>
      <p:ext uri="{BB962C8B-B14F-4D97-AF65-F5344CB8AC3E}">
        <p14:creationId xmlns:p14="http://schemas.microsoft.com/office/powerpoint/2010/main" val="3033420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40854" y="471312"/>
            <a:ext cx="9262154" cy="5833534"/>
          </a:xfrm>
        </p:spPr>
        <p:txBody>
          <a:bodyPr>
            <a:noAutofit/>
          </a:bodyPr>
          <a:lstStyle/>
          <a:p>
            <a:r>
              <a:rPr lang="en-US" sz="2400" dirty="0"/>
              <a:t>Keep in mind, it is important that you </a:t>
            </a:r>
            <a:r>
              <a:rPr lang="en-US" sz="3200" b="1" dirty="0"/>
              <a:t>rotate</a:t>
            </a:r>
            <a:r>
              <a:rPr lang="en-US" sz="2400" b="1" dirty="0"/>
              <a:t> </a:t>
            </a:r>
            <a:r>
              <a:rPr lang="en-US" sz="2400" dirty="0"/>
              <a:t>potato crops yearly for soil health and nutrient replenishing.  I keep a garden journal with pictures. Potatoes can spread host fungi that cause </a:t>
            </a:r>
            <a:r>
              <a:rPr lang="en-US" sz="2400" dirty="0" err="1"/>
              <a:t>Fusarium</a:t>
            </a:r>
            <a:r>
              <a:rPr lang="en-US" sz="2400" dirty="0"/>
              <a:t> and Verticillium wilt.  Both can be spread through soil with successive plantings of potatoes and after eggplant, peppers or tomatoes (solanaceous crops). They are all in the nightshade family and draw similar soil nutrients but most importantly, can spread diseases.  </a:t>
            </a:r>
            <a:r>
              <a:rPr lang="en-US" sz="2400" u="sng" dirty="0"/>
              <a:t>Avoid root crops after potatoes.</a:t>
            </a:r>
            <a:br>
              <a:rPr lang="en-US" sz="2400" u="sng" dirty="0"/>
            </a:br>
            <a:r>
              <a:rPr lang="en-US" sz="2400" dirty="0"/>
              <a:t>A good basic rotation is .. </a:t>
            </a:r>
            <a:r>
              <a:rPr lang="en-US" sz="2400" b="1" dirty="0"/>
              <a:t>Roots (potatoes, turnips, beets, carrots), greens(cabbage to lettuce), fruits(tomatoes, peppers, squash, cucumber), then beans and peas.  </a:t>
            </a:r>
            <a:r>
              <a:rPr lang="en-US" sz="2400" dirty="0"/>
              <a:t>This type of rotation reduces soil depletion, reduces need for added amendment and risk of opportunistic diseases.  Remember the journal!</a:t>
            </a:r>
            <a:br>
              <a:rPr lang="en-US" sz="2400" dirty="0"/>
            </a:br>
            <a:r>
              <a:rPr lang="en-US" sz="2400" dirty="0"/>
              <a:t>Plant leafy greens after potatoes! Or RGFB   (sounds like a Punk club!)</a:t>
            </a:r>
          </a:p>
        </p:txBody>
      </p:sp>
      <p:sp>
        <p:nvSpPr>
          <p:cNvPr id="2" name="Content Placeholder 1"/>
          <p:cNvSpPr>
            <a:spLocks noGrp="1"/>
          </p:cNvSpPr>
          <p:nvPr>
            <p:ph type="body" idx="1"/>
          </p:nvPr>
        </p:nvSpPr>
        <p:spPr>
          <a:xfrm>
            <a:off x="2589212" y="5529942"/>
            <a:ext cx="8915399" cy="379967"/>
          </a:xfrm>
        </p:spPr>
        <p:txBody>
          <a:bodyPr>
            <a:normAutofit fontScale="77500" lnSpcReduction="20000"/>
          </a:bodyPr>
          <a:lstStyle/>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2559822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7660" y="304803"/>
            <a:ext cx="7110118" cy="8619584"/>
          </a:xfrm>
          <a:prstGeom prst="rect">
            <a:avLst/>
          </a:prstGeom>
        </p:spPr>
      </p:pic>
    </p:spTree>
    <p:extLst>
      <p:ext uri="{BB962C8B-B14F-4D97-AF65-F5344CB8AC3E}">
        <p14:creationId xmlns:p14="http://schemas.microsoft.com/office/powerpoint/2010/main" val="419469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08363" y="171450"/>
            <a:ext cx="8783637" cy="46038"/>
          </a:xfrm>
        </p:spPr>
        <p:txBody>
          <a:bodyPr>
            <a:noAutofit/>
          </a:bodyPr>
          <a:lstStyle/>
          <a:p>
            <a:r>
              <a:rPr lang="en-US" dirty="0"/>
              <a:t> </a:t>
            </a:r>
            <a:r>
              <a:rPr lang="en-US" sz="3200" dirty="0"/>
              <a:t>AT MASTER GARDENERS</a:t>
            </a:r>
          </a:p>
        </p:txBody>
      </p:sp>
      <p:sp>
        <p:nvSpPr>
          <p:cNvPr id="3" name="Content Placeholder 2"/>
          <p:cNvSpPr>
            <a:spLocks noGrp="1"/>
          </p:cNvSpPr>
          <p:nvPr>
            <p:ph idx="4294967295"/>
          </p:nvPr>
        </p:nvSpPr>
        <p:spPr>
          <a:xfrm>
            <a:off x="2024743" y="848960"/>
            <a:ext cx="10167257" cy="5986462"/>
          </a:xfrm>
        </p:spPr>
        <p:txBody>
          <a:bodyPr>
            <a:noAutofit/>
          </a:bodyPr>
          <a:lstStyle/>
          <a:p>
            <a:r>
              <a:rPr lang="en-US" sz="2400" dirty="0"/>
              <a:t>We hope to demonstrate what types of planting options there are for gardens and what works well.  It really depends on the space, time and amount you plan to cultivate.  These are some of the many options:</a:t>
            </a:r>
          </a:p>
          <a:p>
            <a:r>
              <a:rPr lang="en-US" sz="2400" dirty="0"/>
              <a:t>Containers, bags</a:t>
            </a:r>
          </a:p>
          <a:p>
            <a:r>
              <a:rPr lang="en-US" sz="2400" dirty="0"/>
              <a:t>Raised beds</a:t>
            </a:r>
          </a:p>
          <a:p>
            <a:r>
              <a:rPr lang="en-US" sz="2400" dirty="0"/>
              <a:t>Garden rows</a:t>
            </a:r>
          </a:p>
          <a:p>
            <a:r>
              <a:rPr lang="en-US" sz="2400" dirty="0"/>
              <a:t>Hydroponic</a:t>
            </a:r>
          </a:p>
          <a:p>
            <a:pPr marL="0" indent="0">
              <a:buNone/>
            </a:pPr>
            <a:r>
              <a:rPr lang="en-US" sz="2400" dirty="0"/>
              <a:t>We are providing grow bags this year with about 3” bottom soil, seed potatoes of your choice and then recommend covering with 3” soil and planting the bag with more soil added. Then hilling them up as they grow (add more soil). No spuds should ever be above soil as this can cause the toxic green parts when exposed to light.</a:t>
            </a:r>
          </a:p>
          <a:p>
            <a:pPr marL="0" indent="0">
              <a:buNone/>
            </a:pPr>
            <a:r>
              <a:rPr lang="en-US" sz="2400" dirty="0"/>
              <a:t>South facing beds get the most sun.</a:t>
            </a:r>
          </a:p>
          <a:p>
            <a:endParaRPr lang="en-US" sz="2400" dirty="0"/>
          </a:p>
          <a:p>
            <a:endParaRPr lang="en-US" sz="2400" dirty="0"/>
          </a:p>
        </p:txBody>
      </p:sp>
    </p:spTree>
    <p:extLst>
      <p:ext uri="{BB962C8B-B14F-4D97-AF65-F5344CB8AC3E}">
        <p14:creationId xmlns:p14="http://schemas.microsoft.com/office/powerpoint/2010/main" val="1106096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05742" y="446314"/>
            <a:ext cx="9241971" cy="6574972"/>
          </a:xfrm>
          <a:prstGeom prst="rect">
            <a:avLst/>
          </a:prstGeom>
        </p:spPr>
      </p:pic>
    </p:spTree>
    <p:extLst>
      <p:ext uri="{BB962C8B-B14F-4D97-AF65-F5344CB8AC3E}">
        <p14:creationId xmlns:p14="http://schemas.microsoft.com/office/powerpoint/2010/main" val="219146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9281" y="-2"/>
            <a:ext cx="6000751" cy="2468880"/>
          </a:xfrm>
          <a:effectLst>
            <a:outerShdw blurRad="50800" dist="38100" dir="5400000" algn="t" rotWithShape="0">
              <a:prstClr val="black">
                <a:alpha val="40000"/>
              </a:prstClr>
            </a:outerShdw>
          </a:effectLst>
        </p:spPr>
        <p:txBody>
          <a:bodyPr>
            <a:normAutofit/>
          </a:bodyPr>
          <a:lstStyle/>
          <a:p>
            <a:r>
              <a:rPr lang="en-US" sz="7200" b="1" cap="none" dirty="0">
                <a:ln w="22225">
                  <a:solidFill>
                    <a:schemeClr val="accent2"/>
                  </a:solidFill>
                  <a:prstDash val="solid"/>
                </a:ln>
                <a:solidFill>
                  <a:schemeClr val="accent2">
                    <a:lumMod val="40000"/>
                    <a:lumOff val="60000"/>
                  </a:schemeClr>
                </a:solidFill>
                <a:latin typeface="Brussels" panose="02050604040505020204" pitchFamily="18" charset="0"/>
              </a:rPr>
              <a:t>POTATOES</a:t>
            </a:r>
            <a:r>
              <a:rPr lang="en-US" sz="7200" b="1" cap="none" dirty="0">
                <a:ln w="22225">
                  <a:solidFill>
                    <a:schemeClr val="accent2"/>
                  </a:solidFill>
                  <a:prstDash val="solid"/>
                </a:ln>
                <a:solidFill>
                  <a:schemeClr val="accent2">
                    <a:lumMod val="40000"/>
                    <a:lumOff val="60000"/>
                  </a:schemeClr>
                </a:solidFill>
              </a:rPr>
              <a:t> </a:t>
            </a:r>
          </a:p>
        </p:txBody>
      </p:sp>
      <p:sp>
        <p:nvSpPr>
          <p:cNvPr id="3" name="Subtitle 2"/>
          <p:cNvSpPr>
            <a:spLocks noGrp="1"/>
          </p:cNvSpPr>
          <p:nvPr>
            <p:ph type="subTitle" idx="1"/>
          </p:nvPr>
        </p:nvSpPr>
        <p:spPr>
          <a:xfrm>
            <a:off x="398462" y="5876925"/>
            <a:ext cx="6400800" cy="1085850"/>
          </a:xfrm>
        </p:spPr>
        <p:txBody>
          <a:bodyPr/>
          <a:lstStyle/>
          <a:p>
            <a:r>
              <a:rPr lang="en-US" dirty="0"/>
              <a:t>by </a:t>
            </a:r>
          </a:p>
          <a:p>
            <a:r>
              <a:rPr lang="en-US" dirty="0"/>
              <a:t>Melissa Guthrie</a:t>
            </a:r>
          </a:p>
        </p:txBody>
      </p:sp>
      <p:sp>
        <p:nvSpPr>
          <p:cNvPr id="4" name="TextBox 3"/>
          <p:cNvSpPr txBox="1"/>
          <p:nvPr/>
        </p:nvSpPr>
        <p:spPr>
          <a:xfrm>
            <a:off x="2765596" y="2614910"/>
            <a:ext cx="1828800" cy="369332"/>
          </a:xfrm>
          <a:prstGeom prst="rect">
            <a:avLst/>
          </a:prstGeom>
          <a:noFill/>
        </p:spPr>
        <p:txBody>
          <a:bodyPr wrap="square" rtlCol="0">
            <a:spAutoFit/>
          </a:bodyPr>
          <a:lstStyle/>
          <a:p>
            <a:endParaRPr lang="en-US" sz="1800" kern="1200" dirty="0">
              <a:solidFill>
                <a:schemeClr val="tx1"/>
              </a:solidFill>
              <a:latin typeface="+mn-lt"/>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920" y="104775"/>
            <a:ext cx="6465549" cy="6858000"/>
          </a:xfrm>
          <a:prstGeom prst="rect">
            <a:avLst/>
          </a:prstGeom>
        </p:spPr>
      </p:pic>
      <p:sp>
        <p:nvSpPr>
          <p:cNvPr id="9" name="Rectangle 8"/>
          <p:cNvSpPr/>
          <p:nvPr/>
        </p:nvSpPr>
        <p:spPr>
          <a:xfrm>
            <a:off x="171449" y="2984242"/>
            <a:ext cx="6627813" cy="769441"/>
          </a:xfrm>
          <a:prstGeom prst="rect">
            <a:avLst/>
          </a:prstGeom>
          <a:noFill/>
        </p:spPr>
        <p:txBody>
          <a:bodyPr wrap="square" lIns="91440" tIns="45720" rIns="91440" bIns="45720">
            <a:spAutoFit/>
          </a:bodyPr>
          <a:lstStyle/>
          <a:p>
            <a:pPr algn="ctr"/>
            <a:r>
              <a:rPr lang="en-US" sz="4400" dirty="0">
                <a:ln w="0"/>
                <a:effectLst>
                  <a:reflection blurRad="6350" stA="53000" endA="300" endPos="35500" dir="5400000" sy="-90000" algn="bl" rotWithShape="0"/>
                </a:effectLst>
              </a:rPr>
              <a:t>Growing in TAHOE is Easy</a:t>
            </a:r>
            <a:endParaRPr lang="en-US" sz="4400" b="0" cap="none" spc="0" dirty="0">
              <a:ln w="0"/>
              <a:effectLst>
                <a:reflection blurRad="6350" stA="53000" endA="300" endPos="35500" dir="5400000" sy="-90000" algn="bl" rotWithShape="0"/>
              </a:effectLst>
            </a:endParaRPr>
          </a:p>
        </p:txBody>
      </p:sp>
    </p:spTree>
    <p:extLst>
      <p:ext uri="{BB962C8B-B14F-4D97-AF65-F5344CB8AC3E}">
        <p14:creationId xmlns:p14="http://schemas.microsoft.com/office/powerpoint/2010/main" val="19323632"/>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314" y="1349829"/>
            <a:ext cx="9764486" cy="4361160"/>
          </a:xfrm>
        </p:spPr>
        <p:txBody>
          <a:bodyPr>
            <a:normAutofit fontScale="90000"/>
          </a:bodyPr>
          <a:lstStyle/>
          <a:p>
            <a:r>
              <a:rPr lang="en-US" dirty="0"/>
              <a:t>At this year’s </a:t>
            </a:r>
            <a:r>
              <a:rPr lang="en-US" sz="5400" b="1" dirty="0"/>
              <a:t>Farmers Markets,</a:t>
            </a:r>
            <a:r>
              <a:rPr lang="en-US" dirty="0"/>
              <a:t> (Master Gardeners) we will be giving out potatoes in grow bags kindly donated by </a:t>
            </a:r>
            <a:r>
              <a:rPr lang="en-US" b="1" dirty="0"/>
              <a:t>Douglas Disposal &amp; Recycling </a:t>
            </a:r>
            <a:r>
              <a:rPr lang="en-US" dirty="0"/>
              <a:t>and potatoes from</a:t>
            </a:r>
            <a:r>
              <a:rPr lang="en-US" b="1" dirty="0"/>
              <a:t> The Maine Potato Lady </a:t>
            </a:r>
            <a:r>
              <a:rPr lang="en-US" dirty="0"/>
              <a:t>plus enough info to get you started.</a:t>
            </a:r>
            <a:br>
              <a:rPr lang="en-US" dirty="0"/>
            </a:br>
            <a:br>
              <a:rPr lang="en-US" dirty="0"/>
            </a:br>
            <a:r>
              <a:rPr lang="en-US" dirty="0"/>
              <a:t>Bags are only to be used for potatoes and don’t just eat the potatoes!!! Please, GROW.</a:t>
            </a:r>
            <a:br>
              <a:rPr lang="en-US" dirty="0"/>
            </a:br>
            <a:endParaRPr lang="en-US" dirty="0"/>
          </a:p>
        </p:txBody>
      </p:sp>
    </p:spTree>
    <p:extLst>
      <p:ext uri="{BB962C8B-B14F-4D97-AF65-F5344CB8AC3E}">
        <p14:creationId xmlns:p14="http://schemas.microsoft.com/office/powerpoint/2010/main" val="1475146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353" y="667653"/>
            <a:ext cx="8911687" cy="1280890"/>
          </a:xfrm>
        </p:spPr>
        <p:txBody>
          <a:bodyPr>
            <a:normAutofit fontScale="90000"/>
          </a:bodyPr>
          <a:lstStyle/>
          <a:p>
            <a:r>
              <a:rPr lang="en-US" sz="4400" b="1" u="sng" dirty="0">
                <a:effectLst>
                  <a:outerShdw blurRad="38100" dist="38100" dir="2700000" algn="tl">
                    <a:srgbClr val="000000">
                      <a:alpha val="43137"/>
                    </a:srgbClr>
                  </a:outerShdw>
                </a:effectLst>
                <a:latin typeface="Centaur" panose="02030504050205020304" pitchFamily="18" charset="0"/>
              </a:rPr>
              <a:t>The Maine Potato Lady </a:t>
            </a:r>
            <a:r>
              <a:rPr lang="en-US" u="sng" dirty="0">
                <a:effectLst>
                  <a:outerShdw blurRad="38100" dist="38100" dir="2700000" algn="tl">
                    <a:srgbClr val="000000">
                      <a:alpha val="43137"/>
                    </a:srgbClr>
                  </a:outerShdw>
                </a:effectLst>
                <a:latin typeface="Centaur" panose="02030504050205020304" pitchFamily="18" charset="0"/>
              </a:rPr>
              <a:t>has supplied all of our potatoes! </a:t>
            </a:r>
            <a:br>
              <a:rPr lang="en-US" u="sng" dirty="0">
                <a:effectLst>
                  <a:outerShdw blurRad="38100" dist="38100" dir="2700000" algn="tl">
                    <a:srgbClr val="000000">
                      <a:alpha val="43137"/>
                    </a:srgbClr>
                  </a:outerShdw>
                </a:effectLst>
                <a:latin typeface="Centaur" panose="02030504050205020304" pitchFamily="18" charset="0"/>
              </a:rPr>
            </a:br>
            <a:r>
              <a:rPr lang="en-US" dirty="0">
                <a:latin typeface="Centaur" panose="02030504050205020304" pitchFamily="18" charset="0"/>
              </a:rPr>
              <a:t>You can find her at </a:t>
            </a:r>
            <a:r>
              <a:rPr lang="en-US" dirty="0">
                <a:latin typeface="Centaur" panose="02030504050205020304" pitchFamily="18" charset="0"/>
                <a:hlinkClick r:id="rId3"/>
              </a:rPr>
              <a:t>www.mainepotatolady.com</a:t>
            </a:r>
            <a:r>
              <a:rPr lang="en-US" dirty="0">
                <a:latin typeface="Centaur" panose="02030504050205020304" pitchFamily="18" charset="0"/>
              </a:rPr>
              <a:t> (20% off all in-stock spuds and onions) if you need more.  She is located in Maine and the </a:t>
            </a:r>
            <a:r>
              <a:rPr lang="en-US" dirty="0" err="1">
                <a:latin typeface="Centaur" panose="02030504050205020304" pitchFamily="18" charset="0"/>
              </a:rPr>
              <a:t>LaCourse</a:t>
            </a:r>
            <a:r>
              <a:rPr lang="en-US" dirty="0">
                <a:latin typeface="Centaur" panose="02030504050205020304" pitchFamily="18" charset="0"/>
              </a:rPr>
              <a:t> Family Farm has been in operation for 25+ years. The farm is a piece of history that dates back to the 1600s. The potato fields are south facing and certified. This is a business that brings love to gardening. Please check out the website.</a:t>
            </a:r>
            <a:br>
              <a:rPr lang="en-US" dirty="0">
                <a:latin typeface="Centaur" panose="02030504050205020304" pitchFamily="18" charset="0"/>
              </a:rPr>
            </a:br>
            <a:br>
              <a:rPr lang="en-US" dirty="0">
                <a:latin typeface="Centaur" panose="02030504050205020304" pitchFamily="18" charset="0"/>
              </a:rPr>
            </a:br>
            <a:r>
              <a:rPr lang="en-US" b="1" dirty="0">
                <a:latin typeface="Centaur" panose="02030504050205020304" pitchFamily="18" charset="0"/>
              </a:rPr>
              <a:t>WE</a:t>
            </a:r>
            <a:r>
              <a:rPr lang="en-US" dirty="0">
                <a:latin typeface="Centaur" panose="02030504050205020304" pitchFamily="18" charset="0"/>
              </a:rPr>
              <a:t> are fortunate to have such great community support.</a:t>
            </a:r>
            <a:br>
              <a:rPr lang="en-US" dirty="0">
                <a:latin typeface="Centaur" panose="02030504050205020304" pitchFamily="18" charset="0"/>
              </a:rPr>
            </a:br>
            <a:br>
              <a:rPr lang="en-US" dirty="0"/>
            </a:br>
            <a:endParaRPr lang="en-US" dirty="0"/>
          </a:p>
        </p:txBody>
      </p:sp>
    </p:spTree>
    <p:extLst>
      <p:ext uri="{BB962C8B-B14F-4D97-AF65-F5344CB8AC3E}">
        <p14:creationId xmlns:p14="http://schemas.microsoft.com/office/powerpoint/2010/main" val="1786097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8009" y="259644"/>
            <a:ext cx="2355320" cy="925689"/>
          </a:xfrm>
        </p:spPr>
        <p:txBody>
          <a:bodyPr>
            <a:normAutofit/>
          </a:bodyPr>
          <a:lstStyle/>
          <a:p>
            <a:r>
              <a:rPr lang="en-US" sz="4400" dirty="0"/>
              <a:t>Harvest</a:t>
            </a:r>
          </a:p>
        </p:txBody>
      </p:sp>
      <p:sp>
        <p:nvSpPr>
          <p:cNvPr id="3" name="Subtitle 2"/>
          <p:cNvSpPr>
            <a:spLocks noGrp="1"/>
          </p:cNvSpPr>
          <p:nvPr>
            <p:ph type="subTitle" idx="1"/>
          </p:nvPr>
        </p:nvSpPr>
        <p:spPr>
          <a:xfrm>
            <a:off x="1862667" y="1399824"/>
            <a:ext cx="9641945" cy="4594578"/>
          </a:xfrm>
        </p:spPr>
        <p:txBody>
          <a:bodyPr>
            <a:noAutofit/>
          </a:bodyPr>
          <a:lstStyle/>
          <a:p>
            <a:r>
              <a:rPr lang="en-US" sz="2400" dirty="0"/>
              <a:t>This is where kids are your best friends. Little enthusiastic  hands and small fingers make great potato harvesters. It’s dig in the dirt </a:t>
            </a:r>
            <a:r>
              <a:rPr lang="en-US" sz="2400" dirty="0">
                <a:effectLst>
                  <a:outerShdw blurRad="38100" dist="38100" dir="2700000" algn="tl">
                    <a:srgbClr val="000000">
                      <a:alpha val="43137"/>
                    </a:srgbClr>
                  </a:outerShdw>
                </a:effectLst>
              </a:rPr>
              <a:t>fun, </a:t>
            </a:r>
            <a:r>
              <a:rPr lang="en-US" sz="2400" dirty="0"/>
              <a:t>plus a rewarding activity.</a:t>
            </a:r>
          </a:p>
          <a:p>
            <a:r>
              <a:rPr lang="en-US" sz="2400" dirty="0"/>
              <a:t>Potatoes grow up from the planted ‘seed’ potato and grow horizontally.  Usually only about 12-16” down and 12-16” wide (but some will escape and will pop up within 2 feet of the initial plant the following year). Harvesting needs to be done gently, so as not to damage the potatoes because the new skins have to cure or air dry for a day or so, out of and on the dirt. This prevents rot and hardens the skin for storage.</a:t>
            </a:r>
          </a:p>
        </p:txBody>
      </p:sp>
    </p:spTree>
    <p:extLst>
      <p:ext uri="{BB962C8B-B14F-4D97-AF65-F5344CB8AC3E}">
        <p14:creationId xmlns:p14="http://schemas.microsoft.com/office/powerpoint/2010/main" val="2500974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5513" y="2264055"/>
            <a:ext cx="7890933" cy="2677656"/>
          </a:xfrm>
          <a:prstGeom prst="rect">
            <a:avLst/>
          </a:prstGeom>
        </p:spPr>
        <p:txBody>
          <a:bodyPr wrap="square">
            <a:spAutoFit/>
          </a:bodyPr>
          <a:lstStyle/>
          <a:p>
            <a:r>
              <a:rPr lang="en-US" sz="2400" dirty="0"/>
              <a:t>They are still alive when picked so I do not recommend shovels or pitchforks.. After drying, your harvested potatoes should be stored in a cool dark place to prevent sprouting. If you have a cave, cellar or ‘potato’ closet go for it  but, I put them in a breathable bag and toss into the back bin of the fridge. They usually last until January or Feb.</a:t>
            </a:r>
          </a:p>
        </p:txBody>
      </p:sp>
      <p:sp>
        <p:nvSpPr>
          <p:cNvPr id="4" name="Rectangle 3"/>
          <p:cNvSpPr/>
          <p:nvPr/>
        </p:nvSpPr>
        <p:spPr>
          <a:xfrm>
            <a:off x="2347369" y="1034857"/>
            <a:ext cx="2214068" cy="769441"/>
          </a:xfrm>
          <a:prstGeom prst="rect">
            <a:avLst/>
          </a:prstGeom>
        </p:spPr>
        <p:txBody>
          <a:bodyPr wrap="none">
            <a:spAutoFit/>
          </a:bodyPr>
          <a:lstStyle/>
          <a:p>
            <a:r>
              <a:rPr lang="en-US" sz="4400" dirty="0">
                <a:solidFill>
                  <a:prstClr val="black">
                    <a:lumMod val="85000"/>
                    <a:lumOff val="15000"/>
                  </a:prstClr>
                </a:solidFill>
                <a:ea typeface="+mj-ea"/>
                <a:cs typeface="+mj-cs"/>
              </a:rPr>
              <a:t>Harvest</a:t>
            </a:r>
            <a:endParaRPr lang="en-US" dirty="0"/>
          </a:p>
        </p:txBody>
      </p:sp>
    </p:spTree>
    <p:extLst>
      <p:ext uri="{BB962C8B-B14F-4D97-AF65-F5344CB8AC3E}">
        <p14:creationId xmlns:p14="http://schemas.microsoft.com/office/powerpoint/2010/main" val="1238127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968" y="274154"/>
            <a:ext cx="8911687" cy="1035357"/>
          </a:xfrm>
        </p:spPr>
        <p:txBody>
          <a:bodyPr>
            <a:normAutofit fontScale="90000"/>
          </a:bodyPr>
          <a:lstStyle/>
          <a:p>
            <a:r>
              <a:rPr lang="en-US" sz="4400" dirty="0"/>
              <a:t>Late Summer Potato Salad </a:t>
            </a:r>
            <a:r>
              <a:rPr lang="en-US" sz="1800" dirty="0"/>
              <a:t>(warm or chilled)</a:t>
            </a:r>
            <a:br>
              <a:rPr lang="en-US" sz="4400" dirty="0"/>
            </a:br>
            <a:r>
              <a:rPr lang="en-US" sz="2200" dirty="0"/>
              <a:t>Side dish or vegetarian/vegan main, super simple and adaptable</a:t>
            </a:r>
            <a:br>
              <a:rPr lang="en-US" sz="2200" dirty="0"/>
            </a:br>
            <a:br>
              <a:rPr lang="en-US" sz="2200" dirty="0"/>
            </a:br>
            <a:r>
              <a:rPr lang="en-US" sz="2200" dirty="0"/>
              <a:t>1.5 Lb. small home-grown potatoes, halved</a:t>
            </a:r>
            <a:br>
              <a:rPr lang="en-US" sz="2200" dirty="0"/>
            </a:br>
            <a:r>
              <a:rPr lang="en-US" sz="2200" dirty="0"/>
              <a:t>1 bunch home grown chives or red onion, minced</a:t>
            </a:r>
            <a:br>
              <a:rPr lang="en-US" sz="2200" dirty="0"/>
            </a:br>
            <a:r>
              <a:rPr lang="en-US" sz="2200" dirty="0"/>
              <a:t>1 Tbsp. chopped capers( or sub/add anything from your garden    pickled and chopped)</a:t>
            </a:r>
            <a:br>
              <a:rPr lang="en-US" sz="2200" dirty="0"/>
            </a:br>
            <a:r>
              <a:rPr lang="en-US" sz="2200" dirty="0"/>
              <a:t>1-2 Tbsps. grainy mustard </a:t>
            </a:r>
            <a:br>
              <a:rPr lang="en-US" sz="2200" dirty="0"/>
            </a:br>
            <a:r>
              <a:rPr lang="en-US" sz="2200" dirty="0"/>
              <a:t>olive oil</a:t>
            </a:r>
            <a:br>
              <a:rPr lang="en-US" sz="2200" dirty="0"/>
            </a:br>
            <a:r>
              <a:rPr lang="en-US" sz="2200" dirty="0"/>
              <a:t>Salt and pepper</a:t>
            </a:r>
            <a:br>
              <a:rPr lang="en-US" sz="2200" dirty="0"/>
            </a:br>
            <a:r>
              <a:rPr lang="en-US" sz="2200" dirty="0"/>
              <a:t>olive oil</a:t>
            </a:r>
            <a:br>
              <a:rPr lang="en-US" sz="2200" dirty="0"/>
            </a:br>
            <a:r>
              <a:rPr lang="en-US" sz="2200" dirty="0"/>
              <a:t>(Carrots or peppers from garden, minced, optional)</a:t>
            </a:r>
            <a:br>
              <a:rPr lang="en-US" sz="2200" dirty="0"/>
            </a:br>
            <a:br>
              <a:rPr lang="en-US" sz="2200" dirty="0"/>
            </a:br>
            <a:r>
              <a:rPr lang="en-US" sz="1800" dirty="0"/>
              <a:t>Par-boil potatoes, then sauté with olive oil , flat side down until crispy, golden brown.</a:t>
            </a:r>
            <a:br>
              <a:rPr lang="en-US" sz="1800" dirty="0"/>
            </a:br>
            <a:r>
              <a:rPr lang="en-US" sz="1800" dirty="0"/>
              <a:t>Cool just to warm.  Stir in herbs, grainy mustard, salt + pepper and &amp; a douse of olive oil (or  walnut, Avocado or ghee).</a:t>
            </a:r>
            <a:br>
              <a:rPr lang="en-US" sz="1800" dirty="0"/>
            </a:br>
            <a:r>
              <a:rPr lang="en-US" sz="1800" dirty="0"/>
              <a:t>Gently toss and serve.</a:t>
            </a:r>
            <a:br>
              <a:rPr lang="en-US" sz="1800" dirty="0"/>
            </a:br>
            <a:r>
              <a:rPr lang="en-US" sz="1800" dirty="0"/>
              <a:t>*You can add any other veg, meat or herbs or seasoning to make it your own and its always better the next day.</a:t>
            </a:r>
            <a:br>
              <a:rPr lang="en-US" sz="1800" dirty="0"/>
            </a:br>
            <a:br>
              <a:rPr lang="en-US" sz="1800" dirty="0"/>
            </a:br>
            <a:br>
              <a:rPr lang="en-US" sz="2200" dirty="0"/>
            </a:br>
            <a:br>
              <a:rPr lang="en-US" sz="2200" dirty="0"/>
            </a:br>
            <a:br>
              <a:rPr lang="en-US" dirty="0"/>
            </a:br>
            <a:r>
              <a:rPr lang="en-US" dirty="0"/>
              <a:t>coo</a:t>
            </a:r>
            <a:br>
              <a:rPr lang="en-US" dirty="0"/>
            </a:br>
            <a:br>
              <a:rPr lang="en-US" dirty="0"/>
            </a:br>
            <a:endParaRPr lang="en-US" dirty="0"/>
          </a:p>
        </p:txBody>
      </p:sp>
    </p:spTree>
    <p:extLst>
      <p:ext uri="{BB962C8B-B14F-4D97-AF65-F5344CB8AC3E}">
        <p14:creationId xmlns:p14="http://schemas.microsoft.com/office/powerpoint/2010/main" val="4097558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5228" y="851337"/>
            <a:ext cx="9598572" cy="1963957"/>
          </a:xfrm>
        </p:spPr>
        <p:txBody>
          <a:bodyPr>
            <a:normAutofit fontScale="90000"/>
          </a:bodyPr>
          <a:lstStyle/>
          <a:p>
            <a:r>
              <a:rPr lang="en-US" b="1" dirty="0">
                <a:latin typeface="Bradley Hand ITC" panose="03070402050302030203" pitchFamily="66" charset="0"/>
              </a:rPr>
              <a:t>Dirty hands are good!  (washed after of course)……grown potatoes make wonderful meals, healthy eating and happy hearts. The plant-tend-harvest cycle is so nourishing on many levels.</a:t>
            </a:r>
            <a:br>
              <a:rPr lang="en-US" b="1" dirty="0">
                <a:latin typeface="Bradley Hand ITC" panose="03070402050302030203" pitchFamily="66" charset="0"/>
              </a:rPr>
            </a:br>
            <a:r>
              <a:rPr lang="en-US" b="1" dirty="0">
                <a:latin typeface="Bradley Hand ITC" panose="03070402050302030203" pitchFamily="66" charset="0"/>
              </a:rPr>
              <a:t> </a:t>
            </a:r>
            <a:br>
              <a:rPr lang="en-US" b="1" dirty="0">
                <a:latin typeface="Bradley Hand ITC" panose="03070402050302030203" pitchFamily="66" charset="0"/>
              </a:rPr>
            </a:br>
            <a:r>
              <a:rPr lang="en-US" sz="4400" b="1" dirty="0">
                <a:latin typeface="Bradley Hand ITC" panose="03070402050302030203" pitchFamily="66" charset="0"/>
              </a:rPr>
              <a:t>Plus, if you ever end up stranded on Mars…you’re all set. (Just ask </a:t>
            </a:r>
            <a:r>
              <a:rPr lang="en-US" sz="4400" b="1" dirty="0">
                <a:effectLst>
                  <a:outerShdw blurRad="38100" dist="38100" dir="2700000" algn="tl">
                    <a:srgbClr val="000000">
                      <a:alpha val="43137"/>
                    </a:srgbClr>
                  </a:outerShdw>
                </a:effectLst>
                <a:latin typeface="Bradley Hand ITC" panose="03070402050302030203" pitchFamily="66" charset="0"/>
              </a:rPr>
              <a:t>Matt Damon</a:t>
            </a:r>
            <a:r>
              <a:rPr lang="en-US" sz="4400" b="1" dirty="0">
                <a:latin typeface="Bradley Hand ITC" panose="03070402050302030203" pitchFamily="66" charset="0"/>
              </a:rPr>
              <a:t>). Now THAT’S High-Altitude growing!!</a:t>
            </a:r>
          </a:p>
        </p:txBody>
      </p:sp>
      <p:sp>
        <p:nvSpPr>
          <p:cNvPr id="2" name="Content Placeholder 1"/>
          <p:cNvSpPr>
            <a:spLocks noGrp="1"/>
          </p:cNvSpPr>
          <p:nvPr>
            <p:ph sz="half" idx="1"/>
          </p:nvPr>
        </p:nvSpPr>
        <p:spPr>
          <a:xfrm>
            <a:off x="2589212" y="8791224"/>
            <a:ext cx="4313864" cy="348622"/>
          </a:xfrm>
        </p:spPr>
        <p:txBody>
          <a:bodyPr>
            <a:normAutofit lnSpcReduction="10000"/>
          </a:bodyPr>
          <a:lstStyle/>
          <a:p>
            <a:pPr marL="0" indent="0">
              <a:buNone/>
            </a:pPr>
            <a:endParaRPr lang="en-US" dirty="0"/>
          </a:p>
        </p:txBody>
      </p:sp>
      <p:sp>
        <p:nvSpPr>
          <p:cNvPr id="3" name="Content Placeholder 2"/>
          <p:cNvSpPr>
            <a:spLocks noGrp="1"/>
          </p:cNvSpPr>
          <p:nvPr>
            <p:ph sz="half" idx="2"/>
          </p:nvPr>
        </p:nvSpPr>
        <p:spPr>
          <a:xfrm>
            <a:off x="6852080" y="8854405"/>
            <a:ext cx="4313864" cy="3777622"/>
          </a:xfrm>
        </p:spPr>
        <p:txBody>
          <a:bodyPr/>
          <a:lstStyle/>
          <a:p>
            <a:endParaRPr lang="en-US" dirty="0"/>
          </a:p>
        </p:txBody>
      </p:sp>
    </p:spTree>
    <p:extLst>
      <p:ext uri="{BB962C8B-B14F-4D97-AF65-F5344CB8AC3E}">
        <p14:creationId xmlns:p14="http://schemas.microsoft.com/office/powerpoint/2010/main" val="4257164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1362735"/>
            <a:ext cx="8911687" cy="105233"/>
          </a:xfrm>
        </p:spPr>
        <p:txBody>
          <a:bodyPr>
            <a:normAutofit fontScale="90000"/>
          </a:bodyPr>
          <a:lstStyle/>
          <a:p>
            <a:endParaRPr lang="en-US" dirty="0"/>
          </a:p>
        </p:txBody>
      </p:sp>
      <p:sp>
        <p:nvSpPr>
          <p:cNvPr id="3" name="Rectangle 2"/>
          <p:cNvSpPr/>
          <p:nvPr/>
        </p:nvSpPr>
        <p:spPr>
          <a:xfrm>
            <a:off x="2405744" y="979714"/>
            <a:ext cx="8395010" cy="5262979"/>
          </a:xfrm>
          <a:prstGeom prst="rect">
            <a:avLst/>
          </a:prstGeom>
        </p:spPr>
        <p:txBody>
          <a:bodyPr wrap="square">
            <a:spAutoFit/>
          </a:bodyPr>
          <a:lstStyle/>
          <a:p>
            <a:r>
              <a:rPr lang="en-US" sz="4800" dirty="0"/>
              <a:t>We would love to field any questions and hear back on how well you did. Please share stories and pictures and ask questions at </a:t>
            </a:r>
            <a:r>
              <a:rPr lang="en-US" sz="4800" dirty="0">
                <a:hlinkClick r:id="rId2"/>
              </a:rPr>
              <a:t>http://ucnar.edu/sites/mglaketahoe/</a:t>
            </a:r>
            <a:r>
              <a:rPr lang="en-US" sz="4800" dirty="0"/>
              <a:t> </a:t>
            </a:r>
          </a:p>
        </p:txBody>
      </p:sp>
    </p:spTree>
    <p:extLst>
      <p:ext uri="{BB962C8B-B14F-4D97-AF65-F5344CB8AC3E}">
        <p14:creationId xmlns:p14="http://schemas.microsoft.com/office/powerpoint/2010/main" val="737596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958" t="-8889" r="19730" b="8889"/>
          <a:stretch/>
        </p:blipFill>
        <p:spPr>
          <a:xfrm rot="5400000">
            <a:off x="6259282" y="1981203"/>
            <a:ext cx="4234546" cy="4343397"/>
          </a:xfrm>
          <a:prstGeom prst="rect">
            <a:avLst/>
          </a:prstGeom>
          <a:ln w="228600" cap="sq" cmpd="thickThin">
            <a:solidFill>
              <a:srgbClr val="000000"/>
            </a:solidFill>
            <a:prstDash val="solid"/>
            <a:miter lim="800000"/>
          </a:ln>
          <a:effectLst>
            <a:innerShdw blurRad="76200">
              <a:srgbClr val="000000"/>
            </a:innerShdw>
          </a:effectLst>
        </p:spPr>
      </p:pic>
      <p:sp>
        <p:nvSpPr>
          <p:cNvPr id="6" name="Title 5"/>
          <p:cNvSpPr>
            <a:spLocks noGrp="1"/>
          </p:cNvSpPr>
          <p:nvPr>
            <p:ph type="title"/>
          </p:nvPr>
        </p:nvSpPr>
        <p:spPr>
          <a:xfrm>
            <a:off x="2592924" y="624109"/>
            <a:ext cx="8911687" cy="1683661"/>
          </a:xfrm>
        </p:spPr>
        <p:txBody>
          <a:bodyPr>
            <a:normAutofit/>
          </a:bodyPr>
          <a:lstStyle/>
          <a:p>
            <a:r>
              <a:rPr lang="en-US" sz="2800" dirty="0">
                <a:solidFill>
                  <a:schemeClr val="accent3">
                    <a:lumMod val="75000"/>
                  </a:schemeClr>
                </a:solidFill>
              </a:rPr>
              <a:t>Without opposable thumbs, CATS can’t grow potatoes but they are enthusiastic consumers!</a:t>
            </a:r>
          </a:p>
        </p:txBody>
      </p:sp>
    </p:spTree>
    <p:extLst>
      <p:ext uri="{BB962C8B-B14F-4D97-AF65-F5344CB8AC3E}">
        <p14:creationId xmlns:p14="http://schemas.microsoft.com/office/powerpoint/2010/main" val="214386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61509" y="2497999"/>
            <a:ext cx="9144000" cy="607858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00054" y="2680405"/>
            <a:ext cx="5840730" cy="4137519"/>
          </a:xfrm>
          <a:prstGeom prst="rect">
            <a:avLst/>
          </a:prstGeom>
        </p:spPr>
      </p:pic>
    </p:spTree>
    <p:extLst>
      <p:ext uri="{BB962C8B-B14F-4D97-AF65-F5344CB8AC3E}">
        <p14:creationId xmlns:p14="http://schemas.microsoft.com/office/powerpoint/2010/main" val="3162618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004711" y="1195562"/>
            <a:ext cx="9815513" cy="2981325"/>
          </a:xfrm>
        </p:spPr>
        <p:txBody>
          <a:bodyPr>
            <a:noAutofit/>
          </a:bodyPr>
          <a:lstStyle/>
          <a:p>
            <a:pPr marL="914400" lvl="2" indent="0" algn="ctr">
              <a:buNone/>
            </a:pPr>
            <a:r>
              <a:rPr lang="en-US" sz="6600" b="1" dirty="0">
                <a:solidFill>
                  <a:srgbClr val="C00000"/>
                </a:solidFill>
                <a:latin typeface="Bradley Hand ITC" panose="03070402050302030203" pitchFamily="66" charset="0"/>
              </a:rPr>
              <a:t>I may look like a potato now... but one day I’ll turn into fries and you’ll ALL want me then</a:t>
            </a:r>
          </a:p>
        </p:txBody>
      </p:sp>
    </p:spTree>
    <p:extLst>
      <p:ext uri="{BB962C8B-B14F-4D97-AF65-F5344CB8AC3E}">
        <p14:creationId xmlns:p14="http://schemas.microsoft.com/office/powerpoint/2010/main" val="737619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51980"/>
          <a:stretch/>
        </p:blipFill>
        <p:spPr>
          <a:xfrm>
            <a:off x="1725930" y="0"/>
            <a:ext cx="16104870" cy="6858000"/>
          </a:xfrm>
          <a:prstGeom prst="rect">
            <a:avLst/>
          </a:prstGeom>
        </p:spPr>
      </p:pic>
      <p:sp>
        <p:nvSpPr>
          <p:cNvPr id="5" name="TextBox 4"/>
          <p:cNvSpPr txBox="1"/>
          <p:nvPr/>
        </p:nvSpPr>
        <p:spPr>
          <a:xfrm>
            <a:off x="2255520" y="413657"/>
            <a:ext cx="8915400" cy="5324535"/>
          </a:xfrm>
          <a:prstGeom prst="rect">
            <a:avLst/>
          </a:prstGeom>
          <a:noFill/>
        </p:spPr>
        <p:txBody>
          <a:bodyPr wrap="square" rtlCol="0">
            <a:spAutoFit/>
          </a:bodyPr>
          <a:lstStyle/>
          <a:p>
            <a:r>
              <a:rPr lang="en-US" sz="4400" b="1" i="1" dirty="0">
                <a:solidFill>
                  <a:srgbClr val="FF0000"/>
                </a:solidFill>
                <a:latin typeface="Goudy Old Style" panose="02020502050305020303" pitchFamily="18" charset="0"/>
              </a:rPr>
              <a:t>It is very easy to grow potatoes in Tahoe, given the right conditions</a:t>
            </a:r>
            <a:endParaRPr lang="en-US" sz="4400" b="1" i="1" u="sng" dirty="0">
              <a:solidFill>
                <a:srgbClr val="FF0000"/>
              </a:solidFill>
              <a:latin typeface="Goudy Old Style" panose="02020502050305020303" pitchFamily="18" charset="0"/>
            </a:endParaRPr>
          </a:p>
          <a:p>
            <a:pPr marL="685800" indent="-685800">
              <a:buFont typeface="Arial" panose="020B0604020202020204" pitchFamily="34" charset="0"/>
              <a:buChar char="•"/>
            </a:pPr>
            <a:r>
              <a:rPr lang="en-US" sz="3200" b="1" i="1" u="sng" dirty="0">
                <a:solidFill>
                  <a:schemeClr val="bg1"/>
                </a:solidFill>
                <a:latin typeface="Goudy Old Style" panose="02020502050305020303" pitchFamily="18" charset="0"/>
              </a:rPr>
              <a:t> W</a:t>
            </a:r>
            <a:r>
              <a:rPr lang="en-US" sz="3200" i="1" u="sng" dirty="0">
                <a:solidFill>
                  <a:schemeClr val="bg1"/>
                </a:solidFill>
                <a:latin typeface="Goudy Old Style" panose="02020502050305020303" pitchFamily="18" charset="0"/>
              </a:rPr>
              <a:t>ell drained organically rich soil is the best. Acidic with a pH of 4.8-6.5, high in potassium and nitrogen.</a:t>
            </a:r>
            <a:r>
              <a:rPr lang="en-US" sz="3200" b="1" i="1" dirty="0">
                <a:solidFill>
                  <a:schemeClr val="bg1"/>
                </a:solidFill>
                <a:latin typeface="Goudy Old Style" panose="02020502050305020303" pitchFamily="18" charset="0"/>
              </a:rPr>
              <a:t>  Growing season is after frost (unless you have a green house or warm, sunny sheltered area .  </a:t>
            </a:r>
            <a:r>
              <a:rPr lang="en-US" sz="3200" i="1" dirty="0">
                <a:solidFill>
                  <a:schemeClr val="bg1"/>
                </a:solidFill>
                <a:latin typeface="Goudy Old Style" panose="02020502050305020303" pitchFamily="18" charset="0"/>
              </a:rPr>
              <a:t>At </a:t>
            </a:r>
            <a:r>
              <a:rPr lang="en-US" sz="6000" i="1" dirty="0">
                <a:solidFill>
                  <a:schemeClr val="bg1"/>
                </a:solidFill>
                <a:latin typeface="Goudy Old Style" panose="02020502050305020303" pitchFamily="18" charset="0"/>
              </a:rPr>
              <a:t>45 </a:t>
            </a:r>
            <a:r>
              <a:rPr lang="en-US" sz="3200" i="1" dirty="0">
                <a:solidFill>
                  <a:schemeClr val="bg1"/>
                </a:solidFill>
                <a:latin typeface="Goudy Old Style" panose="02020502050305020303" pitchFamily="18" charset="0"/>
              </a:rPr>
              <a:t>degrees or more, planting area is optimal.</a:t>
            </a:r>
          </a:p>
          <a:p>
            <a:endParaRPr lang="en-US" sz="3200" b="1" i="1" u="sng" dirty="0">
              <a:solidFill>
                <a:schemeClr val="bg1"/>
              </a:solidFill>
              <a:latin typeface="Goudy Old Style" panose="02020502050305020303" pitchFamily="18" charset="0"/>
            </a:endParaRPr>
          </a:p>
          <a:p>
            <a:endParaRPr lang="en-US" sz="3200" dirty="0">
              <a:solidFill>
                <a:schemeClr val="bg1"/>
              </a:solidFill>
            </a:endParaRPr>
          </a:p>
        </p:txBody>
      </p:sp>
      <p:sp>
        <p:nvSpPr>
          <p:cNvPr id="6" name="TextBox 5"/>
          <p:cNvSpPr txBox="1"/>
          <p:nvPr/>
        </p:nvSpPr>
        <p:spPr>
          <a:xfrm>
            <a:off x="1725930" y="4705299"/>
            <a:ext cx="10367010" cy="1292662"/>
          </a:xfrm>
          <a:prstGeom prst="rect">
            <a:avLst/>
          </a:prstGeom>
          <a:noFill/>
        </p:spPr>
        <p:txBody>
          <a:bodyPr wrap="square" rtlCol="0">
            <a:spAutoFit/>
          </a:bodyPr>
          <a:lstStyle/>
          <a:p>
            <a:endParaRPr lang="en-US" b="1" dirty="0">
              <a:solidFill>
                <a:schemeClr val="bg1"/>
              </a:solidFill>
            </a:endParaRPr>
          </a:p>
          <a:p>
            <a:endParaRPr lang="en-US" b="1" dirty="0">
              <a:solidFill>
                <a:schemeClr val="bg1"/>
              </a:solidFill>
            </a:endParaRPr>
          </a:p>
          <a:p>
            <a:pPr marL="285750" indent="-285750">
              <a:buFont typeface="Arial" panose="020B0604020202020204" pitchFamily="34" charset="0"/>
              <a:buChar char="•"/>
            </a:pPr>
            <a:r>
              <a:rPr lang="en-US" sz="1200" b="1" u="sng" dirty="0">
                <a:solidFill>
                  <a:schemeClr val="bg1"/>
                </a:solidFill>
              </a:rPr>
              <a:t>Well drained </a:t>
            </a:r>
            <a:r>
              <a:rPr lang="en-US" sz="1200" b="1" dirty="0">
                <a:solidFill>
                  <a:schemeClr val="bg1"/>
                </a:solidFill>
              </a:rPr>
              <a:t>organically rich soil. Acidic soil with a pH of 4.8-6.5 Measurement tools available, high in potassium and nitrogen. Yes, I'm reiterating.</a:t>
            </a:r>
          </a:p>
          <a:p>
            <a:endParaRPr lang="en-US" dirty="0"/>
          </a:p>
        </p:txBody>
      </p:sp>
    </p:spTree>
    <p:extLst>
      <p:ext uri="{BB962C8B-B14F-4D97-AF65-F5344CB8AC3E}">
        <p14:creationId xmlns:p14="http://schemas.microsoft.com/office/powerpoint/2010/main" val="1042557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7022" y="544287"/>
            <a:ext cx="6670121" cy="6193970"/>
          </a:xfrm>
          <a:prstGeom prst="rect">
            <a:avLst/>
          </a:prstGeom>
        </p:spPr>
      </p:pic>
    </p:spTree>
    <p:extLst>
      <p:ext uri="{BB962C8B-B14F-4D97-AF65-F5344CB8AC3E}">
        <p14:creationId xmlns:p14="http://schemas.microsoft.com/office/powerpoint/2010/main" val="2103373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5372" y="152400"/>
            <a:ext cx="9669950" cy="6124754"/>
          </a:xfrm>
          <a:prstGeom prst="rect">
            <a:avLst/>
          </a:prstGeom>
        </p:spPr>
        <p:txBody>
          <a:bodyPr wrap="square">
            <a:spAutoFit/>
          </a:bodyPr>
          <a:lstStyle/>
          <a:p>
            <a:r>
              <a:rPr lang="en-US" sz="4000" dirty="0"/>
              <a:t>Planting early in spring, </a:t>
            </a:r>
            <a:r>
              <a:rPr lang="en-US" sz="5400" dirty="0"/>
              <a:t>one</a:t>
            </a:r>
            <a:r>
              <a:rPr lang="en-US" sz="4000" dirty="0"/>
              <a:t> pound of seed potatoes can yield approximately </a:t>
            </a:r>
            <a:r>
              <a:rPr lang="en-US" sz="5400" dirty="0"/>
              <a:t>25</a:t>
            </a:r>
            <a:r>
              <a:rPr lang="en-US" sz="4000" dirty="0"/>
              <a:t> pounds of home grown spuds that can last all winter.</a:t>
            </a:r>
          </a:p>
          <a:p>
            <a:r>
              <a:rPr lang="en-US" sz="4000" dirty="0"/>
              <a:t>I encourage you to just try!</a:t>
            </a:r>
          </a:p>
          <a:p>
            <a:endParaRPr lang="en-US" sz="4000" dirty="0"/>
          </a:p>
          <a:p>
            <a:r>
              <a:rPr lang="en-US" sz="4000" dirty="0"/>
              <a:t>Local Master gardeners are always a good resource for questions about your spud plants</a:t>
            </a:r>
            <a:r>
              <a:rPr lang="en-US" sz="4400" dirty="0"/>
              <a:t>.</a:t>
            </a:r>
          </a:p>
        </p:txBody>
      </p:sp>
    </p:spTree>
    <p:extLst>
      <p:ext uri="{BB962C8B-B14F-4D97-AF65-F5344CB8AC3E}">
        <p14:creationId xmlns:p14="http://schemas.microsoft.com/office/powerpoint/2010/main" val="3421163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8172" y="729343"/>
            <a:ext cx="9686822" cy="5105400"/>
          </a:xfrm>
        </p:spPr>
        <p:txBody>
          <a:bodyPr>
            <a:noAutofit/>
          </a:bodyPr>
          <a:lstStyle/>
          <a:p>
            <a:r>
              <a:rPr lang="en-US" sz="2800" dirty="0"/>
              <a:t>The first domesticated potatoes were grown at a </a:t>
            </a:r>
            <a:r>
              <a:rPr lang="en-US" sz="2800" b="1" u="sng" dirty="0"/>
              <a:t>High Elevation </a:t>
            </a:r>
            <a:r>
              <a:rPr lang="en-US" sz="2800" dirty="0"/>
              <a:t>in the Andes in 8000 BC.  They are plants that store for long periods of time, provide sustenance and are as much fun to plant, enjoy as just foliage, then dig and eat.</a:t>
            </a:r>
            <a:br>
              <a:rPr lang="en-US" sz="2800" dirty="0"/>
            </a:br>
            <a:r>
              <a:rPr lang="en-US" sz="2800" dirty="0"/>
              <a:t>Why potatoes in Tahoe? </a:t>
            </a:r>
            <a:r>
              <a:rPr lang="en-US" sz="2800" b="1" dirty="0"/>
              <a:t>Elevation and acidic soil </a:t>
            </a:r>
            <a:r>
              <a:rPr lang="en-US" sz="2800" dirty="0"/>
              <a:t>are an advantage in our little area of paradise. There is a reason the first potatoes were grown in Peru and Bolivia. They are easy to grow, thrive at elevation, store for months and are high in nutrients. </a:t>
            </a:r>
            <a:br>
              <a:rPr lang="en-US" sz="2800" dirty="0"/>
            </a:br>
            <a:r>
              <a:rPr lang="en-US" sz="2800" b="1" dirty="0"/>
              <a:t>Elevation </a:t>
            </a:r>
            <a:r>
              <a:rPr lang="en-US" sz="2800" dirty="0"/>
              <a:t>not to be confused with altitude, unless you are growing in an airplane.  </a:t>
            </a:r>
            <a:r>
              <a:rPr lang="en-US" sz="1800" dirty="0"/>
              <a:t>That will be explored next year due to budgetary constraints</a:t>
            </a:r>
            <a:r>
              <a:rPr lang="en-US" sz="2800" dirty="0"/>
              <a:t>.</a:t>
            </a:r>
          </a:p>
        </p:txBody>
      </p:sp>
    </p:spTree>
    <p:extLst>
      <p:ext uri="{BB962C8B-B14F-4D97-AF65-F5344CB8AC3E}">
        <p14:creationId xmlns:p14="http://schemas.microsoft.com/office/powerpoint/2010/main" val="355613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p:cNvPicPr>
            <a:picLocks noGrp="1" noChangeAspect="1"/>
          </p:cNvPicPr>
          <p:nvPr>
            <p:ph type="pic" idx="1"/>
          </p:nvPr>
        </p:nvPicPr>
        <p:blipFill>
          <a:blip r:embed="rId2"/>
          <a:srcRect l="5831" r="5831"/>
          <a:stretch>
            <a:fillRect/>
          </a:stretch>
        </p:blipFill>
        <p:spPr>
          <a:xfrm>
            <a:off x="1905000" y="634965"/>
            <a:ext cx="9599612" cy="5972664"/>
          </a:xfrm>
          <a:prstGeom prst="rect">
            <a:avLst/>
          </a:prstGeom>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31549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1175" y="0"/>
            <a:ext cx="10590825" cy="5400675"/>
          </a:xfrm>
        </p:spPr>
        <p:txBody>
          <a:bodyPr>
            <a:normAutofit fontScale="90000"/>
          </a:bodyPr>
          <a:lstStyle/>
          <a:p>
            <a:r>
              <a:rPr lang="en-US" b="1" u="sng" dirty="0">
                <a:latin typeface="Algerian" panose="04020705040A02060702" pitchFamily="82" charset="0"/>
              </a:rPr>
              <a:t>NUTRITION &amp; </a:t>
            </a:r>
            <a:r>
              <a:rPr lang="en-US" b="1" u="sng" dirty="0" err="1">
                <a:latin typeface="Algerian" panose="04020705040A02060702" pitchFamily="82" charset="0"/>
              </a:rPr>
              <a:t>usda</a:t>
            </a:r>
            <a:br>
              <a:rPr lang="en-US" b="1" u="sng" dirty="0">
                <a:latin typeface="Algerian" panose="04020705040A02060702" pitchFamily="82" charset="0"/>
              </a:rPr>
            </a:br>
            <a:br>
              <a:rPr lang="en-US" b="1" u="sng" dirty="0">
                <a:latin typeface="Algerian" panose="04020705040A02060702" pitchFamily="82" charset="0"/>
              </a:rPr>
            </a:br>
            <a:r>
              <a:rPr lang="en-US" sz="3200" b="1" dirty="0">
                <a:latin typeface="Andalus" panose="02020603050405020304" pitchFamily="18" charset="-78"/>
                <a:cs typeface="Andalus" panose="02020603050405020304" pitchFamily="18" charset="-78"/>
              </a:rPr>
              <a:t>POTATOES ARE RICH SOURCES OF…….</a:t>
            </a:r>
            <a:br>
              <a:rPr lang="en-US" sz="3200" b="1" dirty="0">
                <a:latin typeface="Andalus" panose="02020603050405020304" pitchFamily="18" charset="-78"/>
                <a:cs typeface="Andalus" panose="02020603050405020304" pitchFamily="18" charset="-78"/>
              </a:rPr>
            </a:br>
            <a:br>
              <a:rPr lang="en-US" sz="3200" b="1" dirty="0">
                <a:latin typeface="Andalus" panose="02020603050405020304" pitchFamily="18" charset="-78"/>
                <a:cs typeface="Andalus" panose="02020603050405020304" pitchFamily="18" charset="-78"/>
              </a:rPr>
            </a:br>
            <a:r>
              <a:rPr lang="en-US" sz="2400" b="1" dirty="0">
                <a:latin typeface="Andalus" panose="02020603050405020304" pitchFamily="18" charset="-78"/>
                <a:cs typeface="Andalus" panose="02020603050405020304" pitchFamily="18" charset="-78"/>
              </a:rPr>
              <a:t>POTASIUM, K+ (more than a banana), heart and muscle health…super important</a:t>
            </a:r>
            <a:br>
              <a:rPr lang="en-US" sz="2400" b="1" dirty="0">
                <a:latin typeface="Andalus" panose="02020603050405020304" pitchFamily="18" charset="-78"/>
                <a:cs typeface="Andalus" panose="02020603050405020304" pitchFamily="18" charset="-78"/>
              </a:rPr>
            </a:br>
            <a:r>
              <a:rPr lang="en-US" sz="2400" b="1" dirty="0">
                <a:latin typeface="Andalus" panose="02020603050405020304" pitchFamily="18" charset="-78"/>
                <a:cs typeface="Andalus" panose="02020603050405020304" pitchFamily="18" charset="-78"/>
              </a:rPr>
              <a:t>VITAMIN C (NO SCURVY and less COLDS) </a:t>
            </a:r>
            <a:r>
              <a:rPr lang="en-US" sz="2000" b="1" dirty="0">
                <a:latin typeface="Andalus" panose="02020603050405020304" pitchFamily="18" charset="-78"/>
                <a:cs typeface="Andalus" panose="02020603050405020304" pitchFamily="18" charset="-78"/>
              </a:rPr>
              <a:t>ASCORBIC ACID helps healing</a:t>
            </a:r>
            <a:br>
              <a:rPr lang="en-US" sz="2400" b="1" dirty="0">
                <a:latin typeface="Andalus" panose="02020603050405020304" pitchFamily="18" charset="-78"/>
                <a:cs typeface="Andalus" panose="02020603050405020304" pitchFamily="18" charset="-78"/>
              </a:rPr>
            </a:br>
            <a:r>
              <a:rPr lang="en-US" sz="2400" b="1" dirty="0">
                <a:latin typeface="Andalus" panose="02020603050405020304" pitchFamily="18" charset="-78"/>
                <a:cs typeface="Andalus" panose="02020603050405020304" pitchFamily="18" charset="-78"/>
              </a:rPr>
              <a:t>CALCIUM Ca+ (bones and cardiac function), hello osteoporosis. I’ll pass.  IRON Fe (muscles, blood cells, energy)</a:t>
            </a:r>
            <a:br>
              <a:rPr lang="en-US" sz="2400" b="1" dirty="0">
                <a:latin typeface="Andalus" panose="02020603050405020304" pitchFamily="18" charset="-78"/>
                <a:cs typeface="Andalus" panose="02020603050405020304" pitchFamily="18" charset="-78"/>
              </a:rPr>
            </a:br>
            <a:r>
              <a:rPr lang="en-US" sz="2400" b="1" dirty="0">
                <a:latin typeface="Andalus" panose="02020603050405020304" pitchFamily="18" charset="-78"/>
                <a:cs typeface="Andalus" panose="02020603050405020304" pitchFamily="18" charset="-78"/>
              </a:rPr>
              <a:t>PROTEIN (building blocks of cells and ATP), captive energy a  rebuilder of cells</a:t>
            </a:r>
            <a:br>
              <a:rPr lang="en-US" sz="2400" b="1" dirty="0">
                <a:latin typeface="Andalus" panose="02020603050405020304" pitchFamily="18" charset="-78"/>
                <a:cs typeface="Andalus" panose="02020603050405020304" pitchFamily="18" charset="-78"/>
              </a:rPr>
            </a:br>
            <a:r>
              <a:rPr lang="en-US" sz="2400" b="1" dirty="0">
                <a:latin typeface="Andalus" panose="02020603050405020304" pitchFamily="18" charset="-78"/>
                <a:cs typeface="Andalus" panose="02020603050405020304" pitchFamily="18" charset="-78"/>
              </a:rPr>
              <a:t>B6 (B </a:t>
            </a:r>
            <a:r>
              <a:rPr lang="en-US" sz="2400" b="1" dirty="0" err="1">
                <a:latin typeface="Andalus" panose="02020603050405020304" pitchFamily="18" charset="-78"/>
                <a:cs typeface="Andalus" panose="02020603050405020304" pitchFamily="18" charset="-78"/>
              </a:rPr>
              <a:t>vits</a:t>
            </a:r>
            <a:r>
              <a:rPr lang="en-US" sz="2400" b="1" dirty="0">
                <a:latin typeface="Andalus" panose="02020603050405020304" pitchFamily="18" charset="-78"/>
                <a:cs typeface="Andalus" panose="02020603050405020304" pitchFamily="18" charset="-78"/>
              </a:rPr>
              <a:t> promote everything and are crucial in cognitive and organ protective)</a:t>
            </a:r>
            <a:br>
              <a:rPr lang="en-US" sz="2400" b="1" dirty="0">
                <a:latin typeface="Andalus" panose="02020603050405020304" pitchFamily="18" charset="-78"/>
                <a:cs typeface="Andalus" panose="02020603050405020304" pitchFamily="18" charset="-78"/>
              </a:rPr>
            </a:br>
            <a:r>
              <a:rPr lang="en-US" sz="2400" b="1" dirty="0">
                <a:latin typeface="Andalus" panose="02020603050405020304" pitchFamily="18" charset="-78"/>
                <a:cs typeface="Andalus" panose="02020603050405020304" pitchFamily="18" charset="-78"/>
              </a:rPr>
              <a:t>fiber, fiber, fiber!!!  Guts, colon, digestioin (2.2gm) in a 148gm (medium) potato</a:t>
            </a:r>
            <a:br>
              <a:rPr lang="en-US" sz="2400" b="1" dirty="0">
                <a:latin typeface="Andalus" panose="02020603050405020304" pitchFamily="18" charset="-78"/>
                <a:cs typeface="Andalus" panose="02020603050405020304" pitchFamily="18" charset="-78"/>
              </a:rPr>
            </a:br>
            <a:r>
              <a:rPr lang="en-US" sz="2400" b="1" dirty="0">
                <a:latin typeface="Andalus" panose="02020603050405020304" pitchFamily="18" charset="-78"/>
                <a:cs typeface="Andalus" panose="02020603050405020304" pitchFamily="18" charset="-78"/>
              </a:rPr>
              <a:t>A SOURCE OF HEALTHY CARBOHYDRATES, energy, 0 fat, 0 cholesterol, 0 salt (LEAVE OFF THE BUTTER)! Even without the extras they are so good with just lemon and pepper.</a:t>
            </a:r>
            <a:br>
              <a:rPr lang="en-US" sz="2400" b="1" dirty="0">
                <a:latin typeface="Andalus" panose="02020603050405020304" pitchFamily="18" charset="-78"/>
                <a:cs typeface="Andalus" panose="02020603050405020304" pitchFamily="18" charset="-78"/>
              </a:rPr>
            </a:br>
            <a:br>
              <a:rPr lang="en-US" sz="2400" b="1" dirty="0">
                <a:latin typeface="Andalus" panose="02020603050405020304" pitchFamily="18" charset="-78"/>
                <a:cs typeface="Andalus" panose="02020603050405020304" pitchFamily="18" charset="-78"/>
              </a:rPr>
            </a:br>
            <a:r>
              <a:rPr lang="en-US" sz="2400" b="1" dirty="0">
                <a:latin typeface="Andalus" panose="02020603050405020304" pitchFamily="18" charset="-78"/>
                <a:cs typeface="Andalus" panose="02020603050405020304" pitchFamily="18" charset="-78"/>
              </a:rPr>
              <a:t>EASY TO GROW, INEXPENSIVE, NUTRIOUS, REWARDING FOR KIDS TO PLANT AND HARVEST, potatoes are..</a:t>
            </a:r>
            <a:br>
              <a:rPr lang="en-US" sz="2400" b="1" dirty="0">
                <a:latin typeface="Andalus" panose="02020603050405020304" pitchFamily="18" charset="-78"/>
                <a:cs typeface="Andalus" panose="02020603050405020304" pitchFamily="18" charset="-78"/>
              </a:rPr>
            </a:br>
            <a:r>
              <a:rPr lang="en-US" sz="2400" b="1" dirty="0">
                <a:latin typeface="Andalus" panose="02020603050405020304" pitchFamily="18" charset="-78"/>
                <a:cs typeface="Andalus" panose="02020603050405020304" pitchFamily="18" charset="-78"/>
              </a:rPr>
              <a:t>AND WAIT FOR IT………</a:t>
            </a:r>
            <a:r>
              <a:rPr lang="en-US" sz="4900" b="1" dirty="0">
                <a:latin typeface="Freestyle Script" panose="030804020302050B0404" pitchFamily="66" charset="0"/>
                <a:cs typeface="Andalus" panose="02020603050405020304" pitchFamily="18" charset="-78"/>
              </a:rPr>
              <a:t>GLUTEN FREE!</a:t>
            </a:r>
            <a:br>
              <a:rPr lang="en-US" sz="4900" b="1" u="sng" strike="sngStrike" dirty="0">
                <a:latin typeface="Freestyle Script" panose="030804020302050B0404" pitchFamily="66" charset="0"/>
              </a:rPr>
            </a:br>
            <a:br>
              <a:rPr lang="en-US" sz="4900" b="1" u="sng" dirty="0">
                <a:latin typeface="Algerian" panose="04020705040A02060702" pitchFamily="82" charset="0"/>
              </a:rPr>
            </a:br>
            <a:br>
              <a:rPr lang="en-US" b="1" u="sng" dirty="0">
                <a:latin typeface="Algerian" panose="04020705040A02060702" pitchFamily="82" charset="0"/>
              </a:rPr>
            </a:br>
            <a:br>
              <a:rPr lang="en-US" b="1" u="sng" dirty="0">
                <a:latin typeface="Algerian" panose="04020705040A02060702" pitchFamily="82" charset="0"/>
              </a:rPr>
            </a:br>
            <a:br>
              <a:rPr lang="en-US" b="1" u="sng" dirty="0">
                <a:latin typeface="Algerian" panose="04020705040A02060702" pitchFamily="82" charset="0"/>
              </a:rPr>
            </a:br>
            <a:br>
              <a:rPr lang="en-US" b="1" u="sng" dirty="0">
                <a:latin typeface="Algerian" panose="04020705040A02060702" pitchFamily="82" charset="0"/>
              </a:rPr>
            </a:br>
            <a:br>
              <a:rPr lang="en-US" b="1" u="sng" dirty="0">
                <a:latin typeface="Algerian" panose="04020705040A02060702" pitchFamily="82" charset="0"/>
              </a:rPr>
            </a:br>
            <a:endParaRPr lang="en-US" b="1" u="sng" dirty="0">
              <a:latin typeface="Algerian" panose="04020705040A02060702" pitchFamily="82" charset="0"/>
            </a:endParaRPr>
          </a:p>
        </p:txBody>
      </p:sp>
    </p:spTree>
    <p:extLst>
      <p:ext uri="{BB962C8B-B14F-4D97-AF65-F5344CB8AC3E}">
        <p14:creationId xmlns:p14="http://schemas.microsoft.com/office/powerpoint/2010/main" val="2783034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9543" y="206830"/>
            <a:ext cx="8316684" cy="6001643"/>
          </a:xfrm>
          <a:prstGeom prst="rect">
            <a:avLst/>
          </a:prstGeom>
        </p:spPr>
        <p:txBody>
          <a:bodyPr wrap="square">
            <a:spAutoFit/>
          </a:bodyPr>
          <a:lstStyle/>
          <a:p>
            <a:r>
              <a:rPr lang="en-US" sz="3200" dirty="0"/>
              <a:t>1589 Sir Walter Raleigh first brought potatoes to Europe from South America, shared some with Queen Elisabeth and planted them in his home town of Cork. They did well and became a staple.</a:t>
            </a:r>
          </a:p>
          <a:p>
            <a:r>
              <a:rPr lang="en-US" sz="3200" dirty="0"/>
              <a:t> </a:t>
            </a:r>
          </a:p>
          <a:p>
            <a:r>
              <a:rPr lang="en-US" sz="3200" dirty="0"/>
              <a:t>According to the Smithsonian, potatoes gave way to modern industrial agriculture. There are currently over </a:t>
            </a:r>
            <a:r>
              <a:rPr lang="en-US" sz="3200" b="1" dirty="0"/>
              <a:t>4</a:t>
            </a:r>
            <a:r>
              <a:rPr lang="en-US" sz="3200" dirty="0"/>
              <a:t> </a:t>
            </a:r>
            <a:r>
              <a:rPr lang="en-US" sz="3200" b="1" dirty="0"/>
              <a:t>thousand</a:t>
            </a:r>
            <a:r>
              <a:rPr lang="en-US" sz="3200" dirty="0"/>
              <a:t> varieties.  China is noted as the largest grower and consumer of potatoes and potato based products.</a:t>
            </a:r>
          </a:p>
        </p:txBody>
      </p:sp>
    </p:spTree>
    <p:extLst>
      <p:ext uri="{BB962C8B-B14F-4D97-AF65-F5344CB8AC3E}">
        <p14:creationId xmlns:p14="http://schemas.microsoft.com/office/powerpoint/2010/main" val="1746362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596" y="225775"/>
            <a:ext cx="5155871" cy="881652"/>
          </a:xfrm>
        </p:spPr>
        <p:txBody>
          <a:bodyPr/>
          <a:lstStyle/>
          <a:p>
            <a:r>
              <a:rPr lang="en-US" dirty="0"/>
              <a:t>The </a:t>
            </a:r>
            <a:r>
              <a:rPr lang="en-US" sz="3200" dirty="0"/>
              <a:t>Start</a:t>
            </a:r>
            <a:r>
              <a:rPr lang="en-US" dirty="0"/>
              <a:t>:  </a:t>
            </a:r>
            <a:r>
              <a:rPr lang="en-US" sz="4400" b="1" dirty="0"/>
              <a:t>Seed</a:t>
            </a:r>
            <a:r>
              <a:rPr lang="en-US" dirty="0"/>
              <a:t> potatoes</a:t>
            </a:r>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t="19156" b="19156"/>
          <a:stretch>
            <a:fillRect/>
          </a:stretch>
        </p:blipFill>
        <p:spPr>
          <a:xfrm rot="5400000">
            <a:off x="6351813" y="1636395"/>
            <a:ext cx="5468277" cy="3628591"/>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1632858" y="1175162"/>
            <a:ext cx="5529942" cy="6188513"/>
          </a:xfrm>
        </p:spPr>
        <p:txBody>
          <a:bodyPr>
            <a:noAutofit/>
          </a:bodyPr>
          <a:lstStyle/>
          <a:p>
            <a:r>
              <a:rPr lang="en-US" sz="2400" dirty="0">
                <a:latin typeface="Footlight MT Light" panose="0204060206030A020304" pitchFamily="18" charset="0"/>
                <a:ea typeface="Microsoft Himalaya" panose="01010100010101010101" pitchFamily="2" charset="0"/>
                <a:cs typeface="Microsoft Himalaya" panose="01010100010101010101" pitchFamily="2" charset="0"/>
              </a:rPr>
              <a:t>When potatoes sprout, their natural starch begins to convert to sugar and they will start to shrivel, not good. </a:t>
            </a:r>
            <a:r>
              <a:rPr lang="en-US" sz="2400" b="1" dirty="0">
                <a:latin typeface="Footlight MT Light" panose="0204060206030A020304" pitchFamily="18" charset="0"/>
                <a:ea typeface="Microsoft Himalaya" panose="01010100010101010101" pitchFamily="2" charset="0"/>
                <a:cs typeface="Microsoft Himalaya" panose="01010100010101010101" pitchFamily="2" charset="0"/>
              </a:rPr>
              <a:t>FIRM </a:t>
            </a:r>
            <a:r>
              <a:rPr lang="en-US" sz="2400" dirty="0">
                <a:latin typeface="Footlight MT Light" panose="0204060206030A020304" pitchFamily="18" charset="0"/>
                <a:ea typeface="Microsoft Himalaya" panose="01010100010101010101" pitchFamily="2" charset="0"/>
                <a:cs typeface="Microsoft Himalaya" panose="01010100010101010101" pitchFamily="2" charset="0"/>
              </a:rPr>
              <a:t>sprouted “</a:t>
            </a:r>
            <a:r>
              <a:rPr lang="en-US" sz="2400" b="1" dirty="0">
                <a:latin typeface="Footlight MT Light" panose="0204060206030A020304" pitchFamily="18" charset="0"/>
                <a:ea typeface="Microsoft Himalaya" panose="01010100010101010101" pitchFamily="2" charset="0"/>
                <a:cs typeface="Microsoft Himalaya" panose="01010100010101010101" pitchFamily="2" charset="0"/>
              </a:rPr>
              <a:t>eyed</a:t>
            </a:r>
            <a:r>
              <a:rPr lang="en-US" sz="2400" dirty="0">
                <a:latin typeface="Footlight MT Light" panose="0204060206030A020304" pitchFamily="18" charset="0"/>
                <a:ea typeface="Microsoft Himalaya" panose="01010100010101010101" pitchFamily="2" charset="0"/>
                <a:cs typeface="Microsoft Himalaya" panose="01010100010101010101" pitchFamily="2" charset="0"/>
              </a:rPr>
              <a:t> or </a:t>
            </a:r>
            <a:r>
              <a:rPr lang="en-US" sz="2400" b="1" dirty="0" err="1">
                <a:latin typeface="Footlight MT Light" panose="0204060206030A020304" pitchFamily="18" charset="0"/>
                <a:ea typeface="Microsoft Himalaya" panose="01010100010101010101" pitchFamily="2" charset="0"/>
                <a:cs typeface="Microsoft Himalaya" panose="01010100010101010101" pitchFamily="2" charset="0"/>
              </a:rPr>
              <a:t>chitted</a:t>
            </a:r>
            <a:r>
              <a:rPr lang="en-US" sz="2400" dirty="0">
                <a:latin typeface="Footlight MT Light" panose="0204060206030A020304" pitchFamily="18" charset="0"/>
                <a:ea typeface="Microsoft Himalaya" panose="01010100010101010101" pitchFamily="2" charset="0"/>
                <a:cs typeface="Microsoft Himalaya" panose="01010100010101010101" pitchFamily="2" charset="0"/>
              </a:rPr>
              <a:t>” potatoes can be cut into pieces that have a sprout or two. They will then start to spend their energy producing new spuds.  Harvest size potatoes are safe to eat if firm, not green and should be free of pest and disease damage. At this point Potatoes are the most nutrient dense.. Mushy or shriveled seed potatoes will not be bumper crops</a:t>
            </a:r>
            <a:r>
              <a:rPr lang="en-US" sz="2400" dirty="0">
                <a:latin typeface="Miriam" panose="020B0502050101010101" pitchFamily="34" charset="-79"/>
                <a:ea typeface="Microsoft JhengHei UI" panose="020B0604030504040204" pitchFamily="34" charset="-120"/>
                <a:cs typeface="Miriam" panose="020B0502050101010101" pitchFamily="34" charset="-79"/>
              </a:rPr>
              <a:t> </a:t>
            </a:r>
            <a:r>
              <a:rPr lang="en-US" sz="2400" b="1" dirty="0">
                <a:latin typeface="Miriam" panose="020B0502050101010101" pitchFamily="34" charset="-79"/>
                <a:ea typeface="Microsoft JhengHei UI" panose="020B0604030504040204" pitchFamily="34" charset="-120"/>
                <a:cs typeface="Miriam" panose="020B0502050101010101" pitchFamily="34" charset="-79"/>
              </a:rPr>
              <a:t>nor will they become tasty to eat</a:t>
            </a:r>
            <a:r>
              <a:rPr lang="en-US" sz="2400" b="1" i="1" dirty="0">
                <a:latin typeface="Miriam" panose="020B0502050101010101" pitchFamily="34" charset="-79"/>
                <a:ea typeface="Microsoft JhengHei UI" panose="020B0604030504040204" pitchFamily="34" charset="-120"/>
                <a:cs typeface="Miriam" panose="020B0502050101010101" pitchFamily="34" charset="-79"/>
              </a:rPr>
              <a:t>.</a:t>
            </a:r>
            <a:r>
              <a:rPr lang="en-US" sz="2400" i="1" dirty="0">
                <a:solidFill>
                  <a:prstClr val="black">
                    <a:lumMod val="75000"/>
                    <a:lumOff val="25000"/>
                  </a:prstClr>
                </a:solidFill>
                <a:latin typeface="Footlight MT Light" panose="0204060206030A020304" pitchFamily="18" charset="0"/>
                <a:ea typeface="Microsoft Himalaya" panose="01010100010101010101" pitchFamily="2" charset="0"/>
                <a:cs typeface="Microsoft Himalaya" panose="01010100010101010101" pitchFamily="2" charset="0"/>
              </a:rPr>
              <a:t> Remove all the sprouts and green, or discard green ones, before cooking</a:t>
            </a:r>
            <a:r>
              <a:rPr lang="en-US" sz="2400" b="1" i="1" dirty="0">
                <a:latin typeface="Miriam" panose="020B0502050101010101" pitchFamily="34" charset="-79"/>
                <a:ea typeface="Microsoft JhengHei UI" panose="020B0604030504040204" pitchFamily="34" charset="-120"/>
                <a:cs typeface="Miriam" panose="020B0502050101010101" pitchFamily="34" charset="-79"/>
              </a:rPr>
              <a:t>.</a:t>
            </a:r>
          </a:p>
        </p:txBody>
      </p:sp>
    </p:spTree>
    <p:extLst>
      <p:ext uri="{BB962C8B-B14F-4D97-AF65-F5344CB8AC3E}">
        <p14:creationId xmlns:p14="http://schemas.microsoft.com/office/powerpoint/2010/main" val="52601790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6997</TotalTime>
  <Words>1793</Words>
  <Application>Microsoft Office PowerPoint</Application>
  <PresentationFormat>Widescreen</PresentationFormat>
  <Paragraphs>90</Paragraphs>
  <Slides>30</Slides>
  <Notes>12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30</vt:i4>
      </vt:variant>
    </vt:vector>
  </HeadingPairs>
  <TitlesOfParts>
    <vt:vector size="46" baseType="lpstr">
      <vt:lpstr>Microsoft JhengHei UI</vt:lpstr>
      <vt:lpstr>Algerian</vt:lpstr>
      <vt:lpstr>Andalus</vt:lpstr>
      <vt:lpstr>Arial</vt:lpstr>
      <vt:lpstr>Bradley Hand ITC</vt:lpstr>
      <vt:lpstr>Brussels</vt:lpstr>
      <vt:lpstr>Calibri</vt:lpstr>
      <vt:lpstr>Centaur</vt:lpstr>
      <vt:lpstr>Century Gothic</vt:lpstr>
      <vt:lpstr>Footlight MT Light</vt:lpstr>
      <vt:lpstr>Freestyle Script</vt:lpstr>
      <vt:lpstr>Goudy Old Style</vt:lpstr>
      <vt:lpstr>Microsoft Himalaya</vt:lpstr>
      <vt:lpstr>Miriam</vt:lpstr>
      <vt:lpstr>Wingdings 3</vt:lpstr>
      <vt:lpstr>Wisp</vt:lpstr>
      <vt:lpstr>PowerPoint Presentation</vt:lpstr>
      <vt:lpstr>POTATOES </vt:lpstr>
      <vt:lpstr>PowerPoint Presentation</vt:lpstr>
      <vt:lpstr>PowerPoint Presentation</vt:lpstr>
      <vt:lpstr>The first domesticated potatoes were grown at a High Elevation in the Andes in 8000 BC.  They are plants that store for long periods of time, provide sustenance and are as much fun to plant, enjoy as just foliage, then dig and eat. Why potatoes in Tahoe? Elevation and acidic soil are an advantage in our little area of paradise. There is a reason the first potatoes were grown in Peru and Bolivia. They are easy to grow, thrive at elevation, store for months and are high in nutrients.  Elevation not to be confused with altitude, unless you are growing in an airplane.  That will be explored next year due to budgetary constraints.</vt:lpstr>
      <vt:lpstr>PowerPoint Presentation</vt:lpstr>
      <vt:lpstr>NUTRITION &amp; usda  POTATOES ARE RICH SOURCES OF…….  POTASIUM, K+ (more than a banana), heart and muscle health…super important VITAMIN C (NO SCURVY and less COLDS) ASCORBIC ACID helps healing CALCIUM Ca+ (bones and cardiac function), hello osteoporosis. I’ll pass.  IRON Fe (muscles, blood cells, energy) PROTEIN (building blocks of cells and ATP), captive energy a  rebuilder of cells B6 (B vits promote everything and are crucial in cognitive and organ protective) fiber, fiber, fiber!!!  Guts, colon, digestioin (2.2gm) in a 148gm (medium) potato A SOURCE OF HEALTHY CARBOHYDRATES, energy, 0 fat, 0 cholesterol, 0 salt (LEAVE OFF THE BUTTER)! Even without the extras they are so good with just lemon and pepper.  EASY TO GROW, INEXPENSIVE, NUTRIOUS, REWARDING FOR KIDS TO PLANT AND HARVEST, potatoes are.. AND WAIT FOR IT………GLUTEN FREE!       </vt:lpstr>
      <vt:lpstr>PowerPoint Presentation</vt:lpstr>
      <vt:lpstr>The Start:  Seed potatoes</vt:lpstr>
      <vt:lpstr>Stages of growth &amp; planting</vt:lpstr>
      <vt:lpstr>PowerPoint Presentation</vt:lpstr>
      <vt:lpstr>PowerPoint Presentation</vt:lpstr>
      <vt:lpstr>Why cant you just use commercial market potatoes? Good question!</vt:lpstr>
      <vt:lpstr>Major Potato Diseases, Insects and Nasty leaf-eating rodents. (USDA/research Service &amp; CID La Papa)002408.pdf</vt:lpstr>
      <vt:lpstr>PowerPoint Presentation</vt:lpstr>
      <vt:lpstr>Keep in mind, it is important that you rotate potato crops yearly for soil health and nutrient replenishing.  I keep a garden journal with pictures. Potatoes can spread host fungi that cause Fusarium and Verticillium wilt.  Both can be spread through soil with successive plantings of potatoes and after eggplant, peppers or tomatoes (solanaceous crops). They are all in the nightshade family and draw similar soil nutrients but most importantly, can spread diseases.  Avoid root crops after potatoes. A good basic rotation is .. Roots (potatoes, turnips, beets, carrots), greens(cabbage to lettuce), fruits(tomatoes, peppers, squash, cucumber), then beans and peas.  This type of rotation reduces soil depletion, reduces need for added amendment and risk of opportunistic diseases.  Remember the journal! Plant leafy greens after potatoes! Or RGFB   (sounds like a Punk club!)</vt:lpstr>
      <vt:lpstr>PowerPoint Presentation</vt:lpstr>
      <vt:lpstr> AT MASTER GARDENERS</vt:lpstr>
      <vt:lpstr>PowerPoint Presentation</vt:lpstr>
      <vt:lpstr>At this year’s Farmers Markets, (Master Gardeners) we will be giving out potatoes in grow bags kindly donated by Douglas Disposal &amp; Recycling and potatoes from The Maine Potato Lady plus enough info to get you started.  Bags are only to be used for potatoes and don’t just eat the potatoes!!! Please, GROW. </vt:lpstr>
      <vt:lpstr>The Maine Potato Lady has supplied all of our potatoes!  You can find her at www.mainepotatolady.com (20% off all in-stock spuds and onions) if you need more.  She is located in Maine and the LaCourse Family Farm has been in operation for 25+ years. The farm is a piece of history that dates back to the 1600s. The potato fields are south facing and certified. This is a business that brings love to gardening. Please check out the website.  WE are fortunate to have such great community support.  </vt:lpstr>
      <vt:lpstr>Harvest</vt:lpstr>
      <vt:lpstr>PowerPoint Presentation</vt:lpstr>
      <vt:lpstr>Late Summer Potato Salad (warm or chilled) Side dish or vegetarian/vegan main, super simple and adaptable  1.5 Lb. small home-grown potatoes, halved 1 bunch home grown chives or red onion, minced 1 Tbsp. chopped capers( or sub/add anything from your garden    pickled and chopped) 1-2 Tbsps. grainy mustard  olive oil Salt and pepper olive oil (Carrots or peppers from garden, minced, optional)  Par-boil potatoes, then sauté with olive oil , flat side down until crispy, golden brown. Cool just to warm.  Stir in herbs, grainy mustard, salt + pepper and &amp; a douse of olive oil (or  walnut, Avocado or ghee). Gently toss and serve. *You can add any other veg, meat or herbs or seasoning to make it your own and its always better the next day.     coo  </vt:lpstr>
      <vt:lpstr>Dirty hands are good!  (washed after of course)……grown potatoes make wonderful meals, healthy eating and happy hearts. The plant-tend-harvest cycle is so nourishing on many levels.   Plus, if you ever end up stranded on Mars…you’re all set. (Just ask Matt Damon). Now THAT’S High-Altitude growing!!</vt:lpstr>
      <vt:lpstr>PowerPoint Presentation</vt:lpstr>
      <vt:lpstr>Without opposable thumbs, CATS can’t grow potatoes but they are enthusiastic consumers!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Amazing Melissa Presents “Power Point Presentation”</dc:title>
  <dc:creator>JKA G</dc:creator>
  <cp:lastModifiedBy>JKA G</cp:lastModifiedBy>
  <cp:revision>352</cp:revision>
  <cp:lastPrinted>2018-05-14T21:06:26Z</cp:lastPrinted>
  <dcterms:created xsi:type="dcterms:W3CDTF">2018-05-04T23:08:19Z</dcterms:created>
  <dcterms:modified xsi:type="dcterms:W3CDTF">2018-05-14T21:11:59Z</dcterms:modified>
</cp:coreProperties>
</file>