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7" r:id="rId4"/>
    <p:sldId id="268" r:id="rId5"/>
    <p:sldId id="266" r:id="rId6"/>
    <p:sldId id="265" r:id="rId7"/>
    <p:sldId id="263" r:id="rId8"/>
    <p:sldId id="262" r:id="rId9"/>
    <p:sldId id="279" r:id="rId10"/>
    <p:sldId id="270" r:id="rId11"/>
    <p:sldId id="273" r:id="rId12"/>
    <p:sldId id="277" r:id="rId13"/>
    <p:sldId id="271" r:id="rId14"/>
    <p:sldId id="258" r:id="rId15"/>
    <p:sldId id="272" r:id="rId16"/>
    <p:sldId id="261" r:id="rId17"/>
    <p:sldId id="280" r:id="rId18"/>
    <p:sldId id="259" r:id="rId19"/>
    <p:sldId id="269" r:id="rId20"/>
    <p:sldId id="282" r:id="rId21"/>
    <p:sldId id="286" r:id="rId22"/>
    <p:sldId id="281" r:id="rId23"/>
    <p:sldId id="285" r:id="rId24"/>
    <p:sldId id="290" r:id="rId25"/>
    <p:sldId id="289" r:id="rId26"/>
    <p:sldId id="278" r:id="rId27"/>
    <p:sldId id="287" r:id="rId28"/>
    <p:sldId id="284" r:id="rId29"/>
    <p:sldId id="291" r:id="rId30"/>
    <p:sldId id="293" r:id="rId31"/>
    <p:sldId id="294" r:id="rId32"/>
    <p:sldId id="296" r:id="rId33"/>
    <p:sldId id="283" r:id="rId34"/>
    <p:sldId id="276"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94624" autoAdjust="0"/>
  </p:normalViewPr>
  <p:slideViewPr>
    <p:cSldViewPr>
      <p:cViewPr varScale="1">
        <p:scale>
          <a:sx n="65" d="100"/>
          <a:sy n="65" d="100"/>
        </p:scale>
        <p:origin x="1316" y="40"/>
      </p:cViewPr>
      <p:guideLst>
        <p:guide orient="horz" pos="2160"/>
        <p:guide pos="2880"/>
      </p:guideLst>
    </p:cSldViewPr>
  </p:slideViewPr>
  <p:outlineViewPr>
    <p:cViewPr>
      <p:scale>
        <a:sx n="33" d="100"/>
        <a:sy n="33" d="100"/>
      </p:scale>
      <p:origin x="0" y="331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6497FA-47EE-4FC1-A202-2FA603F41755}" type="datetimeFigureOut">
              <a:rPr lang="en-US" smtClean="0"/>
              <a:pPr/>
              <a:t>6/1/2018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2B2BD4-E2E3-472D-AEC8-B59B5486F47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6497FA-47EE-4FC1-A202-2FA603F41755}" type="datetimeFigureOut">
              <a:rPr lang="en-US" smtClean="0"/>
              <a:pPr/>
              <a:t>6/1/2018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2B2BD4-E2E3-472D-AEC8-B59B5486F47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6497FA-47EE-4FC1-A202-2FA603F41755}" type="datetimeFigureOut">
              <a:rPr lang="en-US" smtClean="0"/>
              <a:pPr/>
              <a:t>6/1/2018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2B2BD4-E2E3-472D-AEC8-B59B5486F47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6497FA-47EE-4FC1-A202-2FA603F41755}" type="datetimeFigureOut">
              <a:rPr lang="en-US" smtClean="0"/>
              <a:pPr/>
              <a:t>6/1/2018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2B2BD4-E2E3-472D-AEC8-B59B5486F47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6497FA-47EE-4FC1-A202-2FA603F41755}" type="datetimeFigureOut">
              <a:rPr lang="en-US" smtClean="0"/>
              <a:pPr/>
              <a:t>6/1/2018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2B2BD4-E2E3-472D-AEC8-B59B5486F47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6497FA-47EE-4FC1-A202-2FA603F41755}" type="datetimeFigureOut">
              <a:rPr lang="en-US" smtClean="0"/>
              <a:pPr/>
              <a:t>6/1/2018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42B2BD4-E2E3-472D-AEC8-B59B5486F47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6497FA-47EE-4FC1-A202-2FA603F41755}" type="datetimeFigureOut">
              <a:rPr lang="en-US" smtClean="0"/>
              <a:pPr/>
              <a:t>6/1/2018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42B2BD4-E2E3-472D-AEC8-B59B5486F47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6497FA-47EE-4FC1-A202-2FA603F41755}" type="datetimeFigureOut">
              <a:rPr lang="en-US" smtClean="0"/>
              <a:pPr/>
              <a:t>6/1/2018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42B2BD4-E2E3-472D-AEC8-B59B5486F47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6497FA-47EE-4FC1-A202-2FA603F41755}" type="datetimeFigureOut">
              <a:rPr lang="en-US" smtClean="0"/>
              <a:pPr/>
              <a:t>6/1/2018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42B2BD4-E2E3-472D-AEC8-B59B5486F47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6497FA-47EE-4FC1-A202-2FA603F41755}" type="datetimeFigureOut">
              <a:rPr lang="en-US" smtClean="0"/>
              <a:pPr/>
              <a:t>6/1/2018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42B2BD4-E2E3-472D-AEC8-B59B5486F47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6497FA-47EE-4FC1-A202-2FA603F41755}" type="datetimeFigureOut">
              <a:rPr lang="en-US" smtClean="0"/>
              <a:pPr/>
              <a:t>6/1/2018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42B2BD4-E2E3-472D-AEC8-B59B5486F47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6497FA-47EE-4FC1-A202-2FA603F41755}" type="datetimeFigureOut">
              <a:rPr lang="en-US" smtClean="0"/>
              <a:pPr/>
              <a:t>6/1/2018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2B2BD4-E2E3-472D-AEC8-B59B5486F475}"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304800" y="228600"/>
            <a:ext cx="8458200" cy="1470025"/>
          </a:xfrm>
        </p:spPr>
        <p:txBody>
          <a:bodyPr>
            <a:normAutofit/>
          </a:bodyPr>
          <a:lstStyle/>
          <a:p>
            <a:r>
              <a:rPr lang="en-US" sz="3600" b="1" dirty="0" smtClean="0">
                <a:solidFill>
                  <a:srgbClr val="FFC000"/>
                </a:solidFill>
                <a:effectLst>
                  <a:outerShdw blurRad="38100" dist="38100" dir="2700000" algn="tl">
                    <a:srgbClr val="000000">
                      <a:alpha val="43137"/>
                    </a:srgbClr>
                  </a:outerShdw>
                </a:effectLst>
                <a:latin typeface="+mn-lt"/>
              </a:rPr>
              <a:t>Tahoe Fruit &amp; Vegetable Workshop Series</a:t>
            </a:r>
            <a:endParaRPr lang="en-US" sz="3600" dirty="0">
              <a:solidFill>
                <a:srgbClr val="FFC000"/>
              </a:solidFill>
              <a:latin typeface="+mn-lt"/>
            </a:endParaRPr>
          </a:p>
        </p:txBody>
      </p:sp>
      <p:sp>
        <p:nvSpPr>
          <p:cNvPr id="8" name="Subtitle 7"/>
          <p:cNvSpPr txBox="1">
            <a:spLocks noGrp="1"/>
          </p:cNvSpPr>
          <p:nvPr>
            <p:ph type="subTitle" idx="1"/>
          </p:nvPr>
        </p:nvSpPr>
        <p:spPr>
          <a:xfrm>
            <a:off x="3581400" y="1447800"/>
            <a:ext cx="5562600" cy="584775"/>
          </a:xfrm>
          <a:prstGeom prst="rect">
            <a:avLst/>
          </a:prstGeom>
          <a:noFill/>
        </p:spPr>
        <p:txBody>
          <a:bodyPr wrap="square" rtlCol="0">
            <a:spAutoFit/>
          </a:bodyPr>
          <a:lstStyle/>
          <a:p>
            <a:r>
              <a:rPr lang="en-US" b="1" dirty="0" smtClean="0">
                <a:solidFill>
                  <a:schemeClr val="tx1"/>
                </a:solidFill>
                <a:effectLst>
                  <a:outerShdw blurRad="38100" dist="38100" dir="2700000" algn="tl">
                    <a:srgbClr val="000000">
                      <a:alpha val="43137"/>
                    </a:srgbClr>
                  </a:outerShdw>
                </a:effectLst>
              </a:rPr>
              <a:t>Raspberries and a Gooseberry</a:t>
            </a:r>
            <a:endParaRPr lang="en-US" b="1" dirty="0">
              <a:solidFill>
                <a:schemeClr val="tx1"/>
              </a:solidFill>
              <a:effectLst>
                <a:outerShdw blurRad="38100" dist="38100" dir="2700000" algn="tl">
                  <a:srgbClr val="000000">
                    <a:alpha val="43137"/>
                  </a:srgbClr>
                </a:outerShdw>
              </a:effectLst>
            </a:endParaRPr>
          </a:p>
        </p:txBody>
      </p:sp>
      <p:sp>
        <p:nvSpPr>
          <p:cNvPr id="9" name="Subtitle 2"/>
          <p:cNvSpPr txBox="1">
            <a:spLocks/>
          </p:cNvSpPr>
          <p:nvPr/>
        </p:nvSpPr>
        <p:spPr>
          <a:xfrm>
            <a:off x="228600" y="6019800"/>
            <a:ext cx="5486400" cy="3810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Co-operative Extension Tahoe Basin Master Gardeners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pic>
        <p:nvPicPr>
          <p:cNvPr id="10" name="Picture 6" descr="UC_ANR_white_rever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5943600"/>
            <a:ext cx="2381250" cy="447675"/>
          </a:xfrm>
          <a:prstGeom prst="rect">
            <a:avLst/>
          </a:prstGeom>
          <a:noFill/>
          <a:extLst>
            <a:ext uri="{909E8E84-426E-40dd-AFC4-6F175D3DCCD1}">
              <a14:hiddenFill xmlns:a14="http://schemas.microsoft.com/office/drawing/2010/main" xmlns="">
                <a:solidFill>
                  <a:srgbClr val="FFFFFF"/>
                </a:solidFill>
              </a14:hiddenFill>
            </a:ext>
          </a:extLst>
        </p:spPr>
      </p:pic>
      <p:pic>
        <p:nvPicPr>
          <p:cNvPr id="13314" name="Picture 2" descr="Image result for someone giving the raspberry image"/>
          <p:cNvPicPr>
            <a:picLocks noChangeAspect="1" noChangeArrowheads="1"/>
          </p:cNvPicPr>
          <p:nvPr/>
        </p:nvPicPr>
        <p:blipFill>
          <a:blip r:embed="rId3" cstate="print"/>
          <a:srcRect/>
          <a:stretch>
            <a:fillRect/>
          </a:stretch>
        </p:blipFill>
        <p:spPr bwMode="auto">
          <a:xfrm>
            <a:off x="609600" y="2514600"/>
            <a:ext cx="3408946" cy="2590800"/>
          </a:xfrm>
          <a:prstGeom prst="rect">
            <a:avLst/>
          </a:prstGeom>
          <a:noFill/>
        </p:spPr>
      </p:pic>
      <p:sp>
        <p:nvSpPr>
          <p:cNvPr id="11" name="TextBox 10"/>
          <p:cNvSpPr txBox="1"/>
          <p:nvPr/>
        </p:nvSpPr>
        <p:spPr>
          <a:xfrm>
            <a:off x="1600200" y="5181600"/>
            <a:ext cx="2286000" cy="276999"/>
          </a:xfrm>
          <a:prstGeom prst="rect">
            <a:avLst/>
          </a:prstGeom>
          <a:noFill/>
        </p:spPr>
        <p:txBody>
          <a:bodyPr wrap="square" rtlCol="0">
            <a:spAutoFit/>
          </a:bodyPr>
          <a:lstStyle/>
          <a:p>
            <a:r>
              <a:rPr lang="en-US" sz="1200" dirty="0" smtClean="0"/>
              <a:t>Charles Schultz Image</a:t>
            </a:r>
            <a:endParaRPr lang="en-US" sz="1200" dirty="0"/>
          </a:p>
        </p:txBody>
      </p:sp>
      <p:sp>
        <p:nvSpPr>
          <p:cNvPr id="12" name="TextBox 11"/>
          <p:cNvSpPr txBox="1"/>
          <p:nvPr/>
        </p:nvSpPr>
        <p:spPr>
          <a:xfrm>
            <a:off x="533400" y="1981200"/>
            <a:ext cx="4876800" cy="461665"/>
          </a:xfrm>
          <a:prstGeom prst="rect">
            <a:avLst/>
          </a:prstGeom>
          <a:noFill/>
        </p:spPr>
        <p:txBody>
          <a:bodyPr wrap="square" rtlCol="0">
            <a:spAutoFit/>
          </a:bodyPr>
          <a:lstStyle/>
          <a:p>
            <a:r>
              <a:rPr lang="en-US" sz="2400" b="1" dirty="0" smtClean="0">
                <a:solidFill>
                  <a:srgbClr val="FFFF00"/>
                </a:solidFill>
                <a:effectLst>
                  <a:outerShdw blurRad="38100" dist="38100" dir="2700000" algn="tl">
                    <a:srgbClr val="000000">
                      <a:alpha val="43137"/>
                    </a:srgbClr>
                  </a:outerShdw>
                </a:effectLst>
              </a:rPr>
              <a:t>Not this kind of Raspberry</a:t>
            </a:r>
            <a:endParaRPr lang="en-US" sz="2400" b="1" dirty="0">
              <a:solidFill>
                <a:srgbClr val="FFFF00"/>
              </a:solidFill>
              <a:effectLst>
                <a:outerShdw blurRad="38100" dist="38100" dir="2700000" algn="tl">
                  <a:srgbClr val="000000">
                    <a:alpha val="43137"/>
                  </a:srgbClr>
                </a:outerShdw>
              </a:effectLst>
            </a:endParaRPr>
          </a:p>
        </p:txBody>
      </p:sp>
      <p:sp>
        <p:nvSpPr>
          <p:cNvPr id="13" name="TextBox 12"/>
          <p:cNvSpPr txBox="1"/>
          <p:nvPr/>
        </p:nvSpPr>
        <p:spPr>
          <a:xfrm>
            <a:off x="5562600" y="2362200"/>
            <a:ext cx="3200400" cy="461665"/>
          </a:xfrm>
          <a:prstGeom prst="rect">
            <a:avLst/>
          </a:prstGeom>
          <a:noFill/>
        </p:spPr>
        <p:txBody>
          <a:bodyPr wrap="square" rtlCol="0">
            <a:spAutoFit/>
          </a:bodyPr>
          <a:lstStyle/>
          <a:p>
            <a:r>
              <a:rPr lang="en-US" sz="2400" b="1" dirty="0" smtClean="0">
                <a:solidFill>
                  <a:srgbClr val="FFFF00"/>
                </a:solidFill>
                <a:effectLst>
                  <a:outerShdw blurRad="38100" dist="38100" dir="2700000" algn="tl">
                    <a:srgbClr val="000000">
                      <a:alpha val="43137"/>
                    </a:srgbClr>
                  </a:outerShdw>
                </a:effectLst>
              </a:rPr>
              <a:t>This kind of Raspberry</a:t>
            </a:r>
            <a:endParaRPr lang="en-US" sz="2400" b="1" dirty="0">
              <a:solidFill>
                <a:srgbClr val="FFFF00"/>
              </a:solidFill>
              <a:effectLst>
                <a:outerShdw blurRad="38100" dist="38100" dir="2700000" algn="tl">
                  <a:srgbClr val="000000">
                    <a:alpha val="43137"/>
                  </a:srgbClr>
                </a:outerShdw>
              </a:effectLst>
            </a:endParaRPr>
          </a:p>
        </p:txBody>
      </p:sp>
      <p:pic>
        <p:nvPicPr>
          <p:cNvPr id="13316" name="Picture 4" descr="http://www.kriegersnursery.com/images/script-pics/script-pics07.jpg"/>
          <p:cNvPicPr>
            <a:picLocks noChangeAspect="1" noChangeArrowheads="1"/>
          </p:cNvPicPr>
          <p:nvPr/>
        </p:nvPicPr>
        <p:blipFill>
          <a:blip r:embed="rId4" cstate="print"/>
          <a:srcRect/>
          <a:stretch>
            <a:fillRect/>
          </a:stretch>
        </p:blipFill>
        <p:spPr bwMode="auto">
          <a:xfrm>
            <a:off x="5638800" y="2819400"/>
            <a:ext cx="2809875" cy="1943101"/>
          </a:xfrm>
          <a:prstGeom prst="rect">
            <a:avLst/>
          </a:prstGeom>
          <a:noFill/>
        </p:spPr>
      </p:pic>
      <p:sp>
        <p:nvSpPr>
          <p:cNvPr id="14" name="TextBox 13"/>
          <p:cNvSpPr txBox="1"/>
          <p:nvPr/>
        </p:nvSpPr>
        <p:spPr>
          <a:xfrm>
            <a:off x="5867400" y="4800600"/>
            <a:ext cx="2438400" cy="276999"/>
          </a:xfrm>
          <a:prstGeom prst="rect">
            <a:avLst/>
          </a:prstGeom>
          <a:noFill/>
        </p:spPr>
        <p:txBody>
          <a:bodyPr wrap="square" rtlCol="0">
            <a:spAutoFit/>
          </a:bodyPr>
          <a:lstStyle/>
          <a:p>
            <a:r>
              <a:rPr lang="en-US" sz="1200" dirty="0" smtClean="0"/>
              <a:t>Krieger’s Wholesale Nursery Image</a:t>
            </a:r>
            <a:endParaRPr lang="en-US" sz="1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304800" y="228600"/>
            <a:ext cx="8458200" cy="1470025"/>
          </a:xfrm>
        </p:spPr>
        <p:txBody>
          <a:bodyPr>
            <a:normAutofit/>
          </a:bodyPr>
          <a:lstStyle/>
          <a:p>
            <a:r>
              <a:rPr lang="en-US" sz="3600" b="1" dirty="0" smtClean="0">
                <a:solidFill>
                  <a:srgbClr val="FFC000"/>
                </a:solidFill>
                <a:effectLst>
                  <a:outerShdw blurRad="38100" dist="38100" dir="2700000" algn="tl">
                    <a:srgbClr val="000000">
                      <a:alpha val="43137"/>
                    </a:srgbClr>
                  </a:outerShdw>
                </a:effectLst>
                <a:latin typeface="+mn-lt"/>
              </a:rPr>
              <a:t>Tahoe Fruit &amp; Vegetable Workshop Series</a:t>
            </a:r>
            <a:endParaRPr lang="en-US" sz="3600" dirty="0">
              <a:solidFill>
                <a:srgbClr val="FFC000"/>
              </a:solidFill>
              <a:latin typeface="+mn-lt"/>
            </a:endParaRPr>
          </a:p>
        </p:txBody>
      </p:sp>
      <p:sp>
        <p:nvSpPr>
          <p:cNvPr id="8" name="Subtitle 7"/>
          <p:cNvSpPr txBox="1">
            <a:spLocks noGrp="1"/>
          </p:cNvSpPr>
          <p:nvPr>
            <p:ph type="subTitle" idx="1"/>
          </p:nvPr>
        </p:nvSpPr>
        <p:spPr>
          <a:xfrm>
            <a:off x="4419600" y="1447800"/>
            <a:ext cx="4724400" cy="461665"/>
          </a:xfrm>
          <a:prstGeom prst="rect">
            <a:avLst/>
          </a:prstGeom>
          <a:noFill/>
        </p:spPr>
        <p:txBody>
          <a:bodyPr wrap="square" rtlCol="0">
            <a:spAutoFit/>
          </a:bodyPr>
          <a:lstStyle/>
          <a:p>
            <a:r>
              <a:rPr lang="en-US" sz="2400" b="1" dirty="0" smtClean="0">
                <a:solidFill>
                  <a:schemeClr val="tx1"/>
                </a:solidFill>
                <a:effectLst>
                  <a:outerShdw blurRad="38100" dist="38100" dir="2700000" algn="tl">
                    <a:srgbClr val="000000">
                      <a:alpha val="43137"/>
                    </a:srgbClr>
                  </a:outerShdw>
                </a:effectLst>
              </a:rPr>
              <a:t>Raspberries and a Gooseberry</a:t>
            </a:r>
            <a:endParaRPr lang="en-US" sz="2400" b="1" dirty="0">
              <a:solidFill>
                <a:schemeClr val="tx1"/>
              </a:solidFill>
              <a:effectLst>
                <a:outerShdw blurRad="38100" dist="38100" dir="2700000" algn="tl">
                  <a:srgbClr val="000000">
                    <a:alpha val="43137"/>
                  </a:srgbClr>
                </a:outerShdw>
              </a:effectLst>
            </a:endParaRPr>
          </a:p>
        </p:txBody>
      </p:sp>
      <p:sp>
        <p:nvSpPr>
          <p:cNvPr id="9" name="Subtitle 2"/>
          <p:cNvSpPr txBox="1">
            <a:spLocks/>
          </p:cNvSpPr>
          <p:nvPr/>
        </p:nvSpPr>
        <p:spPr>
          <a:xfrm>
            <a:off x="228600" y="6019800"/>
            <a:ext cx="5486400" cy="3810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Co-operative Extension Tahoe Basin Master Gardeners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pic>
        <p:nvPicPr>
          <p:cNvPr id="10" name="Picture 6" descr="UC_ANR_white_rever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5943600"/>
            <a:ext cx="2381250" cy="44767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p:nvSpPr>
        <p:spPr>
          <a:xfrm>
            <a:off x="685800" y="3352800"/>
            <a:ext cx="8458200" cy="400110"/>
          </a:xfrm>
          <a:prstGeom prst="rect">
            <a:avLst/>
          </a:prstGeom>
        </p:spPr>
        <p:txBody>
          <a:bodyPr wrap="square">
            <a:spAutoFit/>
          </a:bodyPr>
          <a:lstStyle/>
          <a:p>
            <a:r>
              <a:rPr lang="en-US" sz="2000" b="1" u="sng" dirty="0" smtClean="0">
                <a:solidFill>
                  <a:srgbClr val="FFFF00"/>
                </a:solidFill>
                <a:effectLst>
                  <a:outerShdw blurRad="38100" dist="38100" dir="2700000" algn="tl">
                    <a:srgbClr val="000000">
                      <a:alpha val="43137"/>
                    </a:srgbClr>
                  </a:outerShdw>
                </a:effectLst>
              </a:rPr>
              <a:t>http://farmnevada.org/raspberry-and-blackberry-maintenance-guide/</a:t>
            </a:r>
            <a:endParaRPr lang="en-US" sz="2000" b="1" u="sng" dirty="0">
              <a:solidFill>
                <a:srgbClr val="FFFF00"/>
              </a:solidFill>
              <a:effectLst>
                <a:outerShdw blurRad="38100" dist="38100" dir="2700000" algn="tl">
                  <a:srgbClr val="000000">
                    <a:alpha val="43137"/>
                  </a:srgbClr>
                </a:outerShdw>
              </a:effectLst>
            </a:endParaRPr>
          </a:p>
        </p:txBody>
      </p:sp>
      <p:sp>
        <p:nvSpPr>
          <p:cNvPr id="11" name="TextBox 10"/>
          <p:cNvSpPr txBox="1"/>
          <p:nvPr/>
        </p:nvSpPr>
        <p:spPr>
          <a:xfrm>
            <a:off x="152400" y="2362200"/>
            <a:ext cx="9144000" cy="830997"/>
          </a:xfrm>
          <a:prstGeom prst="rect">
            <a:avLst/>
          </a:prstGeom>
          <a:noFill/>
        </p:spPr>
        <p:txBody>
          <a:bodyPr wrap="square" rtlCol="0">
            <a:spAutoFit/>
          </a:bodyPr>
          <a:lstStyle/>
          <a:p>
            <a:r>
              <a:rPr lang="en-US" sz="2400" b="1" dirty="0" smtClean="0">
                <a:solidFill>
                  <a:srgbClr val="FFFF00"/>
                </a:solidFill>
                <a:effectLst>
                  <a:outerShdw blurRad="38100" dist="38100" dir="2700000" algn="tl">
                    <a:srgbClr val="000000">
                      <a:alpha val="43137"/>
                    </a:srgbClr>
                  </a:outerShdw>
                </a:effectLst>
              </a:rPr>
              <a:t>Desert Farming Initiative (with Cooperation of Jacobs Family Farm)</a:t>
            </a:r>
          </a:p>
          <a:p>
            <a:r>
              <a:rPr lang="en-US" sz="2400" b="1" dirty="0" smtClean="0">
                <a:solidFill>
                  <a:srgbClr val="FFFF00"/>
                </a:solidFill>
                <a:effectLst>
                  <a:outerShdw blurRad="38100" dist="38100" dir="2700000" algn="tl">
                    <a:srgbClr val="000000">
                      <a:alpha val="43137"/>
                    </a:srgbClr>
                  </a:outerShdw>
                </a:effectLst>
              </a:rPr>
              <a:t>	Raspberry and Blackberry Maintenance Guide</a:t>
            </a:r>
            <a:endParaRPr lang="en-US" sz="2400" b="1" dirty="0">
              <a:solidFill>
                <a:srgbClr val="FFFF00"/>
              </a:solidFill>
              <a:effectLst>
                <a:outerShdw blurRad="38100" dist="38100" dir="2700000" algn="tl">
                  <a:srgbClr val="000000">
                    <a:alpha val="43137"/>
                  </a:srgbClr>
                </a:outerShdw>
              </a:effectLst>
            </a:endParaRPr>
          </a:p>
        </p:txBody>
      </p:sp>
      <p:sp>
        <p:nvSpPr>
          <p:cNvPr id="12" name="TextBox 11"/>
          <p:cNvSpPr txBox="1"/>
          <p:nvPr/>
        </p:nvSpPr>
        <p:spPr>
          <a:xfrm>
            <a:off x="457200" y="1600200"/>
            <a:ext cx="3886200" cy="461665"/>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rPr>
              <a:t>Tips and Assistance</a:t>
            </a:r>
            <a:endParaRPr lang="en-US" sz="2400" b="1" dirty="0">
              <a:effectLst>
                <a:outerShdw blurRad="38100" dist="38100" dir="2700000" algn="tl">
                  <a:srgbClr val="000000">
                    <a:alpha val="43137"/>
                  </a:srgbClr>
                </a:outerShdw>
              </a:effectLst>
            </a:endParaRPr>
          </a:p>
        </p:txBody>
      </p:sp>
      <p:pic>
        <p:nvPicPr>
          <p:cNvPr id="3074" name="Picture 2" descr="http://www.jacobsberries.com/images/berry_field_%20060712.jpg"/>
          <p:cNvPicPr>
            <a:picLocks noChangeAspect="1" noChangeArrowheads="1"/>
          </p:cNvPicPr>
          <p:nvPr/>
        </p:nvPicPr>
        <p:blipFill>
          <a:blip r:embed="rId3" cstate="print"/>
          <a:srcRect/>
          <a:stretch>
            <a:fillRect/>
          </a:stretch>
        </p:blipFill>
        <p:spPr bwMode="auto">
          <a:xfrm>
            <a:off x="533400" y="3810000"/>
            <a:ext cx="3781425" cy="2190750"/>
          </a:xfrm>
          <a:prstGeom prst="rect">
            <a:avLst/>
          </a:prstGeom>
          <a:noFill/>
        </p:spPr>
      </p:pic>
      <p:sp>
        <p:nvSpPr>
          <p:cNvPr id="13" name="TextBox 12"/>
          <p:cNvSpPr txBox="1"/>
          <p:nvPr/>
        </p:nvSpPr>
        <p:spPr>
          <a:xfrm>
            <a:off x="4572000" y="5486400"/>
            <a:ext cx="1905000" cy="276999"/>
          </a:xfrm>
          <a:prstGeom prst="rect">
            <a:avLst/>
          </a:prstGeom>
          <a:noFill/>
        </p:spPr>
        <p:txBody>
          <a:bodyPr wrap="square" rtlCol="0">
            <a:spAutoFit/>
          </a:bodyPr>
          <a:lstStyle/>
          <a:p>
            <a:r>
              <a:rPr lang="en-US" sz="1200" dirty="0" smtClean="0"/>
              <a:t>Jacobs family Farm Images</a:t>
            </a:r>
            <a:endParaRPr lang="en-US" sz="1200" dirty="0"/>
          </a:p>
        </p:txBody>
      </p:sp>
      <p:pic>
        <p:nvPicPr>
          <p:cNvPr id="3076" name="Picture 4" descr="https://lh3.googleusercontent.com/-HHx-xJzPKxA/Tw5u1IYHq6I/AAAAAAAAKqs/7-PSZPRkhz4hSgaBU4uMwcdDU0_x3aR_ACHMYBhgL/s160/events_012.jpg"/>
          <p:cNvPicPr>
            <a:picLocks noChangeAspect="1" noChangeArrowheads="1"/>
          </p:cNvPicPr>
          <p:nvPr/>
        </p:nvPicPr>
        <p:blipFill>
          <a:blip r:embed="rId4" cstate="print"/>
          <a:srcRect/>
          <a:stretch>
            <a:fillRect/>
          </a:stretch>
        </p:blipFill>
        <p:spPr bwMode="auto">
          <a:xfrm>
            <a:off x="5334000" y="3962400"/>
            <a:ext cx="2057400" cy="1543051"/>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304800" y="228600"/>
            <a:ext cx="8458200" cy="1470025"/>
          </a:xfrm>
        </p:spPr>
        <p:txBody>
          <a:bodyPr>
            <a:normAutofit/>
          </a:bodyPr>
          <a:lstStyle/>
          <a:p>
            <a:r>
              <a:rPr lang="en-US" sz="3600" b="1" dirty="0" smtClean="0">
                <a:solidFill>
                  <a:srgbClr val="FFC000"/>
                </a:solidFill>
                <a:effectLst>
                  <a:outerShdw blurRad="38100" dist="38100" dir="2700000" algn="tl">
                    <a:srgbClr val="000000">
                      <a:alpha val="43137"/>
                    </a:srgbClr>
                  </a:outerShdw>
                </a:effectLst>
                <a:latin typeface="+mn-lt"/>
              </a:rPr>
              <a:t>Tahoe Fruit &amp; Vegetable Workshop Series</a:t>
            </a:r>
            <a:endParaRPr lang="en-US" sz="3600" dirty="0">
              <a:solidFill>
                <a:srgbClr val="FFC000"/>
              </a:solidFill>
              <a:latin typeface="+mn-lt"/>
            </a:endParaRPr>
          </a:p>
        </p:txBody>
      </p:sp>
      <p:sp>
        <p:nvSpPr>
          <p:cNvPr id="8" name="Subtitle 7"/>
          <p:cNvSpPr txBox="1">
            <a:spLocks noGrp="1"/>
          </p:cNvSpPr>
          <p:nvPr>
            <p:ph type="subTitle" idx="1"/>
          </p:nvPr>
        </p:nvSpPr>
        <p:spPr>
          <a:xfrm>
            <a:off x="4419600" y="1447800"/>
            <a:ext cx="4724400" cy="461665"/>
          </a:xfrm>
          <a:prstGeom prst="rect">
            <a:avLst/>
          </a:prstGeom>
          <a:noFill/>
        </p:spPr>
        <p:txBody>
          <a:bodyPr wrap="square" rtlCol="0">
            <a:spAutoFit/>
          </a:bodyPr>
          <a:lstStyle/>
          <a:p>
            <a:r>
              <a:rPr lang="en-US" sz="2400" b="1" dirty="0" smtClean="0">
                <a:solidFill>
                  <a:schemeClr val="tx1"/>
                </a:solidFill>
                <a:effectLst>
                  <a:outerShdw blurRad="38100" dist="38100" dir="2700000" algn="tl">
                    <a:srgbClr val="000000">
                      <a:alpha val="43137"/>
                    </a:srgbClr>
                  </a:outerShdw>
                </a:effectLst>
              </a:rPr>
              <a:t>Raspberries</a:t>
            </a:r>
            <a:endParaRPr lang="en-US" sz="2400" b="1" dirty="0">
              <a:solidFill>
                <a:schemeClr val="tx1"/>
              </a:solidFill>
              <a:effectLst>
                <a:outerShdw blurRad="38100" dist="38100" dir="2700000" algn="tl">
                  <a:srgbClr val="000000">
                    <a:alpha val="43137"/>
                  </a:srgbClr>
                </a:outerShdw>
              </a:effectLst>
            </a:endParaRPr>
          </a:p>
        </p:txBody>
      </p:sp>
      <p:sp>
        <p:nvSpPr>
          <p:cNvPr id="9" name="Subtitle 2"/>
          <p:cNvSpPr txBox="1">
            <a:spLocks/>
          </p:cNvSpPr>
          <p:nvPr/>
        </p:nvSpPr>
        <p:spPr>
          <a:xfrm>
            <a:off x="228600" y="6019800"/>
            <a:ext cx="5486400" cy="3810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Co-operative Extension Tahoe Basin Master Gardeners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pic>
        <p:nvPicPr>
          <p:cNvPr id="10" name="Picture 6" descr="UC_ANR_white_rever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5943600"/>
            <a:ext cx="2381250" cy="44767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0" y="1981200"/>
            <a:ext cx="9144000" cy="830997"/>
          </a:xfrm>
          <a:prstGeom prst="rect">
            <a:avLst/>
          </a:prstGeom>
          <a:noFill/>
        </p:spPr>
        <p:txBody>
          <a:bodyPr wrap="square" rtlCol="0">
            <a:spAutoFit/>
          </a:bodyPr>
          <a:lstStyle/>
          <a:p>
            <a:r>
              <a:rPr lang="en-US" sz="2400" b="1" dirty="0" smtClean="0">
                <a:solidFill>
                  <a:srgbClr val="FFFF00"/>
                </a:solidFill>
                <a:effectLst>
                  <a:outerShdw blurRad="38100" dist="38100" dir="2700000" algn="tl">
                    <a:srgbClr val="000000">
                      <a:alpha val="43137"/>
                    </a:srgbClr>
                  </a:outerShdw>
                </a:effectLst>
              </a:rPr>
              <a:t>Desert Farming Initiative (with Cooperation of Jacobs Family Farm)</a:t>
            </a:r>
          </a:p>
          <a:p>
            <a:r>
              <a:rPr lang="en-US" sz="2400" b="1" dirty="0" smtClean="0">
                <a:solidFill>
                  <a:srgbClr val="FFFF00"/>
                </a:solidFill>
                <a:effectLst>
                  <a:outerShdw blurRad="38100" dist="38100" dir="2700000" algn="tl">
                    <a:srgbClr val="000000">
                      <a:alpha val="43137"/>
                    </a:srgbClr>
                  </a:outerShdw>
                </a:effectLst>
              </a:rPr>
              <a:t>	Raspberry and Blackberry Maintenance Guide</a:t>
            </a:r>
            <a:endParaRPr lang="en-US" sz="2400" b="1" dirty="0">
              <a:solidFill>
                <a:srgbClr val="FFFF00"/>
              </a:solidFill>
              <a:effectLst>
                <a:outerShdw blurRad="38100" dist="38100" dir="2700000" algn="tl">
                  <a:srgbClr val="000000">
                    <a:alpha val="43137"/>
                  </a:srgbClr>
                </a:outerShdw>
              </a:effectLst>
            </a:endParaRPr>
          </a:p>
        </p:txBody>
      </p:sp>
      <p:sp>
        <p:nvSpPr>
          <p:cNvPr id="11" name="Rectangle 10"/>
          <p:cNvSpPr/>
          <p:nvPr/>
        </p:nvSpPr>
        <p:spPr>
          <a:xfrm>
            <a:off x="228600" y="2971800"/>
            <a:ext cx="8458200" cy="400110"/>
          </a:xfrm>
          <a:prstGeom prst="rect">
            <a:avLst/>
          </a:prstGeom>
        </p:spPr>
        <p:txBody>
          <a:bodyPr wrap="square">
            <a:spAutoFit/>
          </a:bodyPr>
          <a:lstStyle/>
          <a:p>
            <a:r>
              <a:rPr lang="en-US" sz="2000" b="1" u="sng" dirty="0" smtClean="0">
                <a:solidFill>
                  <a:srgbClr val="FFFF00"/>
                </a:solidFill>
                <a:effectLst>
                  <a:outerShdw blurRad="38100" dist="38100" dir="2700000" algn="tl">
                    <a:srgbClr val="000000">
                      <a:alpha val="43137"/>
                    </a:srgbClr>
                  </a:outerShdw>
                </a:effectLst>
              </a:rPr>
              <a:t>http://farmnevada.org/raspberry-and-blackberry-maintenance-guide/</a:t>
            </a:r>
            <a:endParaRPr lang="en-US" sz="2000" b="1" u="sng" dirty="0">
              <a:solidFill>
                <a:srgbClr val="FFFF00"/>
              </a:solidFill>
              <a:effectLst>
                <a:outerShdw blurRad="38100" dist="38100" dir="2700000" algn="tl">
                  <a:srgbClr val="000000">
                    <a:alpha val="43137"/>
                  </a:srgbClr>
                </a:outerShdw>
              </a:effectLst>
            </a:endParaRPr>
          </a:p>
        </p:txBody>
      </p:sp>
      <p:sp>
        <p:nvSpPr>
          <p:cNvPr id="12" name="TextBox 11"/>
          <p:cNvSpPr txBox="1"/>
          <p:nvPr/>
        </p:nvSpPr>
        <p:spPr>
          <a:xfrm>
            <a:off x="2971800" y="3733800"/>
            <a:ext cx="5105400" cy="1323439"/>
          </a:xfrm>
          <a:prstGeom prst="rect">
            <a:avLst/>
          </a:prstGeom>
          <a:noFill/>
        </p:spPr>
        <p:txBody>
          <a:bodyPr wrap="square" rtlCol="0">
            <a:spAutoFit/>
          </a:bodyPr>
          <a:lstStyle/>
          <a:p>
            <a:r>
              <a:rPr lang="en-US" sz="2000" b="1" u="sng" dirty="0" smtClean="0">
                <a:effectLst>
                  <a:outerShdw blurRad="38100" dist="38100" dir="2700000" algn="tl">
                    <a:srgbClr val="000000">
                      <a:alpha val="43137"/>
                    </a:srgbClr>
                  </a:outerShdw>
                </a:effectLst>
              </a:rPr>
              <a:t>The guide provides step by step instruction for maintaining established  black and red raspberry plants.  Treat the Fall Gold as a red floricane.</a:t>
            </a:r>
            <a:endParaRPr lang="en-US" sz="2000" b="1" u="sng" dirty="0">
              <a:effectLst>
                <a:outerShdw blurRad="38100" dist="38100" dir="2700000" algn="tl">
                  <a:srgbClr val="000000">
                    <a:alpha val="43137"/>
                  </a:srgbClr>
                </a:outerShdw>
              </a:effectLst>
            </a:endParaRPr>
          </a:p>
        </p:txBody>
      </p:sp>
      <p:pic>
        <p:nvPicPr>
          <p:cNvPr id="5122" name="Picture 2" descr="Close up :: Credit: Doreen Wynja"/>
          <p:cNvPicPr>
            <a:picLocks noChangeAspect="1" noChangeArrowheads="1"/>
          </p:cNvPicPr>
          <p:nvPr/>
        </p:nvPicPr>
        <p:blipFill>
          <a:blip r:embed="rId3" cstate="print"/>
          <a:srcRect/>
          <a:stretch>
            <a:fillRect/>
          </a:stretch>
        </p:blipFill>
        <p:spPr bwMode="auto">
          <a:xfrm>
            <a:off x="685800" y="3733800"/>
            <a:ext cx="1933575" cy="1933576"/>
          </a:xfrm>
          <a:prstGeom prst="rect">
            <a:avLst/>
          </a:prstGeom>
          <a:noFill/>
        </p:spPr>
      </p:pic>
      <p:sp>
        <p:nvSpPr>
          <p:cNvPr id="13" name="TextBox 12"/>
          <p:cNvSpPr txBox="1"/>
          <p:nvPr/>
        </p:nvSpPr>
        <p:spPr>
          <a:xfrm>
            <a:off x="762000" y="5715000"/>
            <a:ext cx="1828800" cy="276999"/>
          </a:xfrm>
          <a:prstGeom prst="rect">
            <a:avLst/>
          </a:prstGeom>
          <a:noFill/>
        </p:spPr>
        <p:txBody>
          <a:bodyPr wrap="square" rtlCol="0">
            <a:spAutoFit/>
          </a:bodyPr>
          <a:lstStyle/>
          <a:p>
            <a:r>
              <a:rPr lang="en-US" sz="1200" dirty="0" smtClean="0"/>
              <a:t>Monrovia Nursery Image</a:t>
            </a:r>
            <a:endParaRPr lang="en-US" sz="1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304800" y="228600"/>
            <a:ext cx="8458200" cy="1470025"/>
          </a:xfrm>
        </p:spPr>
        <p:txBody>
          <a:bodyPr>
            <a:normAutofit/>
          </a:bodyPr>
          <a:lstStyle/>
          <a:p>
            <a:r>
              <a:rPr lang="en-US" sz="3600" b="1" dirty="0" smtClean="0">
                <a:solidFill>
                  <a:srgbClr val="FFC000"/>
                </a:solidFill>
                <a:effectLst>
                  <a:outerShdw blurRad="38100" dist="38100" dir="2700000" algn="tl">
                    <a:srgbClr val="000000">
                      <a:alpha val="43137"/>
                    </a:srgbClr>
                  </a:outerShdw>
                </a:effectLst>
                <a:latin typeface="+mn-lt"/>
              </a:rPr>
              <a:t>Tahoe Fruit &amp; Vegetable Workshop Series</a:t>
            </a:r>
            <a:endParaRPr lang="en-US" sz="3600" dirty="0">
              <a:solidFill>
                <a:srgbClr val="FFC000"/>
              </a:solidFill>
              <a:latin typeface="+mn-lt"/>
            </a:endParaRPr>
          </a:p>
        </p:txBody>
      </p:sp>
      <p:sp>
        <p:nvSpPr>
          <p:cNvPr id="8" name="Subtitle 7"/>
          <p:cNvSpPr txBox="1">
            <a:spLocks noGrp="1"/>
          </p:cNvSpPr>
          <p:nvPr>
            <p:ph type="subTitle" idx="1"/>
          </p:nvPr>
        </p:nvSpPr>
        <p:spPr>
          <a:xfrm>
            <a:off x="4419600" y="1447800"/>
            <a:ext cx="4724400" cy="461665"/>
          </a:xfrm>
          <a:prstGeom prst="rect">
            <a:avLst/>
          </a:prstGeom>
          <a:noFill/>
        </p:spPr>
        <p:txBody>
          <a:bodyPr wrap="square" rtlCol="0">
            <a:spAutoFit/>
          </a:bodyPr>
          <a:lstStyle/>
          <a:p>
            <a:r>
              <a:rPr lang="en-US" sz="2400" b="1" dirty="0" smtClean="0">
                <a:solidFill>
                  <a:schemeClr val="tx1"/>
                </a:solidFill>
                <a:effectLst>
                  <a:outerShdw blurRad="38100" dist="38100" dir="2700000" algn="tl">
                    <a:srgbClr val="000000">
                      <a:alpha val="43137"/>
                    </a:srgbClr>
                  </a:outerShdw>
                </a:effectLst>
              </a:rPr>
              <a:t>Raspberries and a Gooseberry</a:t>
            </a:r>
            <a:endParaRPr lang="en-US" sz="2400" b="1" dirty="0">
              <a:solidFill>
                <a:schemeClr val="tx1"/>
              </a:solidFill>
              <a:effectLst>
                <a:outerShdw blurRad="38100" dist="38100" dir="2700000" algn="tl">
                  <a:srgbClr val="000000">
                    <a:alpha val="43137"/>
                  </a:srgbClr>
                </a:outerShdw>
              </a:effectLst>
            </a:endParaRPr>
          </a:p>
        </p:txBody>
      </p:sp>
      <p:sp>
        <p:nvSpPr>
          <p:cNvPr id="9" name="Subtitle 2"/>
          <p:cNvSpPr txBox="1">
            <a:spLocks/>
          </p:cNvSpPr>
          <p:nvPr/>
        </p:nvSpPr>
        <p:spPr>
          <a:xfrm>
            <a:off x="228600" y="6019800"/>
            <a:ext cx="5486400" cy="3810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Co-operative Extension Tahoe Basin Master Gardeners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pic>
        <p:nvPicPr>
          <p:cNvPr id="10" name="Picture 6" descr="UC_ANR_white_rever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5943600"/>
            <a:ext cx="2381250" cy="44767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609600" y="2286000"/>
            <a:ext cx="4953000" cy="461665"/>
          </a:xfrm>
          <a:prstGeom prst="rect">
            <a:avLst/>
          </a:prstGeom>
          <a:noFill/>
        </p:spPr>
        <p:txBody>
          <a:bodyPr wrap="square" rtlCol="0">
            <a:spAutoFit/>
          </a:bodyPr>
          <a:lstStyle/>
          <a:p>
            <a:r>
              <a:rPr lang="en-US" sz="2400" dirty="0" smtClean="0">
                <a:solidFill>
                  <a:schemeClr val="accent6">
                    <a:lumMod val="75000"/>
                  </a:schemeClr>
                </a:solidFill>
              </a:rPr>
              <a:t>Raspberry production</a:t>
            </a:r>
            <a:endParaRPr lang="en-US" sz="2400" dirty="0">
              <a:solidFill>
                <a:schemeClr val="accent6">
                  <a:lumMod val="75000"/>
                </a:schemeClr>
              </a:solidFill>
            </a:endParaRPr>
          </a:p>
        </p:txBody>
      </p:sp>
      <p:sp>
        <p:nvSpPr>
          <p:cNvPr id="11" name="TextBox 10"/>
          <p:cNvSpPr txBox="1"/>
          <p:nvPr/>
        </p:nvSpPr>
        <p:spPr>
          <a:xfrm>
            <a:off x="304800" y="2895600"/>
            <a:ext cx="6934200" cy="1600438"/>
          </a:xfrm>
          <a:prstGeom prst="rect">
            <a:avLst/>
          </a:prstGeom>
          <a:noFill/>
        </p:spPr>
        <p:txBody>
          <a:bodyPr wrap="square" rtlCol="0">
            <a:spAutoFit/>
          </a:bodyPr>
          <a:lstStyle/>
          <a:p>
            <a:r>
              <a:rPr lang="en-US" sz="2000" b="1" dirty="0" smtClean="0">
                <a:solidFill>
                  <a:srgbClr val="FFFF00"/>
                </a:solidFill>
                <a:effectLst>
                  <a:outerShdw blurRad="38100" dist="38100" dir="2700000" algn="tl">
                    <a:srgbClr val="000000">
                      <a:alpha val="43137"/>
                    </a:srgbClr>
                  </a:outerShdw>
                </a:effectLst>
              </a:rPr>
              <a:t>Russia is the worlds leader in raspberry production 21%</a:t>
            </a:r>
          </a:p>
          <a:p>
            <a:r>
              <a:rPr lang="en-US" sz="2000" b="1" dirty="0" smtClean="0">
                <a:solidFill>
                  <a:srgbClr val="FFFF00"/>
                </a:solidFill>
                <a:effectLst>
                  <a:outerShdw blurRad="38100" dist="38100" dir="2700000" algn="tl">
                    <a:srgbClr val="000000">
                      <a:alpha val="43137"/>
                    </a:srgbClr>
                  </a:outerShdw>
                </a:effectLst>
              </a:rPr>
              <a:t>The US is second at 17%</a:t>
            </a:r>
          </a:p>
          <a:p>
            <a:r>
              <a:rPr lang="en-US" sz="2000" b="1" dirty="0" smtClean="0">
                <a:solidFill>
                  <a:srgbClr val="FFFF00"/>
                </a:solidFill>
                <a:effectLst>
                  <a:outerShdw blurRad="38100" dist="38100" dir="2700000" algn="tl">
                    <a:srgbClr val="000000">
                      <a:alpha val="43137"/>
                    </a:srgbClr>
                  </a:outerShdw>
                </a:effectLst>
              </a:rPr>
              <a:t>Poland produces 16%</a:t>
            </a:r>
          </a:p>
          <a:p>
            <a:r>
              <a:rPr lang="en-US" sz="2000" b="1" dirty="0" smtClean="0">
                <a:solidFill>
                  <a:srgbClr val="FFFF00"/>
                </a:solidFill>
                <a:effectLst>
                  <a:outerShdw blurRad="38100" dist="38100" dir="2700000" algn="tl">
                    <a:srgbClr val="000000">
                      <a:alpha val="43137"/>
                    </a:srgbClr>
                  </a:outerShdw>
                </a:effectLst>
              </a:rPr>
              <a:t>Mexico about 14%</a:t>
            </a:r>
          </a:p>
          <a:p>
            <a:r>
              <a:rPr lang="en-US" dirty="0" smtClean="0"/>
              <a:t>	Faostat – United Nations  </a:t>
            </a:r>
            <a:endParaRPr lang="en-US" dirty="0"/>
          </a:p>
        </p:txBody>
      </p:sp>
      <p:pic>
        <p:nvPicPr>
          <p:cNvPr id="4098" name="Picture 2" descr="http://www.kriegersnursery.com/images/script-pics/script-pics07.jpg"/>
          <p:cNvPicPr>
            <a:picLocks noChangeAspect="1" noChangeArrowheads="1"/>
          </p:cNvPicPr>
          <p:nvPr/>
        </p:nvPicPr>
        <p:blipFill>
          <a:blip r:embed="rId3" cstate="print"/>
          <a:srcRect/>
          <a:stretch>
            <a:fillRect/>
          </a:stretch>
        </p:blipFill>
        <p:spPr bwMode="auto">
          <a:xfrm>
            <a:off x="6096000" y="3429000"/>
            <a:ext cx="2657475" cy="1837712"/>
          </a:xfrm>
          <a:prstGeom prst="rect">
            <a:avLst/>
          </a:prstGeom>
          <a:noFill/>
        </p:spPr>
      </p:pic>
      <p:sp>
        <p:nvSpPr>
          <p:cNvPr id="12" name="TextBox 11"/>
          <p:cNvSpPr txBox="1"/>
          <p:nvPr/>
        </p:nvSpPr>
        <p:spPr>
          <a:xfrm>
            <a:off x="6629400" y="5257800"/>
            <a:ext cx="1572418" cy="276999"/>
          </a:xfrm>
          <a:prstGeom prst="rect">
            <a:avLst/>
          </a:prstGeom>
          <a:noFill/>
        </p:spPr>
        <p:txBody>
          <a:bodyPr wrap="none" rtlCol="0">
            <a:spAutoFit/>
          </a:bodyPr>
          <a:lstStyle/>
          <a:p>
            <a:r>
              <a:rPr lang="en-US" sz="1200" dirty="0" smtClean="0"/>
              <a:t>Krieger Nursery Image</a:t>
            </a:r>
            <a:endParaRPr lang="en-US" sz="1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304800" y="228600"/>
            <a:ext cx="8458200" cy="1470025"/>
          </a:xfrm>
        </p:spPr>
        <p:txBody>
          <a:bodyPr>
            <a:normAutofit/>
          </a:bodyPr>
          <a:lstStyle/>
          <a:p>
            <a:r>
              <a:rPr lang="en-US" sz="3600" b="1" dirty="0" smtClean="0">
                <a:solidFill>
                  <a:srgbClr val="FFC000"/>
                </a:solidFill>
                <a:effectLst>
                  <a:outerShdw blurRad="38100" dist="38100" dir="2700000" algn="tl">
                    <a:srgbClr val="000000">
                      <a:alpha val="43137"/>
                    </a:srgbClr>
                  </a:outerShdw>
                </a:effectLst>
                <a:latin typeface="+mn-lt"/>
              </a:rPr>
              <a:t>Tahoe </a:t>
            </a:r>
            <a:r>
              <a:rPr lang="en-US" sz="3600" b="1" dirty="0" smtClean="0">
                <a:solidFill>
                  <a:srgbClr val="FFC000"/>
                </a:solidFill>
                <a:effectLst>
                  <a:outerShdw blurRad="38100" dist="38100" dir="2700000" algn="tl">
                    <a:srgbClr val="000000">
                      <a:alpha val="43137"/>
                    </a:srgbClr>
                  </a:outerShdw>
                </a:effectLst>
                <a:latin typeface="+mn-lt"/>
              </a:rPr>
              <a:t>Fruit &amp; Vegetable Workshop Series</a:t>
            </a:r>
            <a:endParaRPr lang="en-US" sz="3600" dirty="0">
              <a:solidFill>
                <a:srgbClr val="FFC000"/>
              </a:solidFill>
              <a:latin typeface="+mn-lt"/>
            </a:endParaRPr>
          </a:p>
        </p:txBody>
      </p:sp>
      <p:sp>
        <p:nvSpPr>
          <p:cNvPr id="8" name="Subtitle 7"/>
          <p:cNvSpPr txBox="1">
            <a:spLocks noGrp="1"/>
          </p:cNvSpPr>
          <p:nvPr>
            <p:ph type="subTitle" idx="1"/>
          </p:nvPr>
        </p:nvSpPr>
        <p:spPr>
          <a:xfrm>
            <a:off x="4419600" y="1447800"/>
            <a:ext cx="4724400" cy="461665"/>
          </a:xfrm>
          <a:prstGeom prst="rect">
            <a:avLst/>
          </a:prstGeom>
          <a:noFill/>
        </p:spPr>
        <p:txBody>
          <a:bodyPr wrap="square" rtlCol="0">
            <a:spAutoFit/>
          </a:bodyPr>
          <a:lstStyle/>
          <a:p>
            <a:r>
              <a:rPr lang="en-US" sz="2400" b="1" dirty="0" smtClean="0">
                <a:solidFill>
                  <a:schemeClr val="tx1"/>
                </a:solidFill>
                <a:effectLst>
                  <a:outerShdw blurRad="38100" dist="38100" dir="2700000" algn="tl">
                    <a:srgbClr val="000000">
                      <a:alpha val="43137"/>
                    </a:srgbClr>
                  </a:outerShdw>
                </a:effectLst>
              </a:rPr>
              <a:t>Raspberries</a:t>
            </a:r>
            <a:endParaRPr lang="en-US" sz="2400" b="1" dirty="0">
              <a:solidFill>
                <a:schemeClr val="tx1"/>
              </a:solidFill>
              <a:effectLst>
                <a:outerShdw blurRad="38100" dist="38100" dir="2700000" algn="tl">
                  <a:srgbClr val="000000">
                    <a:alpha val="43137"/>
                  </a:srgbClr>
                </a:outerShdw>
              </a:effectLst>
            </a:endParaRPr>
          </a:p>
        </p:txBody>
      </p:sp>
      <p:sp>
        <p:nvSpPr>
          <p:cNvPr id="9" name="Subtitle 2"/>
          <p:cNvSpPr txBox="1">
            <a:spLocks/>
          </p:cNvSpPr>
          <p:nvPr/>
        </p:nvSpPr>
        <p:spPr>
          <a:xfrm>
            <a:off x="228600" y="6019800"/>
            <a:ext cx="5486400" cy="3810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Co-operative Extension Tahoe Basin Master Gardeners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pic>
        <p:nvPicPr>
          <p:cNvPr id="10" name="Picture 6" descr="UC_ANR_white_rever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5943600"/>
            <a:ext cx="2381250" cy="44767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381000" y="1905000"/>
            <a:ext cx="6324600" cy="461665"/>
          </a:xfrm>
          <a:prstGeom prst="rect">
            <a:avLst/>
          </a:prstGeom>
          <a:noFill/>
        </p:spPr>
        <p:txBody>
          <a:bodyPr wrap="square" rtlCol="0">
            <a:spAutoFit/>
          </a:bodyPr>
          <a:lstStyle/>
          <a:p>
            <a:r>
              <a:rPr lang="en-US" sz="2400" b="1" dirty="0" smtClean="0">
                <a:solidFill>
                  <a:srgbClr val="FFFF00"/>
                </a:solidFill>
                <a:effectLst>
                  <a:outerShdw blurRad="38100" dist="38100" dir="2700000" algn="tl">
                    <a:srgbClr val="000000">
                      <a:alpha val="43137"/>
                    </a:srgbClr>
                  </a:outerShdw>
                </a:effectLst>
              </a:rPr>
              <a:t>Selecting and preparing your planting area</a:t>
            </a:r>
            <a:endParaRPr lang="en-US" sz="2400" b="1" dirty="0">
              <a:solidFill>
                <a:srgbClr val="FFFF00"/>
              </a:solidFill>
              <a:effectLst>
                <a:outerShdw blurRad="38100" dist="38100" dir="2700000" algn="tl">
                  <a:srgbClr val="000000">
                    <a:alpha val="43137"/>
                  </a:srgbClr>
                </a:outerShdw>
              </a:effectLst>
            </a:endParaRPr>
          </a:p>
        </p:txBody>
      </p:sp>
      <p:sp>
        <p:nvSpPr>
          <p:cNvPr id="12" name="TextBox 11"/>
          <p:cNvSpPr txBox="1"/>
          <p:nvPr/>
        </p:nvSpPr>
        <p:spPr>
          <a:xfrm>
            <a:off x="381000" y="2590800"/>
            <a:ext cx="4648200" cy="3139321"/>
          </a:xfrm>
          <a:prstGeom prst="rect">
            <a:avLst/>
          </a:prstGeom>
          <a:noFill/>
        </p:spPr>
        <p:txBody>
          <a:bodyPr wrap="square" rtlCol="0">
            <a:spAutoFit/>
          </a:bodyPr>
          <a:lstStyle/>
          <a:p>
            <a:pPr marL="342900" indent="-342900">
              <a:buAutoNum type="arabicPeriod"/>
            </a:pPr>
            <a:r>
              <a:rPr lang="en-US" b="1" dirty="0" smtClean="0">
                <a:solidFill>
                  <a:srgbClr val="FFFF00"/>
                </a:solidFill>
                <a:effectLst>
                  <a:outerShdw blurRad="38100" dist="38100" dir="2700000" algn="tl">
                    <a:srgbClr val="000000">
                      <a:alpha val="43137"/>
                    </a:srgbClr>
                  </a:outerShdw>
                </a:effectLst>
              </a:rPr>
              <a:t>Select a sunny area, hopefully out of wind</a:t>
            </a:r>
          </a:p>
          <a:p>
            <a:pPr marL="342900" indent="-342900">
              <a:buAutoNum type="arabicPeriod"/>
            </a:pPr>
            <a:r>
              <a:rPr lang="en-US" b="1" dirty="0" smtClean="0">
                <a:solidFill>
                  <a:srgbClr val="FFFF00"/>
                </a:solidFill>
                <a:effectLst>
                  <a:outerShdw blurRad="38100" dist="38100" dir="2700000" algn="tl">
                    <a:srgbClr val="000000">
                      <a:alpha val="43137"/>
                    </a:srgbClr>
                  </a:outerShdw>
                </a:effectLst>
              </a:rPr>
              <a:t>Area </a:t>
            </a:r>
            <a:r>
              <a:rPr lang="en-US" b="1" u="sng" dirty="0" smtClean="0">
                <a:solidFill>
                  <a:srgbClr val="FFFF00"/>
                </a:solidFill>
                <a:effectLst>
                  <a:outerShdw blurRad="38100" dist="38100" dir="2700000" algn="tl">
                    <a:srgbClr val="000000">
                      <a:alpha val="43137"/>
                    </a:srgbClr>
                  </a:outerShdw>
                </a:effectLst>
              </a:rPr>
              <a:t>should not have grown tomatoes</a:t>
            </a:r>
            <a:r>
              <a:rPr lang="en-US" b="1" dirty="0" smtClean="0">
                <a:solidFill>
                  <a:srgbClr val="FFFF00"/>
                </a:solidFill>
                <a:effectLst>
                  <a:outerShdw blurRad="38100" dist="38100" dir="2700000" algn="tl">
                    <a:srgbClr val="000000">
                      <a:alpha val="43137"/>
                    </a:srgbClr>
                  </a:outerShdw>
                </a:effectLst>
              </a:rPr>
              <a:t>, </a:t>
            </a:r>
            <a:r>
              <a:rPr lang="en-US" b="1" u="sng" dirty="0" smtClean="0">
                <a:solidFill>
                  <a:srgbClr val="FFFF00"/>
                </a:solidFill>
                <a:effectLst>
                  <a:outerShdw blurRad="38100" dist="38100" dir="2700000" algn="tl">
                    <a:srgbClr val="000000">
                      <a:alpha val="43137"/>
                    </a:srgbClr>
                  </a:outerShdw>
                </a:effectLst>
              </a:rPr>
              <a:t>potatoes , or roses for at least a year</a:t>
            </a:r>
          </a:p>
          <a:p>
            <a:pPr marL="342900" indent="-342900">
              <a:buAutoNum type="arabicPeriod"/>
            </a:pPr>
            <a:r>
              <a:rPr lang="en-US" b="1" dirty="0" smtClean="0">
                <a:solidFill>
                  <a:srgbClr val="FFFF00"/>
                </a:solidFill>
                <a:effectLst>
                  <a:outerShdw blurRad="38100" dist="38100" dir="2700000" algn="tl">
                    <a:srgbClr val="000000">
                      <a:alpha val="43137"/>
                    </a:srgbClr>
                  </a:outerShdw>
                </a:effectLst>
              </a:rPr>
              <a:t>Soil should be fertile having some organic materials incorporated with good drainage</a:t>
            </a:r>
          </a:p>
          <a:p>
            <a:pPr marL="342900" indent="-342900">
              <a:buAutoNum type="arabicPeriod"/>
            </a:pPr>
            <a:r>
              <a:rPr lang="en-US" b="1" dirty="0" smtClean="0">
                <a:solidFill>
                  <a:srgbClr val="FFFF00"/>
                </a:solidFill>
                <a:effectLst>
                  <a:outerShdw blurRad="38100" dist="38100" dir="2700000" algn="tl">
                    <a:srgbClr val="000000">
                      <a:alpha val="43137"/>
                    </a:srgbClr>
                  </a:outerShdw>
                </a:effectLst>
              </a:rPr>
              <a:t>Raised beds or containers (7+ gallons) can be used</a:t>
            </a:r>
          </a:p>
          <a:p>
            <a:pPr marL="342900" indent="-342900"/>
            <a:r>
              <a:rPr lang="en-US" b="1" dirty="0" smtClean="0">
                <a:solidFill>
                  <a:srgbClr val="FFFF00"/>
                </a:solidFill>
                <a:effectLst>
                  <a:outerShdw blurRad="38100" dist="38100" dir="2700000" algn="tl">
                    <a:srgbClr val="000000">
                      <a:alpha val="43137"/>
                    </a:srgbClr>
                  </a:outerShdw>
                </a:effectLst>
              </a:rPr>
              <a:t> 5.  Berry plants will need support so plan on a trellis, or other support system</a:t>
            </a:r>
          </a:p>
          <a:p>
            <a:pPr marL="342900" indent="-342900"/>
            <a:r>
              <a:rPr lang="en-US" b="1" dirty="0" smtClean="0">
                <a:solidFill>
                  <a:srgbClr val="FFFF00"/>
                </a:solidFill>
                <a:effectLst>
                  <a:outerShdw blurRad="38100" dist="38100" dir="2700000" algn="tl">
                    <a:srgbClr val="000000">
                      <a:alpha val="43137"/>
                    </a:srgbClr>
                  </a:outerShdw>
                </a:effectLst>
              </a:rPr>
              <a:t>6.  Consider planting through a weed barrier with mulch placed to maintain rows</a:t>
            </a:r>
            <a:endParaRPr lang="en-US" b="1" dirty="0">
              <a:solidFill>
                <a:srgbClr val="FFFF00"/>
              </a:solidFill>
              <a:effectLst>
                <a:outerShdw blurRad="38100" dist="38100" dir="2700000" algn="tl">
                  <a:srgbClr val="000000">
                    <a:alpha val="43137"/>
                  </a:srgbClr>
                </a:outerShdw>
              </a:effectLst>
            </a:endParaRPr>
          </a:p>
        </p:txBody>
      </p:sp>
      <p:pic>
        <p:nvPicPr>
          <p:cNvPr id="4098" name="Picture 2" descr="Image result for raspberry trellis systems"/>
          <p:cNvPicPr>
            <a:picLocks noChangeAspect="1" noChangeArrowheads="1"/>
          </p:cNvPicPr>
          <p:nvPr/>
        </p:nvPicPr>
        <p:blipFill>
          <a:blip r:embed="rId3" cstate="print"/>
          <a:srcRect/>
          <a:stretch>
            <a:fillRect/>
          </a:stretch>
        </p:blipFill>
        <p:spPr bwMode="auto">
          <a:xfrm>
            <a:off x="5267326" y="2438400"/>
            <a:ext cx="2743200" cy="2743200"/>
          </a:xfrm>
          <a:prstGeom prst="rect">
            <a:avLst/>
          </a:prstGeom>
          <a:noFill/>
        </p:spPr>
      </p:pic>
      <p:sp>
        <p:nvSpPr>
          <p:cNvPr id="13" name="TextBox 12"/>
          <p:cNvSpPr txBox="1"/>
          <p:nvPr/>
        </p:nvSpPr>
        <p:spPr>
          <a:xfrm>
            <a:off x="5943600" y="5257800"/>
            <a:ext cx="1600200" cy="276999"/>
          </a:xfrm>
          <a:prstGeom prst="rect">
            <a:avLst/>
          </a:prstGeom>
          <a:noFill/>
        </p:spPr>
        <p:txBody>
          <a:bodyPr wrap="square" rtlCol="0">
            <a:spAutoFit/>
          </a:bodyPr>
          <a:lstStyle/>
          <a:p>
            <a:r>
              <a:rPr lang="en-US" sz="1200" dirty="0" smtClean="0"/>
              <a:t>Gardeners.com Image</a:t>
            </a:r>
            <a:endParaRPr lang="en-US" sz="1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304800" y="228600"/>
            <a:ext cx="8458200" cy="1470025"/>
          </a:xfrm>
        </p:spPr>
        <p:txBody>
          <a:bodyPr>
            <a:normAutofit/>
          </a:bodyPr>
          <a:lstStyle/>
          <a:p>
            <a:r>
              <a:rPr lang="en-US" sz="3600" b="1" dirty="0" smtClean="0">
                <a:solidFill>
                  <a:srgbClr val="FFC000"/>
                </a:solidFill>
                <a:effectLst>
                  <a:outerShdw blurRad="38100" dist="38100" dir="2700000" algn="tl">
                    <a:srgbClr val="000000">
                      <a:alpha val="43137"/>
                    </a:srgbClr>
                  </a:outerShdw>
                </a:effectLst>
                <a:latin typeface="+mn-lt"/>
              </a:rPr>
              <a:t>Tahoe Fruit &amp; Vegetable Workshop Series</a:t>
            </a:r>
            <a:endParaRPr lang="en-US" sz="3600" dirty="0">
              <a:solidFill>
                <a:srgbClr val="FFC000"/>
              </a:solidFill>
              <a:latin typeface="+mn-lt"/>
            </a:endParaRPr>
          </a:p>
        </p:txBody>
      </p:sp>
      <p:sp>
        <p:nvSpPr>
          <p:cNvPr id="8" name="Subtitle 7"/>
          <p:cNvSpPr txBox="1">
            <a:spLocks noGrp="1"/>
          </p:cNvSpPr>
          <p:nvPr>
            <p:ph type="subTitle" idx="1"/>
          </p:nvPr>
        </p:nvSpPr>
        <p:spPr>
          <a:xfrm>
            <a:off x="4419600" y="1447800"/>
            <a:ext cx="4724400" cy="461665"/>
          </a:xfrm>
          <a:prstGeom prst="rect">
            <a:avLst/>
          </a:prstGeom>
          <a:noFill/>
        </p:spPr>
        <p:txBody>
          <a:bodyPr wrap="square" rtlCol="0">
            <a:spAutoFit/>
          </a:bodyPr>
          <a:lstStyle/>
          <a:p>
            <a:r>
              <a:rPr lang="en-US" sz="2400" b="1" dirty="0" smtClean="0">
                <a:solidFill>
                  <a:schemeClr val="tx1"/>
                </a:solidFill>
                <a:effectLst>
                  <a:outerShdw blurRad="38100" dist="38100" dir="2700000" algn="tl">
                    <a:srgbClr val="000000">
                      <a:alpha val="43137"/>
                    </a:srgbClr>
                  </a:outerShdw>
                </a:effectLst>
              </a:rPr>
              <a:t>Raspberries</a:t>
            </a:r>
            <a:endParaRPr lang="en-US" sz="2400" b="1" dirty="0">
              <a:solidFill>
                <a:schemeClr val="tx1"/>
              </a:solidFill>
              <a:effectLst>
                <a:outerShdw blurRad="38100" dist="38100" dir="2700000" algn="tl">
                  <a:srgbClr val="000000">
                    <a:alpha val="43137"/>
                  </a:srgbClr>
                </a:outerShdw>
              </a:effectLst>
            </a:endParaRPr>
          </a:p>
        </p:txBody>
      </p:sp>
      <p:sp>
        <p:nvSpPr>
          <p:cNvPr id="9" name="Subtitle 2"/>
          <p:cNvSpPr txBox="1">
            <a:spLocks/>
          </p:cNvSpPr>
          <p:nvPr/>
        </p:nvSpPr>
        <p:spPr>
          <a:xfrm>
            <a:off x="228600" y="6019800"/>
            <a:ext cx="5486400" cy="3810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Co-operative Extension Tahoe Basin Master Gardeners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pic>
        <p:nvPicPr>
          <p:cNvPr id="10" name="Picture 6" descr="UC_ANR_white_rever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5943600"/>
            <a:ext cx="2381250" cy="44767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1143000" y="1752600"/>
            <a:ext cx="2895600" cy="461665"/>
          </a:xfrm>
          <a:prstGeom prst="rect">
            <a:avLst/>
          </a:prstGeom>
          <a:noFill/>
        </p:spPr>
        <p:txBody>
          <a:bodyPr wrap="square" rtlCol="0">
            <a:spAutoFit/>
          </a:bodyPr>
          <a:lstStyle/>
          <a:p>
            <a:r>
              <a:rPr lang="en-US" sz="2400" b="1" dirty="0" smtClean="0">
                <a:solidFill>
                  <a:srgbClr val="FFC000"/>
                </a:solidFill>
                <a:effectLst>
                  <a:outerShdw blurRad="38100" dist="38100" dir="2700000" algn="tl">
                    <a:srgbClr val="000000">
                      <a:alpha val="43137"/>
                    </a:srgbClr>
                  </a:outerShdw>
                </a:effectLst>
              </a:rPr>
              <a:t>Planting instructions</a:t>
            </a:r>
            <a:endParaRPr lang="en-US" sz="2400" b="1" dirty="0">
              <a:solidFill>
                <a:srgbClr val="FFC000"/>
              </a:solidFill>
              <a:effectLst>
                <a:outerShdw blurRad="38100" dist="38100" dir="2700000" algn="tl">
                  <a:srgbClr val="000000">
                    <a:alpha val="43137"/>
                  </a:srgbClr>
                </a:outerShdw>
              </a:effectLst>
            </a:endParaRPr>
          </a:p>
        </p:txBody>
      </p:sp>
      <p:sp>
        <p:nvSpPr>
          <p:cNvPr id="11" name="TextBox 10"/>
          <p:cNvSpPr txBox="1"/>
          <p:nvPr/>
        </p:nvSpPr>
        <p:spPr>
          <a:xfrm>
            <a:off x="0" y="2286000"/>
            <a:ext cx="7391400" cy="3447098"/>
          </a:xfrm>
          <a:prstGeom prst="rect">
            <a:avLst/>
          </a:prstGeom>
          <a:noFill/>
        </p:spPr>
        <p:txBody>
          <a:bodyPr wrap="square" rtlCol="0">
            <a:spAutoFit/>
          </a:bodyPr>
          <a:lstStyle/>
          <a:p>
            <a:r>
              <a:rPr lang="en-US" sz="2000" b="1" dirty="0" smtClean="0">
                <a:solidFill>
                  <a:srgbClr val="FFFF00"/>
                </a:solidFill>
                <a:effectLst>
                  <a:outerShdw blurRad="38100" dist="38100" dir="2700000" algn="tl">
                    <a:srgbClr val="000000">
                      <a:alpha val="43137"/>
                    </a:srgbClr>
                  </a:outerShdw>
                </a:effectLst>
              </a:rPr>
              <a:t>         1.  Area should be free of weeds</a:t>
            </a:r>
          </a:p>
          <a:p>
            <a:r>
              <a:rPr lang="en-US" sz="2000" b="1" dirty="0" smtClean="0">
                <a:solidFill>
                  <a:srgbClr val="FFFF00"/>
                </a:solidFill>
                <a:effectLst>
                  <a:outerShdw blurRad="38100" dist="38100" dir="2700000" algn="tl">
                    <a:srgbClr val="000000">
                      <a:alpha val="43137"/>
                    </a:srgbClr>
                  </a:outerShdw>
                </a:effectLst>
              </a:rPr>
              <a:t>     2. Soak bare root plants in water for 1-2 hours before planting</a:t>
            </a:r>
          </a:p>
          <a:p>
            <a:r>
              <a:rPr lang="en-US" sz="2000" b="1" dirty="0" smtClean="0">
                <a:solidFill>
                  <a:srgbClr val="FFFF00"/>
                </a:solidFill>
                <a:effectLst>
                  <a:outerShdw blurRad="38100" dist="38100" dir="2700000" algn="tl">
                    <a:srgbClr val="000000">
                      <a:alpha val="43137"/>
                    </a:srgbClr>
                  </a:outerShdw>
                </a:effectLst>
              </a:rPr>
              <a:t>          3.  Dig hole large enough to spread out roots.</a:t>
            </a:r>
          </a:p>
          <a:p>
            <a:r>
              <a:rPr lang="en-US" sz="2000" b="1" dirty="0" smtClean="0">
                <a:solidFill>
                  <a:srgbClr val="FFFF00"/>
                </a:solidFill>
                <a:effectLst>
                  <a:outerShdw blurRad="38100" dist="38100" dir="2700000" algn="tl">
                    <a:srgbClr val="000000">
                      <a:alpha val="43137"/>
                    </a:srgbClr>
                  </a:outerShdw>
                </a:effectLst>
              </a:rPr>
              <a:t>   4.  Top of crown (first roots) should be 2-3 inches below surface</a:t>
            </a:r>
          </a:p>
          <a:p>
            <a:r>
              <a:rPr lang="en-US" sz="2000" b="1" dirty="0" smtClean="0">
                <a:solidFill>
                  <a:srgbClr val="FFFF00"/>
                </a:solidFill>
                <a:effectLst>
                  <a:outerShdw blurRad="38100" dist="38100" dir="2700000" algn="tl">
                    <a:srgbClr val="000000">
                      <a:alpha val="43137"/>
                    </a:srgbClr>
                  </a:outerShdw>
                </a:effectLst>
              </a:rPr>
              <a:t>         5.  Tamp down soil around plants to have good soil contact</a:t>
            </a:r>
          </a:p>
          <a:p>
            <a:r>
              <a:rPr lang="en-US" sz="2000" b="1" dirty="0" smtClean="0">
                <a:solidFill>
                  <a:srgbClr val="FFFF00"/>
                </a:solidFill>
                <a:effectLst>
                  <a:outerShdw blurRad="38100" dist="38100" dir="2700000" algn="tl">
                    <a:srgbClr val="000000">
                      <a:alpha val="43137"/>
                    </a:srgbClr>
                  </a:outerShdw>
                </a:effectLst>
              </a:rPr>
              <a:t>      6. Plants of same variety should be spaced 18-24 inches apart</a:t>
            </a:r>
          </a:p>
          <a:p>
            <a:r>
              <a:rPr lang="en-US" sz="2000" b="1" dirty="0" smtClean="0">
                <a:solidFill>
                  <a:srgbClr val="FFFF00"/>
                </a:solidFill>
                <a:effectLst>
                  <a:outerShdw blurRad="38100" dist="38100" dir="2700000" algn="tl">
                    <a:srgbClr val="000000">
                      <a:alpha val="43137"/>
                    </a:srgbClr>
                  </a:outerShdw>
                </a:effectLst>
              </a:rPr>
              <a:t>  7.  Plant different varieties at least 6 ft apart.</a:t>
            </a:r>
          </a:p>
          <a:p>
            <a:r>
              <a:rPr lang="en-US" sz="2000" b="1" dirty="0" smtClean="0">
                <a:solidFill>
                  <a:srgbClr val="FFFF00"/>
                </a:solidFill>
                <a:effectLst>
                  <a:outerShdw blurRad="38100" dist="38100" dir="2700000" algn="tl">
                    <a:srgbClr val="000000">
                      <a:alpha val="43137"/>
                    </a:srgbClr>
                  </a:outerShdw>
                </a:effectLst>
              </a:rPr>
              <a:t>      8.  Plant black varieties away from other red/yellow cultivars</a:t>
            </a:r>
          </a:p>
          <a:p>
            <a:r>
              <a:rPr lang="en-US" sz="2000" b="1" dirty="0" smtClean="0">
                <a:solidFill>
                  <a:srgbClr val="FFFF00"/>
                </a:solidFill>
                <a:effectLst>
                  <a:outerShdw blurRad="38100" dist="38100" dir="2700000" algn="tl">
                    <a:srgbClr val="000000">
                      <a:alpha val="43137"/>
                    </a:srgbClr>
                  </a:outerShdw>
                </a:effectLst>
              </a:rPr>
              <a:t>     9.  Water well immediately after planting, recheck soil depth</a:t>
            </a:r>
          </a:p>
          <a:p>
            <a:r>
              <a:rPr lang="en-US" sz="2000" b="1" dirty="0" smtClean="0">
                <a:solidFill>
                  <a:srgbClr val="FFFF00"/>
                </a:solidFill>
                <a:effectLst>
                  <a:outerShdw blurRad="38100" dist="38100" dir="2700000" algn="tl">
                    <a:srgbClr val="000000">
                      <a:alpha val="43137"/>
                    </a:srgbClr>
                  </a:outerShdw>
                </a:effectLst>
              </a:rPr>
              <a:t>        10.  Trim all stems to about 3-5 inches</a:t>
            </a:r>
          </a:p>
          <a:p>
            <a:r>
              <a:rPr lang="en-US" dirty="0" smtClean="0"/>
              <a:t>	</a:t>
            </a:r>
            <a:endParaRPr lang="en-US" dirty="0"/>
          </a:p>
        </p:txBody>
      </p:sp>
      <p:pic>
        <p:nvPicPr>
          <p:cNvPr id="6146" name="Picture 2" descr="New Growth After Breaking Dormancy"/>
          <p:cNvPicPr>
            <a:picLocks noChangeAspect="1" noChangeArrowheads="1"/>
          </p:cNvPicPr>
          <p:nvPr/>
        </p:nvPicPr>
        <p:blipFill>
          <a:blip r:embed="rId3" cstate="print"/>
          <a:srcRect/>
          <a:stretch>
            <a:fillRect/>
          </a:stretch>
        </p:blipFill>
        <p:spPr bwMode="auto">
          <a:xfrm>
            <a:off x="7010400" y="2794000"/>
            <a:ext cx="1905000" cy="2540000"/>
          </a:xfrm>
          <a:prstGeom prst="rect">
            <a:avLst/>
          </a:prstGeom>
          <a:noFill/>
        </p:spPr>
      </p:pic>
      <p:sp>
        <p:nvSpPr>
          <p:cNvPr id="12" name="TextBox 11"/>
          <p:cNvSpPr txBox="1"/>
          <p:nvPr/>
        </p:nvSpPr>
        <p:spPr>
          <a:xfrm>
            <a:off x="6934200" y="5410200"/>
            <a:ext cx="2016386" cy="276999"/>
          </a:xfrm>
          <a:prstGeom prst="rect">
            <a:avLst/>
          </a:prstGeom>
          <a:noFill/>
        </p:spPr>
        <p:txBody>
          <a:bodyPr wrap="none" rtlCol="0">
            <a:spAutoFit/>
          </a:bodyPr>
          <a:lstStyle/>
          <a:p>
            <a:r>
              <a:rPr lang="en-US" sz="1200" dirty="0" smtClean="0"/>
              <a:t>Stark Brothers Nursery Image</a:t>
            </a:r>
            <a:endParaRPr lang="en-US" sz="1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304800" y="228600"/>
            <a:ext cx="8458200" cy="1470025"/>
          </a:xfrm>
        </p:spPr>
        <p:txBody>
          <a:bodyPr>
            <a:normAutofit/>
          </a:bodyPr>
          <a:lstStyle/>
          <a:p>
            <a:r>
              <a:rPr lang="en-US" sz="3600" b="1" dirty="0" smtClean="0">
                <a:solidFill>
                  <a:srgbClr val="FFC000"/>
                </a:solidFill>
                <a:effectLst>
                  <a:outerShdw blurRad="38100" dist="38100" dir="2700000" algn="tl">
                    <a:srgbClr val="000000">
                      <a:alpha val="43137"/>
                    </a:srgbClr>
                  </a:outerShdw>
                </a:effectLst>
                <a:latin typeface="+mn-lt"/>
              </a:rPr>
              <a:t>Tahoe Fruit &amp; Vegetable Workshop Series</a:t>
            </a:r>
            <a:endParaRPr lang="en-US" sz="3600" dirty="0">
              <a:solidFill>
                <a:srgbClr val="FFC000"/>
              </a:solidFill>
              <a:latin typeface="+mn-lt"/>
            </a:endParaRPr>
          </a:p>
        </p:txBody>
      </p:sp>
      <p:sp>
        <p:nvSpPr>
          <p:cNvPr id="8" name="Subtitle 7"/>
          <p:cNvSpPr txBox="1">
            <a:spLocks noGrp="1"/>
          </p:cNvSpPr>
          <p:nvPr>
            <p:ph type="subTitle" idx="1"/>
          </p:nvPr>
        </p:nvSpPr>
        <p:spPr>
          <a:xfrm>
            <a:off x="4419600" y="1447800"/>
            <a:ext cx="4724400" cy="461665"/>
          </a:xfrm>
          <a:prstGeom prst="rect">
            <a:avLst/>
          </a:prstGeom>
          <a:noFill/>
        </p:spPr>
        <p:txBody>
          <a:bodyPr wrap="square" rtlCol="0">
            <a:spAutoFit/>
          </a:bodyPr>
          <a:lstStyle/>
          <a:p>
            <a:r>
              <a:rPr lang="en-US" sz="2400" b="1" dirty="0" smtClean="0">
                <a:solidFill>
                  <a:schemeClr val="tx1"/>
                </a:solidFill>
                <a:effectLst>
                  <a:outerShdw blurRad="38100" dist="38100" dir="2700000" algn="tl">
                    <a:srgbClr val="000000">
                      <a:alpha val="43137"/>
                    </a:srgbClr>
                  </a:outerShdw>
                </a:effectLst>
              </a:rPr>
              <a:t>Raspberries and a Gooseberry</a:t>
            </a:r>
            <a:endParaRPr lang="en-US" sz="2400" b="1" dirty="0">
              <a:solidFill>
                <a:schemeClr val="tx1"/>
              </a:solidFill>
              <a:effectLst>
                <a:outerShdw blurRad="38100" dist="38100" dir="2700000" algn="tl">
                  <a:srgbClr val="000000">
                    <a:alpha val="43137"/>
                  </a:srgbClr>
                </a:outerShdw>
              </a:effectLst>
            </a:endParaRPr>
          </a:p>
        </p:txBody>
      </p:sp>
      <p:sp>
        <p:nvSpPr>
          <p:cNvPr id="9" name="Subtitle 2"/>
          <p:cNvSpPr txBox="1">
            <a:spLocks/>
          </p:cNvSpPr>
          <p:nvPr/>
        </p:nvSpPr>
        <p:spPr>
          <a:xfrm>
            <a:off x="228600" y="6019800"/>
            <a:ext cx="5486400" cy="3810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Co-operative Extension Tahoe Basin Master Gardeners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pic>
        <p:nvPicPr>
          <p:cNvPr id="10" name="Picture 6" descr="UC_ANR_white_rever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5943600"/>
            <a:ext cx="2381250" cy="447675"/>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Image result for raspberry plant diagram"/>
          <p:cNvPicPr>
            <a:picLocks noChangeAspect="1" noChangeArrowheads="1"/>
          </p:cNvPicPr>
          <p:nvPr/>
        </p:nvPicPr>
        <p:blipFill>
          <a:blip r:embed="rId3" cstate="print"/>
          <a:srcRect/>
          <a:stretch>
            <a:fillRect/>
          </a:stretch>
        </p:blipFill>
        <p:spPr bwMode="auto">
          <a:xfrm>
            <a:off x="5105400" y="2286000"/>
            <a:ext cx="3276600" cy="2777515"/>
          </a:xfrm>
          <a:prstGeom prst="rect">
            <a:avLst/>
          </a:prstGeom>
          <a:noFill/>
        </p:spPr>
      </p:pic>
      <p:sp>
        <p:nvSpPr>
          <p:cNvPr id="11" name="TextBox 10"/>
          <p:cNvSpPr txBox="1"/>
          <p:nvPr/>
        </p:nvSpPr>
        <p:spPr>
          <a:xfrm>
            <a:off x="457200" y="2438400"/>
            <a:ext cx="4267200" cy="3477875"/>
          </a:xfrm>
          <a:prstGeom prst="rect">
            <a:avLst/>
          </a:prstGeom>
          <a:noFill/>
        </p:spPr>
        <p:txBody>
          <a:bodyPr wrap="square" rtlCol="0">
            <a:spAutoFit/>
          </a:bodyPr>
          <a:lstStyle/>
          <a:p>
            <a:r>
              <a:rPr lang="en-US" sz="2000" b="1" dirty="0" smtClean="0">
                <a:solidFill>
                  <a:srgbClr val="FFFF00"/>
                </a:solidFill>
                <a:effectLst>
                  <a:outerShdw blurRad="38100" dist="38100" dir="2700000" algn="tl">
                    <a:srgbClr val="000000">
                      <a:alpha val="43137"/>
                    </a:srgbClr>
                  </a:outerShdw>
                </a:effectLst>
              </a:rPr>
              <a:t>There is a tendency with new growers to let sucker plants develop wherever they appear.</a:t>
            </a:r>
          </a:p>
          <a:p>
            <a:endParaRPr lang="en-US" sz="2000" b="1" dirty="0" smtClean="0">
              <a:solidFill>
                <a:srgbClr val="FFFF00"/>
              </a:solidFill>
              <a:effectLst>
                <a:outerShdw blurRad="38100" dist="38100" dir="2700000" algn="tl">
                  <a:srgbClr val="000000">
                    <a:alpha val="43137"/>
                  </a:srgbClr>
                </a:outerShdw>
              </a:effectLst>
            </a:endParaRPr>
          </a:p>
          <a:p>
            <a:r>
              <a:rPr lang="en-US" sz="2000" b="1" dirty="0" smtClean="0">
                <a:solidFill>
                  <a:srgbClr val="FFFF00"/>
                </a:solidFill>
                <a:effectLst>
                  <a:outerShdw blurRad="38100" dist="38100" dir="2700000" algn="tl">
                    <a:srgbClr val="000000">
                      <a:alpha val="43137"/>
                    </a:srgbClr>
                  </a:outerShdw>
                </a:effectLst>
              </a:rPr>
              <a:t>It is recommended that  suckering plants be removed or replanted into the row.  This maximizes space utilization and makes harvesting easier.  It makes trellising or supporting easier. And easier to place bird netting.</a:t>
            </a:r>
            <a:endParaRPr lang="en-US" sz="2000" b="1" dirty="0">
              <a:solidFill>
                <a:srgbClr val="FFFF00"/>
              </a:solidFill>
              <a:effectLst>
                <a:outerShdw blurRad="38100" dist="38100" dir="2700000" algn="tl">
                  <a:srgbClr val="000000">
                    <a:alpha val="43137"/>
                  </a:srgbClr>
                </a:outerShdw>
              </a:effectLst>
            </a:endParaRPr>
          </a:p>
        </p:txBody>
      </p:sp>
      <p:sp>
        <p:nvSpPr>
          <p:cNvPr id="12" name="TextBox 11"/>
          <p:cNvSpPr txBox="1"/>
          <p:nvPr/>
        </p:nvSpPr>
        <p:spPr>
          <a:xfrm>
            <a:off x="609600" y="1752600"/>
            <a:ext cx="4800600" cy="461665"/>
          </a:xfrm>
          <a:prstGeom prst="rect">
            <a:avLst/>
          </a:prstGeom>
          <a:noFill/>
        </p:spPr>
        <p:txBody>
          <a:bodyPr wrap="square" rtlCol="0">
            <a:spAutoFit/>
          </a:bodyPr>
          <a:lstStyle/>
          <a:p>
            <a:r>
              <a:rPr lang="en-US" sz="2400" b="1" dirty="0" smtClean="0">
                <a:solidFill>
                  <a:schemeClr val="accent6">
                    <a:lumMod val="75000"/>
                  </a:schemeClr>
                </a:solidFill>
                <a:effectLst>
                  <a:outerShdw blurRad="38100" dist="38100" dir="2700000" algn="tl">
                    <a:srgbClr val="000000">
                      <a:alpha val="43137"/>
                    </a:srgbClr>
                  </a:outerShdw>
                </a:effectLst>
              </a:rPr>
              <a:t>Maintaining your garden space</a:t>
            </a:r>
            <a:endParaRPr lang="en-US" sz="2400" b="1" dirty="0">
              <a:solidFill>
                <a:schemeClr val="accent6">
                  <a:lumMod val="7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304800" y="228600"/>
            <a:ext cx="8458200" cy="1470025"/>
          </a:xfrm>
        </p:spPr>
        <p:txBody>
          <a:bodyPr>
            <a:normAutofit/>
          </a:bodyPr>
          <a:lstStyle/>
          <a:p>
            <a:r>
              <a:rPr lang="en-US" sz="3600" b="1" dirty="0" smtClean="0">
                <a:solidFill>
                  <a:srgbClr val="FFC000"/>
                </a:solidFill>
                <a:effectLst>
                  <a:outerShdw blurRad="38100" dist="38100" dir="2700000" algn="tl">
                    <a:srgbClr val="000000">
                      <a:alpha val="43137"/>
                    </a:srgbClr>
                  </a:outerShdw>
                </a:effectLst>
                <a:latin typeface="+mn-lt"/>
              </a:rPr>
              <a:t>Tahoe Fruit &amp; Vegetable Workshop Series</a:t>
            </a:r>
            <a:endParaRPr lang="en-US" sz="3600" dirty="0">
              <a:solidFill>
                <a:srgbClr val="FFC000"/>
              </a:solidFill>
              <a:latin typeface="+mn-lt"/>
            </a:endParaRPr>
          </a:p>
        </p:txBody>
      </p:sp>
      <p:sp>
        <p:nvSpPr>
          <p:cNvPr id="8" name="Subtitle 7"/>
          <p:cNvSpPr txBox="1">
            <a:spLocks noGrp="1"/>
          </p:cNvSpPr>
          <p:nvPr>
            <p:ph type="subTitle" idx="1"/>
          </p:nvPr>
        </p:nvSpPr>
        <p:spPr>
          <a:xfrm>
            <a:off x="4419600" y="1447800"/>
            <a:ext cx="4724400" cy="461665"/>
          </a:xfrm>
          <a:prstGeom prst="rect">
            <a:avLst/>
          </a:prstGeom>
          <a:noFill/>
        </p:spPr>
        <p:txBody>
          <a:bodyPr wrap="square" rtlCol="0">
            <a:spAutoFit/>
          </a:bodyPr>
          <a:lstStyle/>
          <a:p>
            <a:r>
              <a:rPr lang="en-US" sz="2400" b="1" dirty="0" smtClean="0">
                <a:solidFill>
                  <a:schemeClr val="tx1"/>
                </a:solidFill>
                <a:effectLst>
                  <a:outerShdw blurRad="38100" dist="38100" dir="2700000" algn="tl">
                    <a:srgbClr val="000000">
                      <a:alpha val="43137"/>
                    </a:srgbClr>
                  </a:outerShdw>
                </a:effectLst>
              </a:rPr>
              <a:t>Raspberries and a Gooseberry</a:t>
            </a:r>
            <a:endParaRPr lang="en-US" sz="2400" b="1" dirty="0">
              <a:solidFill>
                <a:schemeClr val="tx1"/>
              </a:solidFill>
              <a:effectLst>
                <a:outerShdw blurRad="38100" dist="38100" dir="2700000" algn="tl">
                  <a:srgbClr val="000000">
                    <a:alpha val="43137"/>
                  </a:srgbClr>
                </a:outerShdw>
              </a:effectLst>
            </a:endParaRPr>
          </a:p>
        </p:txBody>
      </p:sp>
      <p:sp>
        <p:nvSpPr>
          <p:cNvPr id="9" name="Subtitle 2"/>
          <p:cNvSpPr txBox="1">
            <a:spLocks/>
          </p:cNvSpPr>
          <p:nvPr/>
        </p:nvSpPr>
        <p:spPr>
          <a:xfrm>
            <a:off x="228600" y="6019800"/>
            <a:ext cx="5486400" cy="3810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Co-operative Extension Tahoe Basin Master Gardeners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pic>
        <p:nvPicPr>
          <p:cNvPr id="10" name="Picture 6" descr="UC_ANR_white_rever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5943600"/>
            <a:ext cx="2381250" cy="447675"/>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Image result for raspberry plant diagram"/>
          <p:cNvPicPr>
            <a:picLocks noChangeAspect="1" noChangeArrowheads="1"/>
          </p:cNvPicPr>
          <p:nvPr/>
        </p:nvPicPr>
        <p:blipFill>
          <a:blip r:embed="rId3" cstate="print"/>
          <a:srcRect/>
          <a:stretch>
            <a:fillRect/>
          </a:stretch>
        </p:blipFill>
        <p:spPr bwMode="auto">
          <a:xfrm>
            <a:off x="5105400" y="2286000"/>
            <a:ext cx="3276600" cy="2777515"/>
          </a:xfrm>
          <a:prstGeom prst="rect">
            <a:avLst/>
          </a:prstGeom>
          <a:noFill/>
        </p:spPr>
      </p:pic>
      <p:sp>
        <p:nvSpPr>
          <p:cNvPr id="11" name="TextBox 10"/>
          <p:cNvSpPr txBox="1"/>
          <p:nvPr/>
        </p:nvSpPr>
        <p:spPr>
          <a:xfrm>
            <a:off x="228600" y="1600200"/>
            <a:ext cx="3886200" cy="461665"/>
          </a:xfrm>
          <a:prstGeom prst="rect">
            <a:avLst/>
          </a:prstGeom>
          <a:noFill/>
        </p:spPr>
        <p:txBody>
          <a:bodyPr wrap="square" rtlCol="0">
            <a:spAutoFit/>
          </a:bodyPr>
          <a:lstStyle/>
          <a:p>
            <a:r>
              <a:rPr lang="en-US" sz="2400" b="1" dirty="0" smtClean="0">
                <a:solidFill>
                  <a:schemeClr val="accent6">
                    <a:lumMod val="75000"/>
                  </a:schemeClr>
                </a:solidFill>
                <a:effectLst>
                  <a:outerShdw blurRad="38100" dist="38100" dir="2700000" algn="tl">
                    <a:srgbClr val="000000">
                      <a:alpha val="43137"/>
                    </a:srgbClr>
                  </a:outerShdw>
                </a:effectLst>
              </a:rPr>
              <a:t>Primocanes and Floricanes</a:t>
            </a:r>
            <a:endParaRPr lang="en-US" sz="2400" b="1" dirty="0">
              <a:solidFill>
                <a:schemeClr val="accent6">
                  <a:lumMod val="75000"/>
                </a:schemeClr>
              </a:solidFill>
              <a:effectLst>
                <a:outerShdw blurRad="38100" dist="38100" dir="2700000" algn="tl">
                  <a:srgbClr val="000000">
                    <a:alpha val="43137"/>
                  </a:srgbClr>
                </a:outerShdw>
              </a:effectLst>
            </a:endParaRPr>
          </a:p>
        </p:txBody>
      </p:sp>
      <p:sp>
        <p:nvSpPr>
          <p:cNvPr id="12" name="TextBox 11"/>
          <p:cNvSpPr txBox="1"/>
          <p:nvPr/>
        </p:nvSpPr>
        <p:spPr>
          <a:xfrm>
            <a:off x="304800" y="2057400"/>
            <a:ext cx="4648200" cy="1323439"/>
          </a:xfrm>
          <a:prstGeom prst="rect">
            <a:avLst/>
          </a:prstGeom>
          <a:noFill/>
        </p:spPr>
        <p:txBody>
          <a:bodyPr wrap="square" rtlCol="0">
            <a:spAutoFit/>
          </a:bodyPr>
          <a:lstStyle/>
          <a:p>
            <a:r>
              <a:rPr lang="en-US" sz="2000" b="1" dirty="0" smtClean="0">
                <a:solidFill>
                  <a:srgbClr val="FFFF00"/>
                </a:solidFill>
                <a:effectLst>
                  <a:outerShdw blurRad="38100" dist="38100" dir="2700000" algn="tl">
                    <a:srgbClr val="000000">
                      <a:alpha val="43137"/>
                    </a:srgbClr>
                  </a:outerShdw>
                </a:effectLst>
              </a:rPr>
              <a:t>New growth, or first year shoots are called primocanes.  The second year growth are floricanes.  Flowers and fruit occur on floricanes (most varieties).</a:t>
            </a:r>
          </a:p>
        </p:txBody>
      </p:sp>
      <p:sp>
        <p:nvSpPr>
          <p:cNvPr id="13" name="TextBox 12"/>
          <p:cNvSpPr txBox="1"/>
          <p:nvPr/>
        </p:nvSpPr>
        <p:spPr>
          <a:xfrm>
            <a:off x="533400" y="3505200"/>
            <a:ext cx="4419600" cy="1015663"/>
          </a:xfrm>
          <a:prstGeom prst="rect">
            <a:avLst/>
          </a:prstGeom>
          <a:noFill/>
        </p:spPr>
        <p:txBody>
          <a:bodyPr wrap="square" rtlCol="0">
            <a:spAutoFit/>
          </a:bodyPr>
          <a:lstStyle/>
          <a:p>
            <a:r>
              <a:rPr lang="en-US" sz="2000" b="1" dirty="0" smtClean="0">
                <a:solidFill>
                  <a:srgbClr val="FFFF00"/>
                </a:solidFill>
                <a:effectLst>
                  <a:outerShdw blurRad="38100" dist="38100" dir="2700000" algn="tl">
                    <a:srgbClr val="000000">
                      <a:alpha val="43137"/>
                    </a:srgbClr>
                  </a:outerShdw>
                </a:effectLst>
              </a:rPr>
              <a:t>By topping (the cutting off the tip of a primocane stem) you can increase branching and flowers the second year.</a:t>
            </a:r>
            <a:endParaRPr lang="en-US" sz="2000" b="1" dirty="0">
              <a:solidFill>
                <a:srgbClr val="FFFF00"/>
              </a:solidFill>
              <a:effectLst>
                <a:outerShdw blurRad="38100" dist="38100" dir="2700000" algn="tl">
                  <a:srgbClr val="000000">
                    <a:alpha val="43137"/>
                  </a:srgbClr>
                </a:outerShdw>
              </a:effectLst>
            </a:endParaRPr>
          </a:p>
        </p:txBody>
      </p:sp>
      <p:sp>
        <p:nvSpPr>
          <p:cNvPr id="14" name="TextBox 13"/>
          <p:cNvSpPr txBox="1"/>
          <p:nvPr/>
        </p:nvSpPr>
        <p:spPr>
          <a:xfrm>
            <a:off x="914400" y="4648200"/>
            <a:ext cx="3886200" cy="1015663"/>
          </a:xfrm>
          <a:prstGeom prst="rect">
            <a:avLst/>
          </a:prstGeom>
          <a:noFill/>
        </p:spPr>
        <p:txBody>
          <a:bodyPr wrap="square" rtlCol="0">
            <a:spAutoFit/>
          </a:bodyPr>
          <a:lstStyle/>
          <a:p>
            <a:r>
              <a:rPr lang="en-US" sz="2000" b="1" dirty="0" smtClean="0">
                <a:solidFill>
                  <a:srgbClr val="FFFF00"/>
                </a:solidFill>
                <a:effectLst>
                  <a:outerShdw blurRad="38100" dist="38100" dir="2700000" algn="tl">
                    <a:srgbClr val="000000">
                      <a:alpha val="43137"/>
                    </a:srgbClr>
                  </a:outerShdw>
                </a:effectLst>
              </a:rPr>
              <a:t>Tip removal when primocane is 3-4 inches above your top trellis wire or not more than 48 inches</a:t>
            </a:r>
            <a:endParaRPr lang="en-US" sz="2000" b="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304800" y="228600"/>
            <a:ext cx="8458200" cy="1470025"/>
          </a:xfrm>
        </p:spPr>
        <p:txBody>
          <a:bodyPr>
            <a:normAutofit/>
          </a:bodyPr>
          <a:lstStyle/>
          <a:p>
            <a:r>
              <a:rPr lang="en-US" sz="3600" b="1" dirty="0" smtClean="0">
                <a:solidFill>
                  <a:srgbClr val="FFC000"/>
                </a:solidFill>
                <a:effectLst>
                  <a:outerShdw blurRad="38100" dist="38100" dir="2700000" algn="tl">
                    <a:srgbClr val="000000">
                      <a:alpha val="43137"/>
                    </a:srgbClr>
                  </a:outerShdw>
                </a:effectLst>
                <a:latin typeface="+mn-lt"/>
              </a:rPr>
              <a:t>Tahoe Fruit &amp; Vegetable Workshop Series</a:t>
            </a:r>
            <a:endParaRPr lang="en-US" sz="3600" dirty="0">
              <a:solidFill>
                <a:srgbClr val="FFC000"/>
              </a:solidFill>
              <a:latin typeface="+mn-lt"/>
            </a:endParaRPr>
          </a:p>
        </p:txBody>
      </p:sp>
      <p:sp>
        <p:nvSpPr>
          <p:cNvPr id="8" name="Subtitle 7"/>
          <p:cNvSpPr txBox="1">
            <a:spLocks noGrp="1"/>
          </p:cNvSpPr>
          <p:nvPr>
            <p:ph type="subTitle" idx="1"/>
          </p:nvPr>
        </p:nvSpPr>
        <p:spPr>
          <a:xfrm>
            <a:off x="4800600" y="1295400"/>
            <a:ext cx="4724400" cy="461665"/>
          </a:xfrm>
          <a:prstGeom prst="rect">
            <a:avLst/>
          </a:prstGeom>
          <a:noFill/>
        </p:spPr>
        <p:txBody>
          <a:bodyPr wrap="square" rtlCol="0">
            <a:spAutoFit/>
          </a:bodyPr>
          <a:lstStyle/>
          <a:p>
            <a:r>
              <a:rPr lang="en-US" sz="2400" b="1" dirty="0" smtClean="0">
                <a:solidFill>
                  <a:schemeClr val="tx1"/>
                </a:solidFill>
                <a:effectLst>
                  <a:outerShdw blurRad="38100" dist="38100" dir="2700000" algn="tl">
                    <a:srgbClr val="000000">
                      <a:alpha val="43137"/>
                    </a:srgbClr>
                  </a:outerShdw>
                </a:effectLst>
              </a:rPr>
              <a:t>Raspberries</a:t>
            </a:r>
            <a:endParaRPr lang="en-US" sz="2400" b="1" dirty="0">
              <a:solidFill>
                <a:schemeClr val="tx1"/>
              </a:solidFill>
              <a:effectLst>
                <a:outerShdw blurRad="38100" dist="38100" dir="2700000" algn="tl">
                  <a:srgbClr val="000000">
                    <a:alpha val="43137"/>
                  </a:srgbClr>
                </a:outerShdw>
              </a:effectLst>
            </a:endParaRPr>
          </a:p>
        </p:txBody>
      </p:sp>
      <p:sp>
        <p:nvSpPr>
          <p:cNvPr id="9" name="Subtitle 2"/>
          <p:cNvSpPr txBox="1">
            <a:spLocks/>
          </p:cNvSpPr>
          <p:nvPr/>
        </p:nvSpPr>
        <p:spPr>
          <a:xfrm>
            <a:off x="228600" y="6019800"/>
            <a:ext cx="5486400" cy="3810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Co-operative Extension Tahoe Basin Master Gardeners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pic>
        <p:nvPicPr>
          <p:cNvPr id="10" name="Picture 6" descr="UC_ANR_white_rever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5943600"/>
            <a:ext cx="2381250" cy="447675"/>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Box 11"/>
          <p:cNvSpPr txBox="1"/>
          <p:nvPr/>
        </p:nvSpPr>
        <p:spPr>
          <a:xfrm>
            <a:off x="685800" y="1676400"/>
            <a:ext cx="3352800" cy="461665"/>
          </a:xfrm>
          <a:prstGeom prst="rect">
            <a:avLst/>
          </a:prstGeom>
          <a:noFill/>
        </p:spPr>
        <p:txBody>
          <a:bodyPr wrap="square" rtlCol="0">
            <a:spAutoFit/>
          </a:bodyPr>
          <a:lstStyle/>
          <a:p>
            <a:r>
              <a:rPr lang="en-US" sz="2400" b="1" dirty="0" smtClean="0">
                <a:solidFill>
                  <a:schemeClr val="accent6">
                    <a:lumMod val="75000"/>
                  </a:schemeClr>
                </a:solidFill>
                <a:effectLst>
                  <a:outerShdw blurRad="38100" dist="38100" dir="2700000" algn="tl">
                    <a:srgbClr val="000000">
                      <a:alpha val="43137"/>
                    </a:srgbClr>
                  </a:outerShdw>
                </a:effectLst>
              </a:rPr>
              <a:t>Pruning  guidelines</a:t>
            </a:r>
            <a:endParaRPr lang="en-US" sz="2400" b="1" dirty="0">
              <a:solidFill>
                <a:schemeClr val="accent6">
                  <a:lumMod val="75000"/>
                </a:schemeClr>
              </a:solidFill>
              <a:effectLst>
                <a:outerShdw blurRad="38100" dist="38100" dir="2700000" algn="tl">
                  <a:srgbClr val="000000">
                    <a:alpha val="43137"/>
                  </a:srgbClr>
                </a:outerShdw>
              </a:effectLst>
            </a:endParaRPr>
          </a:p>
        </p:txBody>
      </p:sp>
      <p:sp>
        <p:nvSpPr>
          <p:cNvPr id="13" name="TextBox 12"/>
          <p:cNvSpPr txBox="1"/>
          <p:nvPr/>
        </p:nvSpPr>
        <p:spPr>
          <a:xfrm>
            <a:off x="457200" y="2286000"/>
            <a:ext cx="5715000" cy="3108543"/>
          </a:xfrm>
          <a:prstGeom prst="rect">
            <a:avLst/>
          </a:prstGeom>
          <a:noFill/>
        </p:spPr>
        <p:txBody>
          <a:bodyPr wrap="square" rtlCol="0">
            <a:spAutoFit/>
          </a:bodyPr>
          <a:lstStyle/>
          <a:p>
            <a:r>
              <a:rPr lang="en-US" sz="2000" b="1" dirty="0" smtClean="0">
                <a:solidFill>
                  <a:srgbClr val="FFFF00"/>
                </a:solidFill>
                <a:effectLst>
                  <a:outerShdw blurRad="38100" dist="38100" dir="2700000" algn="tl">
                    <a:srgbClr val="000000">
                      <a:alpha val="43137"/>
                    </a:srgbClr>
                  </a:outerShdw>
                </a:effectLst>
              </a:rPr>
              <a:t>1.  Keep 3-6 of the most robust primocanes per crown.  Remove the rest.</a:t>
            </a:r>
          </a:p>
          <a:p>
            <a:pPr marL="342900" indent="-342900">
              <a:buAutoNum type="arabicPeriod" startAt="2"/>
            </a:pPr>
            <a:r>
              <a:rPr lang="en-US" sz="2000" b="1" dirty="0" smtClean="0">
                <a:solidFill>
                  <a:srgbClr val="FFFF00"/>
                </a:solidFill>
                <a:effectLst>
                  <a:outerShdw blurRad="38100" dist="38100" dir="2700000" algn="tl">
                    <a:srgbClr val="000000">
                      <a:alpha val="43137"/>
                    </a:srgbClr>
                  </a:outerShdw>
                </a:effectLst>
              </a:rPr>
              <a:t>Top off the primocanes when the are about 6 inches taller than the top wire of trellis or about 48 inches.</a:t>
            </a:r>
          </a:p>
          <a:p>
            <a:pPr marL="342900" indent="-342900">
              <a:buAutoNum type="arabicPeriod" startAt="3"/>
            </a:pPr>
            <a:r>
              <a:rPr lang="en-US" sz="2000" b="1" dirty="0" smtClean="0">
                <a:solidFill>
                  <a:srgbClr val="FFFF00"/>
                </a:solidFill>
                <a:effectLst>
                  <a:outerShdw blurRad="38100" dist="38100" dir="2700000" algn="tl">
                    <a:srgbClr val="000000">
                      <a:alpha val="43137"/>
                    </a:srgbClr>
                  </a:outerShdw>
                </a:effectLst>
              </a:rPr>
              <a:t>Trim any side branches that develop on primocanes at 12 inches (Black raspberries).</a:t>
            </a:r>
          </a:p>
          <a:p>
            <a:pPr marL="457200" indent="-457200"/>
            <a:r>
              <a:rPr lang="en-US" sz="2000" b="1" dirty="0" smtClean="0">
                <a:solidFill>
                  <a:srgbClr val="FFFF00"/>
                </a:solidFill>
                <a:effectLst>
                  <a:outerShdw blurRad="38100" dist="38100" dir="2700000" algn="tl">
                    <a:srgbClr val="000000">
                      <a:alpha val="43137"/>
                    </a:srgbClr>
                  </a:outerShdw>
                </a:effectLst>
              </a:rPr>
              <a:t>4.  Cut all floricanes to the ground following harvest</a:t>
            </a:r>
            <a:r>
              <a:rPr lang="en-US" b="1" dirty="0" smtClean="0">
                <a:solidFill>
                  <a:srgbClr val="FFFF00"/>
                </a:solidFill>
                <a:effectLst>
                  <a:outerShdw blurRad="38100" dist="38100" dir="2700000" algn="tl">
                    <a:srgbClr val="000000">
                      <a:alpha val="43137"/>
                    </a:srgbClr>
                  </a:outerShdw>
                </a:effectLst>
              </a:rPr>
              <a:t>.</a:t>
            </a:r>
          </a:p>
          <a:p>
            <a:pPr marL="342900" indent="-342900"/>
            <a:r>
              <a:rPr lang="en-US" b="1" dirty="0" smtClean="0">
                <a:solidFill>
                  <a:srgbClr val="FFFF00"/>
                </a:solidFill>
                <a:effectLst>
                  <a:outerShdw blurRad="38100" dist="38100" dir="2700000" algn="tl">
                    <a:srgbClr val="000000">
                      <a:alpha val="43137"/>
                    </a:srgbClr>
                  </a:outerShdw>
                </a:effectLst>
              </a:rPr>
              <a:t>5.  It is recommended that you remove any flowers from the primocanes (Fall Gold).</a:t>
            </a:r>
            <a:endParaRPr lang="en-US" b="1" dirty="0">
              <a:solidFill>
                <a:srgbClr val="FFFF00"/>
              </a:solidFill>
              <a:effectLst>
                <a:outerShdw blurRad="38100" dist="38100" dir="2700000" algn="tl">
                  <a:srgbClr val="000000">
                    <a:alpha val="43137"/>
                  </a:srgbClr>
                </a:outerShdw>
              </a:effectLst>
            </a:endParaRPr>
          </a:p>
        </p:txBody>
      </p:sp>
      <p:pic>
        <p:nvPicPr>
          <p:cNvPr id="1028" name="Picture 4" descr="https://www.starkbros.com/blog/wp-content/uploads/2015/09/PruningBlackRaspberryLaterals.gif"/>
          <p:cNvPicPr>
            <a:picLocks noChangeAspect="1" noChangeArrowheads="1"/>
          </p:cNvPicPr>
          <p:nvPr/>
        </p:nvPicPr>
        <p:blipFill>
          <a:blip r:embed="rId3" cstate="print"/>
          <a:srcRect/>
          <a:stretch>
            <a:fillRect/>
          </a:stretch>
        </p:blipFill>
        <p:spPr bwMode="auto">
          <a:xfrm>
            <a:off x="6248400" y="2209800"/>
            <a:ext cx="2514600" cy="2273002"/>
          </a:xfrm>
          <a:prstGeom prst="rect">
            <a:avLst/>
          </a:prstGeom>
          <a:noFill/>
        </p:spPr>
      </p:pic>
      <p:sp>
        <p:nvSpPr>
          <p:cNvPr id="14" name="TextBox 13"/>
          <p:cNvSpPr txBox="1"/>
          <p:nvPr/>
        </p:nvSpPr>
        <p:spPr>
          <a:xfrm>
            <a:off x="6553200" y="4648200"/>
            <a:ext cx="1965987" cy="276999"/>
          </a:xfrm>
          <a:prstGeom prst="rect">
            <a:avLst/>
          </a:prstGeom>
          <a:noFill/>
        </p:spPr>
        <p:txBody>
          <a:bodyPr wrap="none" rtlCol="0">
            <a:spAutoFit/>
          </a:bodyPr>
          <a:lstStyle/>
          <a:p>
            <a:r>
              <a:rPr lang="en-US" sz="1200" dirty="0" smtClean="0"/>
              <a:t>Stark Bothers Nursery Image</a:t>
            </a:r>
            <a:endParaRPr lang="en-US" sz="1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304800" y="228600"/>
            <a:ext cx="8458200" cy="1470025"/>
          </a:xfrm>
        </p:spPr>
        <p:txBody>
          <a:bodyPr>
            <a:normAutofit/>
          </a:bodyPr>
          <a:lstStyle/>
          <a:p>
            <a:r>
              <a:rPr lang="en-US" sz="3600" b="1" dirty="0" smtClean="0">
                <a:solidFill>
                  <a:srgbClr val="FFC000"/>
                </a:solidFill>
                <a:effectLst>
                  <a:outerShdw blurRad="38100" dist="38100" dir="2700000" algn="tl">
                    <a:srgbClr val="000000">
                      <a:alpha val="43137"/>
                    </a:srgbClr>
                  </a:outerShdw>
                </a:effectLst>
                <a:latin typeface="+mn-lt"/>
              </a:rPr>
              <a:t>Tahoe Fruit &amp; Vegetable Workshop Series</a:t>
            </a:r>
            <a:endParaRPr lang="en-US" sz="3600" dirty="0">
              <a:solidFill>
                <a:srgbClr val="FFC000"/>
              </a:solidFill>
              <a:latin typeface="+mn-lt"/>
            </a:endParaRPr>
          </a:p>
        </p:txBody>
      </p:sp>
      <p:sp>
        <p:nvSpPr>
          <p:cNvPr id="8" name="Subtitle 7"/>
          <p:cNvSpPr txBox="1">
            <a:spLocks noGrp="1"/>
          </p:cNvSpPr>
          <p:nvPr>
            <p:ph type="subTitle" idx="1"/>
          </p:nvPr>
        </p:nvSpPr>
        <p:spPr>
          <a:xfrm>
            <a:off x="4419600" y="1447800"/>
            <a:ext cx="4724400" cy="461665"/>
          </a:xfrm>
          <a:prstGeom prst="rect">
            <a:avLst/>
          </a:prstGeom>
          <a:noFill/>
        </p:spPr>
        <p:txBody>
          <a:bodyPr wrap="square" rtlCol="0">
            <a:spAutoFit/>
          </a:bodyPr>
          <a:lstStyle/>
          <a:p>
            <a:r>
              <a:rPr lang="en-US" sz="2400" b="1" dirty="0" smtClean="0">
                <a:solidFill>
                  <a:schemeClr val="tx1"/>
                </a:solidFill>
                <a:effectLst>
                  <a:outerShdw blurRad="38100" dist="38100" dir="2700000" algn="tl">
                    <a:srgbClr val="000000">
                      <a:alpha val="43137"/>
                    </a:srgbClr>
                  </a:outerShdw>
                </a:effectLst>
              </a:rPr>
              <a:t>Raspberries</a:t>
            </a:r>
            <a:endParaRPr lang="en-US" sz="2400" b="1" dirty="0">
              <a:solidFill>
                <a:schemeClr val="tx1"/>
              </a:solidFill>
              <a:effectLst>
                <a:outerShdw blurRad="38100" dist="38100" dir="2700000" algn="tl">
                  <a:srgbClr val="000000">
                    <a:alpha val="43137"/>
                  </a:srgbClr>
                </a:outerShdw>
              </a:effectLst>
            </a:endParaRPr>
          </a:p>
        </p:txBody>
      </p:sp>
      <p:sp>
        <p:nvSpPr>
          <p:cNvPr id="9" name="Subtitle 2"/>
          <p:cNvSpPr txBox="1">
            <a:spLocks/>
          </p:cNvSpPr>
          <p:nvPr/>
        </p:nvSpPr>
        <p:spPr>
          <a:xfrm>
            <a:off x="228600" y="6019800"/>
            <a:ext cx="5486400" cy="3810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Co-operative Extension Tahoe Basin Master Gardeners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pic>
        <p:nvPicPr>
          <p:cNvPr id="10" name="Picture 6" descr="UC_ANR_white_rever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5943600"/>
            <a:ext cx="2381250" cy="447675"/>
          </a:xfrm>
          <a:prstGeom prst="rect">
            <a:avLst/>
          </a:prstGeom>
          <a:noFill/>
          <a:extLst>
            <a:ext uri="{909E8E84-426E-40dd-AFC4-6F175D3DCCD1}">
              <a14:hiddenFill xmlns:a14="http://schemas.microsoft.com/office/drawing/2010/main" xmlns="">
                <a:solidFill>
                  <a:srgbClr val="FFFFFF"/>
                </a:solidFill>
              </a14:hiddenFill>
            </a:ext>
          </a:extLst>
        </p:spPr>
      </p:pic>
      <p:pic>
        <p:nvPicPr>
          <p:cNvPr id="3074" name="Picture 2" descr="An adult raspberry crown borer on a raspberry leaf."/>
          <p:cNvPicPr>
            <a:picLocks noChangeAspect="1" noChangeArrowheads="1"/>
          </p:cNvPicPr>
          <p:nvPr/>
        </p:nvPicPr>
        <p:blipFill>
          <a:blip r:embed="rId3" cstate="print"/>
          <a:srcRect/>
          <a:stretch>
            <a:fillRect/>
          </a:stretch>
        </p:blipFill>
        <p:spPr bwMode="auto">
          <a:xfrm>
            <a:off x="5943600" y="2667000"/>
            <a:ext cx="2677715" cy="1775896"/>
          </a:xfrm>
          <a:prstGeom prst="rect">
            <a:avLst/>
          </a:prstGeom>
          <a:noFill/>
        </p:spPr>
      </p:pic>
      <p:sp>
        <p:nvSpPr>
          <p:cNvPr id="11" name="TextBox 10"/>
          <p:cNvSpPr txBox="1"/>
          <p:nvPr/>
        </p:nvSpPr>
        <p:spPr>
          <a:xfrm>
            <a:off x="6934200" y="4572000"/>
            <a:ext cx="1069845" cy="276999"/>
          </a:xfrm>
          <a:prstGeom prst="rect">
            <a:avLst/>
          </a:prstGeom>
          <a:noFill/>
        </p:spPr>
        <p:txBody>
          <a:bodyPr wrap="none" rtlCol="0">
            <a:spAutoFit/>
          </a:bodyPr>
          <a:lstStyle/>
          <a:p>
            <a:r>
              <a:rPr lang="en-US" sz="1200" dirty="0" smtClean="0"/>
              <a:t>UC IPM Image</a:t>
            </a:r>
            <a:endParaRPr lang="en-US" sz="1200" dirty="0"/>
          </a:p>
        </p:txBody>
      </p:sp>
      <p:sp>
        <p:nvSpPr>
          <p:cNvPr id="12" name="TextBox 11"/>
          <p:cNvSpPr txBox="1"/>
          <p:nvPr/>
        </p:nvSpPr>
        <p:spPr>
          <a:xfrm>
            <a:off x="3352800" y="4572000"/>
            <a:ext cx="3429000" cy="1015663"/>
          </a:xfrm>
          <a:prstGeom prst="rect">
            <a:avLst/>
          </a:prstGeom>
          <a:noFill/>
        </p:spPr>
        <p:txBody>
          <a:bodyPr wrap="square" rtlCol="0">
            <a:spAutoFit/>
          </a:bodyPr>
          <a:lstStyle/>
          <a:p>
            <a:r>
              <a:rPr lang="en-US" sz="2000" b="1" dirty="0" smtClean="0">
                <a:solidFill>
                  <a:srgbClr val="FFFF00"/>
                </a:solidFill>
                <a:effectLst>
                  <a:outerShdw blurRad="38100" dist="38100" dir="2700000" algn="tl">
                    <a:srgbClr val="000000">
                      <a:alpha val="43137"/>
                    </a:srgbClr>
                  </a:outerShdw>
                </a:effectLst>
              </a:rPr>
              <a:t>Raspberry Crown Borer</a:t>
            </a:r>
          </a:p>
          <a:p>
            <a:r>
              <a:rPr lang="en-US" sz="2000" b="1" dirty="0" smtClean="0">
                <a:solidFill>
                  <a:srgbClr val="FFFF00"/>
                </a:solidFill>
                <a:effectLst>
                  <a:outerShdw blurRad="38100" dist="38100" dir="2700000" algn="tl">
                    <a:srgbClr val="000000">
                      <a:alpha val="43137"/>
                    </a:srgbClr>
                  </a:outerShdw>
                </a:effectLst>
              </a:rPr>
              <a:t>Actually a moth but looks like a yellow jacket!</a:t>
            </a:r>
            <a:endParaRPr lang="en-US" sz="2000" b="1" dirty="0">
              <a:solidFill>
                <a:srgbClr val="FFFF00"/>
              </a:solidFill>
              <a:effectLst>
                <a:outerShdw blurRad="38100" dist="38100" dir="2700000" algn="tl">
                  <a:srgbClr val="000000">
                    <a:alpha val="43137"/>
                  </a:srgbClr>
                </a:outerShdw>
              </a:effectLst>
            </a:endParaRPr>
          </a:p>
        </p:txBody>
      </p:sp>
      <p:sp>
        <p:nvSpPr>
          <p:cNvPr id="13" name="TextBox 12"/>
          <p:cNvSpPr txBox="1"/>
          <p:nvPr/>
        </p:nvSpPr>
        <p:spPr>
          <a:xfrm>
            <a:off x="1371600" y="2133600"/>
            <a:ext cx="2438400" cy="400110"/>
          </a:xfrm>
          <a:prstGeom prst="rect">
            <a:avLst/>
          </a:prstGeom>
          <a:noFill/>
        </p:spPr>
        <p:txBody>
          <a:bodyPr wrap="square" rtlCol="0">
            <a:spAutoFit/>
          </a:bodyPr>
          <a:lstStyle/>
          <a:p>
            <a:r>
              <a:rPr lang="en-US" sz="2000" b="1" dirty="0" smtClean="0">
                <a:solidFill>
                  <a:schemeClr val="accent6">
                    <a:lumMod val="75000"/>
                  </a:schemeClr>
                </a:solidFill>
                <a:effectLst>
                  <a:outerShdw blurRad="38100" dist="38100" dir="2700000" algn="tl">
                    <a:srgbClr val="000000">
                      <a:alpha val="43137"/>
                    </a:srgbClr>
                  </a:outerShdw>
                </a:effectLst>
              </a:rPr>
              <a:t>Pests and diseases</a:t>
            </a:r>
            <a:endParaRPr lang="en-US" sz="2000" b="1" dirty="0">
              <a:solidFill>
                <a:schemeClr val="accent6">
                  <a:lumMod val="75000"/>
                </a:schemeClr>
              </a:solidFill>
              <a:effectLst>
                <a:outerShdw blurRad="38100" dist="38100" dir="2700000" algn="tl">
                  <a:srgbClr val="000000">
                    <a:alpha val="43137"/>
                  </a:srgbClr>
                </a:outerShdw>
              </a:effectLst>
            </a:endParaRPr>
          </a:p>
        </p:txBody>
      </p:sp>
      <p:sp>
        <p:nvSpPr>
          <p:cNvPr id="14" name="TextBox 13"/>
          <p:cNvSpPr txBox="1"/>
          <p:nvPr/>
        </p:nvSpPr>
        <p:spPr>
          <a:xfrm>
            <a:off x="533400" y="2819400"/>
            <a:ext cx="4876800" cy="1200329"/>
          </a:xfrm>
          <a:prstGeom prst="rect">
            <a:avLst/>
          </a:prstGeom>
          <a:noFill/>
        </p:spPr>
        <p:txBody>
          <a:bodyPr wrap="square" rtlCol="0">
            <a:spAutoFit/>
          </a:bodyPr>
          <a:lstStyle/>
          <a:p>
            <a:r>
              <a:rPr lang="en-US" b="1" dirty="0" smtClean="0">
                <a:solidFill>
                  <a:srgbClr val="FFFF00"/>
                </a:solidFill>
                <a:effectLst>
                  <a:outerShdw blurRad="38100" dist="38100" dir="2700000" algn="tl">
                    <a:srgbClr val="000000">
                      <a:alpha val="43137"/>
                    </a:srgbClr>
                  </a:outerShdw>
                </a:effectLst>
              </a:rPr>
              <a:t>Aphids*		         Leaf Mosaic (virus)	</a:t>
            </a:r>
          </a:p>
          <a:p>
            <a:r>
              <a:rPr lang="en-US" b="1" dirty="0" smtClean="0">
                <a:solidFill>
                  <a:srgbClr val="FFFF00"/>
                </a:solidFill>
                <a:effectLst>
                  <a:outerShdw blurRad="38100" dist="38100" dir="2700000" algn="tl">
                    <a:srgbClr val="000000">
                      <a:alpha val="43137"/>
                    </a:srgbClr>
                  </a:outerShdw>
                </a:effectLst>
              </a:rPr>
              <a:t>Rabbits                              Bacterial Diseases (galls)                                                                          </a:t>
            </a:r>
          </a:p>
          <a:p>
            <a:r>
              <a:rPr lang="en-US" b="1" dirty="0" smtClean="0">
                <a:solidFill>
                  <a:srgbClr val="FFFF00"/>
                </a:solidFill>
                <a:effectLst>
                  <a:outerShdw blurRad="38100" dist="38100" dir="2700000" algn="tl">
                    <a:srgbClr val="000000">
                      <a:alpha val="43137"/>
                    </a:srgbClr>
                  </a:outerShdw>
                </a:effectLst>
              </a:rPr>
              <a:t>Powdery mildew             Spider mites</a:t>
            </a:r>
          </a:p>
          <a:p>
            <a:r>
              <a:rPr lang="en-US" b="1" dirty="0" smtClean="0">
                <a:solidFill>
                  <a:srgbClr val="FFFF00"/>
                </a:solidFill>
                <a:effectLst>
                  <a:outerShdw blurRad="38100" dist="38100" dir="2700000" algn="tl">
                    <a:srgbClr val="000000">
                      <a:alpha val="43137"/>
                    </a:srgbClr>
                  </a:outerShdw>
                </a:effectLst>
              </a:rPr>
              <a:t>Crown borer                    Anthracnose (rusts)</a:t>
            </a:r>
            <a:endParaRPr lang="en-US" b="1" dirty="0">
              <a:solidFill>
                <a:srgbClr val="FFFF00"/>
              </a:solidFill>
              <a:effectLst>
                <a:outerShdw blurRad="38100" dist="38100" dir="2700000" algn="tl">
                  <a:srgbClr val="000000">
                    <a:alpha val="43137"/>
                  </a:srgbClr>
                </a:outerShdw>
              </a:effectLst>
            </a:endParaRPr>
          </a:p>
        </p:txBody>
      </p:sp>
      <p:sp>
        <p:nvSpPr>
          <p:cNvPr id="15" name="TextBox 14"/>
          <p:cNvSpPr txBox="1"/>
          <p:nvPr/>
        </p:nvSpPr>
        <p:spPr>
          <a:xfrm>
            <a:off x="533400" y="4419600"/>
            <a:ext cx="1447800" cy="1200329"/>
          </a:xfrm>
          <a:prstGeom prst="rect">
            <a:avLst/>
          </a:prstGeom>
          <a:noFill/>
        </p:spPr>
        <p:txBody>
          <a:bodyPr wrap="square" rtlCol="0">
            <a:spAutoFit/>
          </a:bodyPr>
          <a:lstStyle/>
          <a:p>
            <a:r>
              <a:rPr lang="en-US" b="1" dirty="0" smtClean="0">
                <a:solidFill>
                  <a:srgbClr val="FFFF00"/>
                </a:solidFill>
                <a:effectLst>
                  <a:outerShdw blurRad="38100" dist="38100" dir="2700000" algn="tl">
                    <a:srgbClr val="000000">
                      <a:alpha val="43137"/>
                    </a:srgbClr>
                  </a:outerShdw>
                </a:effectLst>
              </a:rPr>
              <a:t>Birds</a:t>
            </a:r>
          </a:p>
          <a:p>
            <a:r>
              <a:rPr lang="en-US" b="1" dirty="0" smtClean="0">
                <a:solidFill>
                  <a:srgbClr val="FFFF00"/>
                </a:solidFill>
                <a:effectLst>
                  <a:outerShdw blurRad="38100" dist="38100" dir="2700000" algn="tl">
                    <a:srgbClr val="000000">
                      <a:alpha val="43137"/>
                    </a:srgbClr>
                  </a:outerShdw>
                </a:effectLst>
              </a:rPr>
              <a:t>Chipmunks </a:t>
            </a:r>
          </a:p>
          <a:p>
            <a:r>
              <a:rPr lang="en-US" b="1" dirty="0" smtClean="0">
                <a:solidFill>
                  <a:srgbClr val="FFFF00"/>
                </a:solidFill>
                <a:effectLst>
                  <a:outerShdw blurRad="38100" dist="38100" dir="2700000" algn="tl">
                    <a:srgbClr val="000000">
                      <a:alpha val="43137"/>
                    </a:srgbClr>
                  </a:outerShdw>
                </a:effectLst>
              </a:rPr>
              <a:t>Squirrels</a:t>
            </a:r>
          </a:p>
          <a:p>
            <a:r>
              <a:rPr lang="en-US" b="1" dirty="0" smtClean="0">
                <a:solidFill>
                  <a:srgbClr val="FFFF00"/>
                </a:solidFill>
                <a:effectLst>
                  <a:outerShdw blurRad="38100" dist="38100" dir="2700000" algn="tl">
                    <a:srgbClr val="000000">
                      <a:alpha val="43137"/>
                    </a:srgbClr>
                  </a:outerShdw>
                </a:effectLst>
              </a:rPr>
              <a:t>Bears</a:t>
            </a:r>
            <a:endParaRPr lang="en-US" b="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304800" y="228600"/>
            <a:ext cx="8458200" cy="1470025"/>
          </a:xfrm>
        </p:spPr>
        <p:txBody>
          <a:bodyPr>
            <a:normAutofit/>
          </a:bodyPr>
          <a:lstStyle/>
          <a:p>
            <a:r>
              <a:rPr lang="en-US" sz="3600" b="1" dirty="0" smtClean="0">
                <a:solidFill>
                  <a:srgbClr val="FFC000"/>
                </a:solidFill>
                <a:effectLst>
                  <a:outerShdw blurRad="38100" dist="38100" dir="2700000" algn="tl">
                    <a:srgbClr val="000000">
                      <a:alpha val="43137"/>
                    </a:srgbClr>
                  </a:outerShdw>
                </a:effectLst>
                <a:latin typeface="+mn-lt"/>
              </a:rPr>
              <a:t>Tahoe Fruit &amp; Vegetable Workshop Series</a:t>
            </a:r>
            <a:endParaRPr lang="en-US" sz="3600" dirty="0">
              <a:solidFill>
                <a:srgbClr val="FFC000"/>
              </a:solidFill>
              <a:latin typeface="+mn-lt"/>
            </a:endParaRPr>
          </a:p>
        </p:txBody>
      </p:sp>
      <p:sp>
        <p:nvSpPr>
          <p:cNvPr id="8" name="Subtitle 7"/>
          <p:cNvSpPr txBox="1">
            <a:spLocks noGrp="1"/>
          </p:cNvSpPr>
          <p:nvPr>
            <p:ph type="subTitle" idx="1"/>
          </p:nvPr>
        </p:nvSpPr>
        <p:spPr>
          <a:xfrm>
            <a:off x="4419600" y="1219200"/>
            <a:ext cx="4724400" cy="461665"/>
          </a:xfrm>
          <a:prstGeom prst="rect">
            <a:avLst/>
          </a:prstGeom>
          <a:noFill/>
        </p:spPr>
        <p:txBody>
          <a:bodyPr wrap="square" rtlCol="0">
            <a:spAutoFit/>
          </a:bodyPr>
          <a:lstStyle/>
          <a:p>
            <a:r>
              <a:rPr lang="en-US" sz="2400" b="1" dirty="0" smtClean="0">
                <a:solidFill>
                  <a:schemeClr val="tx1"/>
                </a:solidFill>
                <a:effectLst>
                  <a:outerShdw blurRad="38100" dist="38100" dir="2700000" algn="tl">
                    <a:srgbClr val="000000">
                      <a:alpha val="43137"/>
                    </a:srgbClr>
                  </a:outerShdw>
                </a:effectLst>
              </a:rPr>
              <a:t>Raspberries and a Gooseberry</a:t>
            </a:r>
            <a:endParaRPr lang="en-US" sz="2400" b="1" dirty="0">
              <a:solidFill>
                <a:schemeClr val="tx1"/>
              </a:solidFill>
              <a:effectLst>
                <a:outerShdw blurRad="38100" dist="38100" dir="2700000" algn="tl">
                  <a:srgbClr val="000000">
                    <a:alpha val="43137"/>
                  </a:srgbClr>
                </a:outerShdw>
              </a:effectLst>
            </a:endParaRPr>
          </a:p>
        </p:txBody>
      </p:sp>
      <p:sp>
        <p:nvSpPr>
          <p:cNvPr id="9" name="Subtitle 2"/>
          <p:cNvSpPr txBox="1">
            <a:spLocks/>
          </p:cNvSpPr>
          <p:nvPr/>
        </p:nvSpPr>
        <p:spPr>
          <a:xfrm>
            <a:off x="228600" y="6019800"/>
            <a:ext cx="5486400" cy="3810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Co-operative Extension Tahoe Basin Master Gardeners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pic>
        <p:nvPicPr>
          <p:cNvPr id="10" name="Picture 6" descr="UC_ANR_white_rever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5943600"/>
            <a:ext cx="2381250" cy="44767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762000" y="1447800"/>
            <a:ext cx="3581400" cy="400110"/>
          </a:xfrm>
          <a:prstGeom prst="rect">
            <a:avLst/>
          </a:prstGeom>
          <a:noFill/>
        </p:spPr>
        <p:txBody>
          <a:bodyPr wrap="square" rtlCol="0">
            <a:spAutoFit/>
          </a:bodyPr>
          <a:lstStyle/>
          <a:p>
            <a:r>
              <a:rPr lang="en-US" sz="2000" b="1" dirty="0" smtClean="0">
                <a:solidFill>
                  <a:srgbClr val="FFFF00"/>
                </a:solidFill>
                <a:effectLst>
                  <a:outerShdw blurRad="38100" dist="38100" dir="2700000" algn="tl">
                    <a:srgbClr val="000000">
                      <a:alpha val="43137"/>
                    </a:srgbClr>
                  </a:outerShdw>
                </a:effectLst>
              </a:rPr>
              <a:t>Nutrition (Raw 100 gm (3.5 oz.)</a:t>
            </a:r>
            <a:endParaRPr lang="en-US" sz="2000" b="1" dirty="0">
              <a:solidFill>
                <a:srgbClr val="FFFF00"/>
              </a:solidFill>
              <a:effectLst>
                <a:outerShdw blurRad="38100" dist="38100" dir="2700000" algn="tl">
                  <a:srgbClr val="000000">
                    <a:alpha val="43137"/>
                  </a:srgbClr>
                </a:outerShdw>
              </a:effectLst>
            </a:endParaRPr>
          </a:p>
        </p:txBody>
      </p:sp>
      <p:sp>
        <p:nvSpPr>
          <p:cNvPr id="11" name="TextBox 10"/>
          <p:cNvSpPr txBox="1"/>
          <p:nvPr/>
        </p:nvSpPr>
        <p:spPr>
          <a:xfrm>
            <a:off x="609600" y="1981200"/>
            <a:ext cx="8001000" cy="3970318"/>
          </a:xfrm>
          <a:prstGeom prst="rect">
            <a:avLst/>
          </a:prstGeom>
          <a:noFill/>
        </p:spPr>
        <p:txBody>
          <a:bodyPr wrap="square" rtlCol="0">
            <a:spAutoFit/>
          </a:bodyPr>
          <a:lstStyle/>
          <a:p>
            <a:r>
              <a:rPr lang="en-US" b="1" u="sng" dirty="0" smtClean="0">
                <a:solidFill>
                  <a:srgbClr val="FFFF00"/>
                </a:solidFill>
                <a:effectLst>
                  <a:outerShdw blurRad="38100" dist="38100" dir="2700000" algn="tl">
                    <a:srgbClr val="000000">
                      <a:alpha val="43137"/>
                    </a:srgbClr>
                  </a:outerShdw>
                </a:effectLst>
              </a:rPr>
              <a:t>Calories 				53</a:t>
            </a:r>
          </a:p>
          <a:p>
            <a:r>
              <a:rPr lang="en-US" b="1" u="sng" dirty="0" smtClean="0">
                <a:solidFill>
                  <a:srgbClr val="FFFF00"/>
                </a:solidFill>
                <a:effectLst>
                  <a:outerShdw blurRad="38100" dist="38100" dir="2700000" algn="tl">
                    <a:srgbClr val="000000">
                      <a:alpha val="43137"/>
                    </a:srgbClr>
                  </a:outerShdw>
                </a:effectLst>
              </a:rPr>
              <a:t>Carbohydrates			11,94 gm</a:t>
            </a:r>
          </a:p>
          <a:p>
            <a:r>
              <a:rPr lang="en-US" b="1" u="sng" dirty="0" smtClean="0">
                <a:solidFill>
                  <a:srgbClr val="FFFF00"/>
                </a:solidFill>
                <a:effectLst>
                  <a:outerShdw blurRad="38100" dist="38100" dir="2700000" algn="tl">
                    <a:srgbClr val="000000">
                      <a:alpha val="43137"/>
                    </a:srgbClr>
                  </a:outerShdw>
                </a:effectLst>
              </a:rPr>
              <a:t>   Sugars				4.42gm</a:t>
            </a:r>
          </a:p>
          <a:p>
            <a:r>
              <a:rPr lang="en-US" b="1" u="sng" dirty="0" smtClean="0">
                <a:solidFill>
                  <a:srgbClr val="FFFF00"/>
                </a:solidFill>
                <a:effectLst>
                  <a:outerShdw blurRad="38100" dist="38100" dir="2700000" algn="tl">
                    <a:srgbClr val="000000">
                      <a:alpha val="43137"/>
                    </a:srgbClr>
                  </a:outerShdw>
                </a:effectLst>
              </a:rPr>
              <a:t>   Dietary Fiber			6.5 gm</a:t>
            </a:r>
          </a:p>
          <a:p>
            <a:r>
              <a:rPr lang="en-US" b="1" u="sng" dirty="0" smtClean="0">
                <a:solidFill>
                  <a:srgbClr val="FFFF00"/>
                </a:solidFill>
                <a:effectLst>
                  <a:outerShdw blurRad="38100" dist="38100" dir="2700000" algn="tl">
                    <a:srgbClr val="000000">
                      <a:alpha val="43137"/>
                    </a:srgbClr>
                  </a:outerShdw>
                </a:effectLst>
              </a:rPr>
              <a:t>Fat				0.65 gm</a:t>
            </a:r>
          </a:p>
          <a:p>
            <a:r>
              <a:rPr lang="en-US" b="1" u="sng" dirty="0" smtClean="0">
                <a:solidFill>
                  <a:srgbClr val="FFFF00"/>
                </a:solidFill>
                <a:effectLst>
                  <a:outerShdw blurRad="38100" dist="38100" dir="2700000" algn="tl">
                    <a:srgbClr val="000000">
                      <a:alpha val="43137"/>
                    </a:srgbClr>
                  </a:outerShdw>
                </a:effectLst>
              </a:rPr>
              <a:t>Protein				1.2 gm</a:t>
            </a:r>
          </a:p>
          <a:p>
            <a:r>
              <a:rPr lang="en-US" b="1" u="sng" dirty="0" smtClean="0">
                <a:solidFill>
                  <a:srgbClr val="FFFF00"/>
                </a:solidFill>
                <a:effectLst>
                  <a:outerShdw blurRad="38100" dist="38100" dir="2700000" algn="tl">
                    <a:srgbClr val="000000">
                      <a:alpha val="43137"/>
                    </a:srgbClr>
                  </a:outerShdw>
                </a:effectLst>
              </a:rPr>
              <a:t>B1				0.032 mg			3%</a:t>
            </a:r>
          </a:p>
          <a:p>
            <a:r>
              <a:rPr lang="en-US" b="1" u="sng" dirty="0" smtClean="0">
                <a:solidFill>
                  <a:srgbClr val="FFFF00"/>
                </a:solidFill>
                <a:effectLst>
                  <a:outerShdw blurRad="38100" dist="38100" dir="2700000" algn="tl">
                    <a:srgbClr val="000000">
                      <a:alpha val="43137"/>
                    </a:srgbClr>
                  </a:outerShdw>
                </a:effectLst>
              </a:rPr>
              <a:t>B2				0.038 mg			3%</a:t>
            </a:r>
          </a:p>
          <a:p>
            <a:r>
              <a:rPr lang="en-US" b="1" u="sng" dirty="0" smtClean="0">
                <a:solidFill>
                  <a:srgbClr val="FFFF00"/>
                </a:solidFill>
                <a:effectLst>
                  <a:outerShdw blurRad="38100" dist="38100" dir="2700000" algn="tl">
                    <a:srgbClr val="000000">
                      <a:alpha val="43137"/>
                    </a:srgbClr>
                  </a:outerShdw>
                </a:effectLst>
              </a:rPr>
              <a:t>B3 Niacin				0.598 mg			4%</a:t>
            </a:r>
          </a:p>
          <a:p>
            <a:r>
              <a:rPr lang="en-US" b="1" u="sng" dirty="0" smtClean="0">
                <a:solidFill>
                  <a:srgbClr val="FFFF00"/>
                </a:solidFill>
                <a:effectLst>
                  <a:outerShdw blurRad="38100" dist="38100" dir="2700000" algn="tl">
                    <a:srgbClr val="000000">
                      <a:alpha val="43137"/>
                    </a:srgbClr>
                  </a:outerShdw>
                </a:effectLst>
              </a:rPr>
              <a:t>Folate				21 µg			5%</a:t>
            </a:r>
          </a:p>
          <a:p>
            <a:r>
              <a:rPr lang="en-US" b="1" u="sng" dirty="0" smtClean="0">
                <a:solidFill>
                  <a:srgbClr val="FFFF00"/>
                </a:solidFill>
                <a:effectLst>
                  <a:outerShdw blurRad="38100" dist="38100" dir="2700000" algn="tl">
                    <a:srgbClr val="000000">
                      <a:alpha val="43137"/>
                    </a:srgbClr>
                  </a:outerShdw>
                </a:effectLst>
              </a:rPr>
              <a:t>Vitamin C			26.2 mg			32%</a:t>
            </a:r>
          </a:p>
          <a:p>
            <a:r>
              <a:rPr lang="en-US" b="1" u="sng" dirty="0" smtClean="0">
                <a:solidFill>
                  <a:srgbClr val="FFFF00"/>
                </a:solidFill>
                <a:effectLst>
                  <a:outerShdw blurRad="38100" dist="38100" dir="2700000" algn="tl">
                    <a:srgbClr val="000000">
                      <a:alpha val="43137"/>
                    </a:srgbClr>
                  </a:outerShdw>
                </a:effectLst>
              </a:rPr>
              <a:t>Manganese			22 mg			32%</a:t>
            </a:r>
          </a:p>
          <a:p>
            <a:r>
              <a:rPr lang="en-US" b="1" u="sng" dirty="0" smtClean="0">
                <a:solidFill>
                  <a:srgbClr val="FFFF00"/>
                </a:solidFill>
                <a:effectLst>
                  <a:outerShdw blurRad="38100" dist="38100" dir="2700000" algn="tl">
                    <a:srgbClr val="000000">
                      <a:alpha val="43137"/>
                    </a:srgbClr>
                  </a:outerShdw>
                </a:effectLst>
              </a:rPr>
              <a:t>Water 				85.8 gm</a:t>
            </a:r>
          </a:p>
          <a:p>
            <a:endParaRPr lang="en-US" dirty="0" smtClean="0"/>
          </a:p>
        </p:txBody>
      </p:sp>
      <p:sp>
        <p:nvSpPr>
          <p:cNvPr id="12" name="TextBox 11"/>
          <p:cNvSpPr txBox="1"/>
          <p:nvPr/>
        </p:nvSpPr>
        <p:spPr>
          <a:xfrm>
            <a:off x="6934200" y="1905000"/>
            <a:ext cx="1371600" cy="400110"/>
          </a:xfrm>
          <a:prstGeom prst="rect">
            <a:avLst/>
          </a:prstGeom>
          <a:noFill/>
        </p:spPr>
        <p:txBody>
          <a:bodyPr wrap="square" rtlCol="0">
            <a:spAutoFit/>
          </a:bodyPr>
          <a:lstStyle/>
          <a:p>
            <a:r>
              <a:rPr lang="en-US" sz="2000" b="1" dirty="0" smtClean="0">
                <a:solidFill>
                  <a:schemeClr val="accent6">
                    <a:lumMod val="75000"/>
                  </a:schemeClr>
                </a:solidFill>
                <a:effectLst>
                  <a:outerShdw blurRad="38100" dist="38100" dir="2700000" algn="tl">
                    <a:srgbClr val="000000">
                      <a:alpha val="43137"/>
                    </a:srgbClr>
                  </a:outerShdw>
                </a:effectLst>
              </a:rPr>
              <a:t>RDA</a:t>
            </a:r>
            <a:endParaRPr lang="en-US" sz="2000" b="1" dirty="0">
              <a:solidFill>
                <a:schemeClr val="accent6">
                  <a:lumMod val="7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304800" y="228600"/>
            <a:ext cx="8458200" cy="1470025"/>
          </a:xfrm>
        </p:spPr>
        <p:txBody>
          <a:bodyPr>
            <a:normAutofit/>
          </a:bodyPr>
          <a:lstStyle/>
          <a:p>
            <a:r>
              <a:rPr lang="en-US" sz="3600" b="1" dirty="0" smtClean="0">
                <a:solidFill>
                  <a:srgbClr val="FFC000"/>
                </a:solidFill>
                <a:effectLst>
                  <a:outerShdw blurRad="38100" dist="38100" dir="2700000" algn="tl">
                    <a:srgbClr val="000000">
                      <a:alpha val="43137"/>
                    </a:srgbClr>
                  </a:outerShdw>
                </a:effectLst>
                <a:latin typeface="+mn-lt"/>
              </a:rPr>
              <a:t>Tahoe Fruit &amp; Vegetable Workshop Series</a:t>
            </a:r>
            <a:endParaRPr lang="en-US" sz="3600" dirty="0">
              <a:solidFill>
                <a:srgbClr val="FFC000"/>
              </a:solidFill>
              <a:latin typeface="+mn-lt"/>
            </a:endParaRPr>
          </a:p>
        </p:txBody>
      </p:sp>
      <p:sp>
        <p:nvSpPr>
          <p:cNvPr id="8" name="Subtitle 7"/>
          <p:cNvSpPr txBox="1">
            <a:spLocks noGrp="1"/>
          </p:cNvSpPr>
          <p:nvPr>
            <p:ph type="subTitle" idx="1"/>
          </p:nvPr>
        </p:nvSpPr>
        <p:spPr>
          <a:xfrm>
            <a:off x="4419600" y="1447800"/>
            <a:ext cx="4724400" cy="461665"/>
          </a:xfrm>
          <a:prstGeom prst="rect">
            <a:avLst/>
          </a:prstGeom>
          <a:noFill/>
        </p:spPr>
        <p:txBody>
          <a:bodyPr wrap="square" rtlCol="0">
            <a:spAutoFit/>
          </a:bodyPr>
          <a:lstStyle/>
          <a:p>
            <a:r>
              <a:rPr lang="en-US" sz="2400" b="1" dirty="0" smtClean="0">
                <a:solidFill>
                  <a:schemeClr val="tx1"/>
                </a:solidFill>
                <a:effectLst>
                  <a:outerShdw blurRad="38100" dist="38100" dir="2700000" algn="tl">
                    <a:srgbClr val="000000">
                      <a:alpha val="43137"/>
                    </a:srgbClr>
                  </a:outerShdw>
                </a:effectLst>
              </a:rPr>
              <a:t>Raspberries and a Gooseberry</a:t>
            </a:r>
            <a:endParaRPr lang="en-US" sz="2400" b="1" dirty="0">
              <a:solidFill>
                <a:schemeClr val="tx1"/>
              </a:solidFill>
              <a:effectLst>
                <a:outerShdw blurRad="38100" dist="38100" dir="2700000" algn="tl">
                  <a:srgbClr val="000000">
                    <a:alpha val="43137"/>
                  </a:srgbClr>
                </a:outerShdw>
              </a:effectLst>
            </a:endParaRPr>
          </a:p>
        </p:txBody>
      </p:sp>
      <p:sp>
        <p:nvSpPr>
          <p:cNvPr id="9" name="Subtitle 2"/>
          <p:cNvSpPr txBox="1">
            <a:spLocks/>
          </p:cNvSpPr>
          <p:nvPr/>
        </p:nvSpPr>
        <p:spPr>
          <a:xfrm>
            <a:off x="228600" y="6019800"/>
            <a:ext cx="5486400" cy="3810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Co-operative Extension Tahoe Basin Master Gardeners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pic>
        <p:nvPicPr>
          <p:cNvPr id="10" name="Picture 6" descr="UC_ANR_white_rever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5943600"/>
            <a:ext cx="2381250" cy="447675"/>
          </a:xfrm>
          <a:prstGeom prst="rect">
            <a:avLst/>
          </a:prstGeom>
          <a:noFill/>
          <a:extLst>
            <a:ext uri="{909E8E84-426E-40dd-AFC4-6F175D3DCCD1}">
              <a14:hiddenFill xmlns:a14="http://schemas.microsoft.com/office/drawing/2010/main" xmlns="">
                <a:solidFill>
                  <a:srgbClr val="FFFFFF"/>
                </a:solidFill>
              </a14:hiddenFill>
            </a:ext>
          </a:extLst>
        </p:spPr>
      </p:pic>
      <p:pic>
        <p:nvPicPr>
          <p:cNvPr id="8194" name="Picture 2" descr="Image result for Sierra Gooseberry image"/>
          <p:cNvPicPr>
            <a:picLocks noChangeAspect="1" noChangeArrowheads="1"/>
          </p:cNvPicPr>
          <p:nvPr/>
        </p:nvPicPr>
        <p:blipFill>
          <a:blip r:embed="rId3" cstate="print"/>
          <a:srcRect/>
          <a:stretch>
            <a:fillRect/>
          </a:stretch>
        </p:blipFill>
        <p:spPr bwMode="auto">
          <a:xfrm>
            <a:off x="914400" y="2667000"/>
            <a:ext cx="3545515" cy="2362200"/>
          </a:xfrm>
          <a:prstGeom prst="rect">
            <a:avLst/>
          </a:prstGeom>
          <a:noFill/>
        </p:spPr>
      </p:pic>
      <p:sp>
        <p:nvSpPr>
          <p:cNvPr id="11" name="TextBox 10"/>
          <p:cNvSpPr txBox="1"/>
          <p:nvPr/>
        </p:nvSpPr>
        <p:spPr>
          <a:xfrm>
            <a:off x="1676400" y="5181600"/>
            <a:ext cx="1844159" cy="276999"/>
          </a:xfrm>
          <a:prstGeom prst="rect">
            <a:avLst/>
          </a:prstGeom>
          <a:noFill/>
        </p:spPr>
        <p:txBody>
          <a:bodyPr wrap="none" rtlCol="0">
            <a:spAutoFit/>
          </a:bodyPr>
          <a:lstStyle/>
          <a:p>
            <a:r>
              <a:rPr lang="en-US" sz="1200" dirty="0" smtClean="0"/>
              <a:t>Truckee River Guide Image</a:t>
            </a:r>
            <a:endParaRPr lang="en-US" sz="1200" dirty="0"/>
          </a:p>
        </p:txBody>
      </p:sp>
      <p:sp>
        <p:nvSpPr>
          <p:cNvPr id="12" name="TextBox 11"/>
          <p:cNvSpPr txBox="1"/>
          <p:nvPr/>
        </p:nvSpPr>
        <p:spPr>
          <a:xfrm>
            <a:off x="1219200" y="2286000"/>
            <a:ext cx="3093860" cy="400110"/>
          </a:xfrm>
          <a:prstGeom prst="rect">
            <a:avLst/>
          </a:prstGeom>
          <a:noFill/>
        </p:spPr>
        <p:txBody>
          <a:bodyPr wrap="none" rtlCol="0">
            <a:spAutoFit/>
          </a:bodyPr>
          <a:lstStyle/>
          <a:p>
            <a:r>
              <a:rPr lang="en-US" sz="2000" b="1" dirty="0" smtClean="0">
                <a:solidFill>
                  <a:srgbClr val="FFFF00"/>
                </a:solidFill>
                <a:effectLst>
                  <a:outerShdw blurRad="38100" dist="38100" dir="2700000" algn="tl">
                    <a:srgbClr val="000000">
                      <a:alpha val="43137"/>
                    </a:srgbClr>
                  </a:outerShdw>
                </a:effectLst>
              </a:rPr>
              <a:t>Maybe not this Gooseberry</a:t>
            </a:r>
            <a:endParaRPr lang="en-US" sz="2000" b="1" dirty="0">
              <a:solidFill>
                <a:srgbClr val="FFFF00"/>
              </a:solidFill>
              <a:effectLst>
                <a:outerShdw blurRad="38100" dist="38100" dir="2700000" algn="tl">
                  <a:srgbClr val="000000">
                    <a:alpha val="43137"/>
                  </a:srgbClr>
                </a:outerShdw>
              </a:effectLst>
            </a:endParaRPr>
          </a:p>
        </p:txBody>
      </p:sp>
      <p:pic>
        <p:nvPicPr>
          <p:cNvPr id="8198" name="Picture 6" descr="Captivator gooseberry"/>
          <p:cNvPicPr>
            <a:picLocks noChangeAspect="1" noChangeArrowheads="1"/>
          </p:cNvPicPr>
          <p:nvPr/>
        </p:nvPicPr>
        <p:blipFill>
          <a:blip r:embed="rId4" cstate="print"/>
          <a:srcRect/>
          <a:stretch>
            <a:fillRect/>
          </a:stretch>
        </p:blipFill>
        <p:spPr bwMode="auto">
          <a:xfrm>
            <a:off x="5257800" y="2743200"/>
            <a:ext cx="2633133" cy="2369820"/>
          </a:xfrm>
          <a:prstGeom prst="rect">
            <a:avLst/>
          </a:prstGeom>
          <a:noFill/>
        </p:spPr>
      </p:pic>
      <p:sp>
        <p:nvSpPr>
          <p:cNvPr id="13" name="TextBox 12"/>
          <p:cNvSpPr txBox="1"/>
          <p:nvPr/>
        </p:nvSpPr>
        <p:spPr>
          <a:xfrm>
            <a:off x="5105400" y="2286000"/>
            <a:ext cx="3010504" cy="400110"/>
          </a:xfrm>
          <a:prstGeom prst="rect">
            <a:avLst/>
          </a:prstGeom>
          <a:noFill/>
        </p:spPr>
        <p:txBody>
          <a:bodyPr wrap="none" rtlCol="0">
            <a:spAutoFit/>
          </a:bodyPr>
          <a:lstStyle/>
          <a:p>
            <a:r>
              <a:rPr lang="en-US" sz="2000" b="1" dirty="0" smtClean="0">
                <a:solidFill>
                  <a:srgbClr val="FFFF00"/>
                </a:solidFill>
                <a:effectLst>
                  <a:outerShdw blurRad="38100" dist="38100" dir="2700000" algn="tl">
                    <a:srgbClr val="000000">
                      <a:alpha val="43137"/>
                    </a:srgbClr>
                  </a:outerShdw>
                </a:effectLst>
              </a:rPr>
              <a:t>Ok maybe this Gooseberry</a:t>
            </a:r>
            <a:endParaRPr lang="en-US" sz="2000" b="1" dirty="0">
              <a:solidFill>
                <a:srgbClr val="FFFF00"/>
              </a:solidFill>
              <a:effectLst>
                <a:outerShdw blurRad="38100" dist="38100" dir="2700000" algn="tl">
                  <a:srgbClr val="000000">
                    <a:alpha val="43137"/>
                  </a:srgbClr>
                </a:outerShdw>
              </a:effectLst>
            </a:endParaRPr>
          </a:p>
        </p:txBody>
      </p:sp>
      <p:sp>
        <p:nvSpPr>
          <p:cNvPr id="14" name="TextBox 13"/>
          <p:cNvSpPr txBox="1"/>
          <p:nvPr/>
        </p:nvSpPr>
        <p:spPr>
          <a:xfrm>
            <a:off x="5486400" y="5181600"/>
            <a:ext cx="2063129" cy="276999"/>
          </a:xfrm>
          <a:prstGeom prst="rect">
            <a:avLst/>
          </a:prstGeom>
          <a:noFill/>
        </p:spPr>
        <p:txBody>
          <a:bodyPr wrap="none" rtlCol="0">
            <a:spAutoFit/>
          </a:bodyPr>
          <a:lstStyle/>
          <a:p>
            <a:r>
              <a:rPr lang="en-US" sz="1200" dirty="0" smtClean="0"/>
              <a:t>University of Wisconsin Image</a:t>
            </a:r>
            <a:endParaRPr lang="en-US" sz="1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304800" y="228600"/>
            <a:ext cx="8458200" cy="1470025"/>
          </a:xfrm>
        </p:spPr>
        <p:txBody>
          <a:bodyPr>
            <a:normAutofit/>
          </a:bodyPr>
          <a:lstStyle/>
          <a:p>
            <a:r>
              <a:rPr lang="en-US" sz="3600" b="1" dirty="0" smtClean="0">
                <a:solidFill>
                  <a:srgbClr val="FFC000"/>
                </a:solidFill>
                <a:effectLst>
                  <a:outerShdw blurRad="38100" dist="38100" dir="2700000" algn="tl">
                    <a:srgbClr val="000000">
                      <a:alpha val="43137"/>
                    </a:srgbClr>
                  </a:outerShdw>
                </a:effectLst>
                <a:latin typeface="+mn-lt"/>
              </a:rPr>
              <a:t>Tahoe Fruit &amp; Vegetable Workshop Series</a:t>
            </a:r>
            <a:endParaRPr lang="en-US" sz="3600" dirty="0">
              <a:solidFill>
                <a:srgbClr val="FFC000"/>
              </a:solidFill>
              <a:latin typeface="+mn-lt"/>
            </a:endParaRPr>
          </a:p>
        </p:txBody>
      </p:sp>
      <p:sp>
        <p:nvSpPr>
          <p:cNvPr id="8" name="Subtitle 7"/>
          <p:cNvSpPr txBox="1">
            <a:spLocks noGrp="1"/>
          </p:cNvSpPr>
          <p:nvPr>
            <p:ph type="subTitle" idx="1"/>
          </p:nvPr>
        </p:nvSpPr>
        <p:spPr>
          <a:xfrm>
            <a:off x="4419600" y="1447800"/>
            <a:ext cx="4724400" cy="461665"/>
          </a:xfrm>
          <a:prstGeom prst="rect">
            <a:avLst/>
          </a:prstGeom>
          <a:noFill/>
        </p:spPr>
        <p:txBody>
          <a:bodyPr wrap="square" rtlCol="0">
            <a:spAutoFit/>
          </a:bodyPr>
          <a:lstStyle/>
          <a:p>
            <a:r>
              <a:rPr lang="en-US" sz="2400" b="1" dirty="0" smtClean="0">
                <a:solidFill>
                  <a:schemeClr val="tx1"/>
                </a:solidFill>
                <a:effectLst>
                  <a:outerShdw blurRad="38100" dist="38100" dir="2700000" algn="tl">
                    <a:srgbClr val="000000">
                      <a:alpha val="43137"/>
                    </a:srgbClr>
                  </a:outerShdw>
                </a:effectLst>
              </a:rPr>
              <a:t>Raspberries and a Gooseberry</a:t>
            </a:r>
            <a:endParaRPr lang="en-US" sz="2400" b="1" dirty="0">
              <a:solidFill>
                <a:schemeClr val="tx1"/>
              </a:solidFill>
              <a:effectLst>
                <a:outerShdw blurRad="38100" dist="38100" dir="2700000" algn="tl">
                  <a:srgbClr val="000000">
                    <a:alpha val="43137"/>
                  </a:srgbClr>
                </a:outerShdw>
              </a:effectLst>
            </a:endParaRPr>
          </a:p>
        </p:txBody>
      </p:sp>
      <p:sp>
        <p:nvSpPr>
          <p:cNvPr id="9" name="Subtitle 2"/>
          <p:cNvSpPr txBox="1">
            <a:spLocks/>
          </p:cNvSpPr>
          <p:nvPr/>
        </p:nvSpPr>
        <p:spPr>
          <a:xfrm>
            <a:off x="228600" y="6019800"/>
            <a:ext cx="5486400" cy="3810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Co-operative Extension Tahoe Basin Master Gardeners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pic>
        <p:nvPicPr>
          <p:cNvPr id="10" name="Picture 6" descr="UC_ANR_white_rever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5943600"/>
            <a:ext cx="2381250" cy="44767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990600" y="2133600"/>
            <a:ext cx="3123291" cy="400110"/>
          </a:xfrm>
          <a:prstGeom prst="rect">
            <a:avLst/>
          </a:prstGeom>
          <a:noFill/>
        </p:spPr>
        <p:txBody>
          <a:bodyPr wrap="none" rtlCol="0">
            <a:spAutoFit/>
          </a:bodyPr>
          <a:lstStyle/>
          <a:p>
            <a:r>
              <a:rPr lang="en-US" sz="2000" b="1" dirty="0" smtClean="0">
                <a:solidFill>
                  <a:schemeClr val="accent6">
                    <a:lumMod val="75000"/>
                  </a:schemeClr>
                </a:solidFill>
                <a:effectLst>
                  <a:outerShdw blurRad="38100" dist="38100" dir="2700000" algn="tl">
                    <a:srgbClr val="000000">
                      <a:alpha val="43137"/>
                    </a:srgbClr>
                  </a:outerShdw>
                </a:effectLst>
              </a:rPr>
              <a:t>New Logan Black Raspberry</a:t>
            </a:r>
            <a:endParaRPr lang="en-US" sz="2000" b="1" dirty="0">
              <a:solidFill>
                <a:schemeClr val="accent6">
                  <a:lumMod val="75000"/>
                </a:schemeClr>
              </a:solidFill>
              <a:effectLst>
                <a:outerShdw blurRad="38100" dist="38100" dir="2700000" algn="tl">
                  <a:srgbClr val="000000">
                    <a:alpha val="43137"/>
                  </a:srgbClr>
                </a:outerShdw>
              </a:effectLst>
            </a:endParaRPr>
          </a:p>
        </p:txBody>
      </p:sp>
      <p:pic>
        <p:nvPicPr>
          <p:cNvPr id="4100" name="Picture 4" descr="Image result for new logan black raspberry"/>
          <p:cNvPicPr>
            <a:picLocks noChangeAspect="1" noChangeArrowheads="1"/>
          </p:cNvPicPr>
          <p:nvPr/>
        </p:nvPicPr>
        <p:blipFill>
          <a:blip r:embed="rId3" cstate="print"/>
          <a:srcRect/>
          <a:stretch>
            <a:fillRect/>
          </a:stretch>
        </p:blipFill>
        <p:spPr bwMode="auto">
          <a:xfrm>
            <a:off x="5638800" y="2209800"/>
            <a:ext cx="2895600" cy="2895600"/>
          </a:xfrm>
          <a:prstGeom prst="rect">
            <a:avLst/>
          </a:prstGeom>
          <a:noFill/>
        </p:spPr>
      </p:pic>
      <p:sp>
        <p:nvSpPr>
          <p:cNvPr id="11" name="TextBox 10"/>
          <p:cNvSpPr txBox="1"/>
          <p:nvPr/>
        </p:nvSpPr>
        <p:spPr>
          <a:xfrm>
            <a:off x="6477000" y="5181600"/>
            <a:ext cx="1342932" cy="276999"/>
          </a:xfrm>
          <a:prstGeom prst="rect">
            <a:avLst/>
          </a:prstGeom>
          <a:noFill/>
        </p:spPr>
        <p:txBody>
          <a:bodyPr wrap="none" rtlCol="0">
            <a:spAutoFit/>
          </a:bodyPr>
          <a:lstStyle/>
          <a:p>
            <a:r>
              <a:rPr lang="en-US" sz="1200" dirty="0" smtClean="0"/>
              <a:t>Awald Farm Image</a:t>
            </a:r>
            <a:endParaRPr lang="en-US" sz="1200" dirty="0"/>
          </a:p>
        </p:txBody>
      </p:sp>
      <p:sp>
        <p:nvSpPr>
          <p:cNvPr id="13" name="TextBox 12"/>
          <p:cNvSpPr txBox="1"/>
          <p:nvPr/>
        </p:nvSpPr>
        <p:spPr>
          <a:xfrm>
            <a:off x="685800" y="2667000"/>
            <a:ext cx="4191000" cy="2862322"/>
          </a:xfrm>
          <a:prstGeom prst="rect">
            <a:avLst/>
          </a:prstGeom>
          <a:noFill/>
        </p:spPr>
        <p:txBody>
          <a:bodyPr wrap="square" rtlCol="0">
            <a:spAutoFit/>
          </a:bodyPr>
          <a:lstStyle/>
          <a:p>
            <a:r>
              <a:rPr lang="en-US" sz="2000" b="1" dirty="0" smtClean="0">
                <a:solidFill>
                  <a:srgbClr val="FFFF00"/>
                </a:solidFill>
                <a:effectLst>
                  <a:outerShdw blurRad="38100" dist="38100" dir="2700000" algn="tl">
                    <a:srgbClr val="000000">
                      <a:alpha val="43137"/>
                    </a:srgbClr>
                  </a:outerShdw>
                </a:effectLst>
              </a:rPr>
              <a:t>A floricane.  This is an early season producer  of small to medium sized fruit.  Black Raspberries have a unique taste and more seeds than red varieties.  the new Logan has a strong trailing habit, requiring aggressive pruning and trellising.  Developed in the 1920s out of Illinois.  Not as cold hardy as many red varieties.</a:t>
            </a:r>
            <a:endParaRPr lang="en-US" sz="2000" b="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304800" y="228600"/>
            <a:ext cx="8458200" cy="1470025"/>
          </a:xfrm>
        </p:spPr>
        <p:txBody>
          <a:bodyPr>
            <a:normAutofit/>
          </a:bodyPr>
          <a:lstStyle/>
          <a:p>
            <a:r>
              <a:rPr lang="en-US" sz="3600" b="1" dirty="0" smtClean="0">
                <a:solidFill>
                  <a:srgbClr val="FFC000"/>
                </a:solidFill>
                <a:effectLst>
                  <a:outerShdw blurRad="38100" dist="38100" dir="2700000" algn="tl">
                    <a:srgbClr val="000000">
                      <a:alpha val="43137"/>
                    </a:srgbClr>
                  </a:outerShdw>
                </a:effectLst>
                <a:latin typeface="+mn-lt"/>
              </a:rPr>
              <a:t>Tahoe Fruit &amp; Vegetable Workshop Series</a:t>
            </a:r>
            <a:endParaRPr lang="en-US" sz="3600" dirty="0">
              <a:solidFill>
                <a:srgbClr val="FFC000"/>
              </a:solidFill>
              <a:latin typeface="+mn-lt"/>
            </a:endParaRPr>
          </a:p>
        </p:txBody>
      </p:sp>
      <p:sp>
        <p:nvSpPr>
          <p:cNvPr id="8" name="Subtitle 7"/>
          <p:cNvSpPr txBox="1">
            <a:spLocks noGrp="1"/>
          </p:cNvSpPr>
          <p:nvPr>
            <p:ph type="subTitle" idx="1"/>
          </p:nvPr>
        </p:nvSpPr>
        <p:spPr>
          <a:xfrm>
            <a:off x="4419600" y="1447800"/>
            <a:ext cx="4724400" cy="461665"/>
          </a:xfrm>
          <a:prstGeom prst="rect">
            <a:avLst/>
          </a:prstGeom>
          <a:noFill/>
        </p:spPr>
        <p:txBody>
          <a:bodyPr wrap="square" rtlCol="0">
            <a:spAutoFit/>
          </a:bodyPr>
          <a:lstStyle/>
          <a:p>
            <a:r>
              <a:rPr lang="en-US" sz="2400" b="1" dirty="0" smtClean="0">
                <a:solidFill>
                  <a:schemeClr val="tx1"/>
                </a:solidFill>
                <a:effectLst>
                  <a:outerShdw blurRad="38100" dist="38100" dir="2700000" algn="tl">
                    <a:srgbClr val="000000">
                      <a:alpha val="43137"/>
                    </a:srgbClr>
                  </a:outerShdw>
                </a:effectLst>
              </a:rPr>
              <a:t>Raspberries and a Gooseberry</a:t>
            </a:r>
            <a:endParaRPr lang="en-US" sz="2400" b="1" dirty="0">
              <a:solidFill>
                <a:schemeClr val="tx1"/>
              </a:solidFill>
              <a:effectLst>
                <a:outerShdw blurRad="38100" dist="38100" dir="2700000" algn="tl">
                  <a:srgbClr val="000000">
                    <a:alpha val="43137"/>
                  </a:srgbClr>
                </a:outerShdw>
              </a:effectLst>
            </a:endParaRPr>
          </a:p>
        </p:txBody>
      </p:sp>
      <p:sp>
        <p:nvSpPr>
          <p:cNvPr id="9" name="Subtitle 2"/>
          <p:cNvSpPr txBox="1">
            <a:spLocks/>
          </p:cNvSpPr>
          <p:nvPr/>
        </p:nvSpPr>
        <p:spPr>
          <a:xfrm>
            <a:off x="228600" y="6019800"/>
            <a:ext cx="5486400" cy="3810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Co-operative Extension Tahoe Basin Master Gardeners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pic>
        <p:nvPicPr>
          <p:cNvPr id="10" name="Picture 6" descr="UC_ANR_white_rever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5943600"/>
            <a:ext cx="2381250" cy="447675"/>
          </a:xfrm>
          <a:prstGeom prst="rect">
            <a:avLst/>
          </a:prstGeom>
          <a:noFill/>
          <a:extLst>
            <a:ext uri="{909E8E84-426E-40dd-AFC4-6F175D3DCCD1}">
              <a14:hiddenFill xmlns:a14="http://schemas.microsoft.com/office/drawing/2010/main" xmlns="">
                <a:solidFill>
                  <a:srgbClr val="FFFFFF"/>
                </a:solidFill>
              </a14:hiddenFill>
            </a:ext>
          </a:extLst>
        </p:spPr>
      </p:pic>
      <p:sp>
        <p:nvSpPr>
          <p:cNvPr id="38914" name="AutoShape 2" descr="Image result for latham raspber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38916" name="Picture 4" descr="Image result for latham raspberry"/>
          <p:cNvPicPr>
            <a:picLocks noChangeAspect="1" noChangeArrowheads="1"/>
          </p:cNvPicPr>
          <p:nvPr/>
        </p:nvPicPr>
        <p:blipFill>
          <a:blip r:embed="rId3" cstate="print"/>
          <a:srcRect/>
          <a:stretch>
            <a:fillRect/>
          </a:stretch>
        </p:blipFill>
        <p:spPr bwMode="auto">
          <a:xfrm>
            <a:off x="5257800" y="2057400"/>
            <a:ext cx="3048000" cy="3048000"/>
          </a:xfrm>
          <a:prstGeom prst="rect">
            <a:avLst/>
          </a:prstGeom>
          <a:noFill/>
        </p:spPr>
      </p:pic>
      <p:sp>
        <p:nvSpPr>
          <p:cNvPr id="11" name="TextBox 10"/>
          <p:cNvSpPr txBox="1"/>
          <p:nvPr/>
        </p:nvSpPr>
        <p:spPr>
          <a:xfrm>
            <a:off x="6019800" y="5257800"/>
            <a:ext cx="1797095" cy="276999"/>
          </a:xfrm>
          <a:prstGeom prst="rect">
            <a:avLst/>
          </a:prstGeom>
          <a:noFill/>
        </p:spPr>
        <p:txBody>
          <a:bodyPr wrap="none" rtlCol="0">
            <a:spAutoFit/>
          </a:bodyPr>
          <a:lstStyle/>
          <a:p>
            <a:r>
              <a:rPr lang="en-US" sz="1200" dirty="0" smtClean="0"/>
              <a:t>Nature Hill Nursery Image</a:t>
            </a:r>
            <a:endParaRPr lang="en-US" sz="1200" dirty="0"/>
          </a:p>
        </p:txBody>
      </p:sp>
      <p:sp>
        <p:nvSpPr>
          <p:cNvPr id="12" name="TextBox 11"/>
          <p:cNvSpPr txBox="1"/>
          <p:nvPr/>
        </p:nvSpPr>
        <p:spPr>
          <a:xfrm>
            <a:off x="1219200" y="2057400"/>
            <a:ext cx="2587375" cy="400110"/>
          </a:xfrm>
          <a:prstGeom prst="rect">
            <a:avLst/>
          </a:prstGeom>
          <a:noFill/>
        </p:spPr>
        <p:txBody>
          <a:bodyPr wrap="none" rtlCol="0">
            <a:spAutoFit/>
          </a:bodyPr>
          <a:lstStyle/>
          <a:p>
            <a:r>
              <a:rPr lang="en-US" sz="2000" b="1" dirty="0" smtClean="0">
                <a:solidFill>
                  <a:schemeClr val="accent6">
                    <a:lumMod val="75000"/>
                  </a:schemeClr>
                </a:solidFill>
                <a:effectLst>
                  <a:outerShdw blurRad="38100" dist="38100" dir="2700000" algn="tl">
                    <a:srgbClr val="000000">
                      <a:alpha val="43137"/>
                    </a:srgbClr>
                  </a:outerShdw>
                </a:effectLst>
              </a:rPr>
              <a:t>Latham Red Raspberry</a:t>
            </a:r>
            <a:endParaRPr lang="en-US" sz="2000" b="1" dirty="0">
              <a:solidFill>
                <a:schemeClr val="accent6">
                  <a:lumMod val="75000"/>
                </a:schemeClr>
              </a:solidFill>
              <a:effectLst>
                <a:outerShdw blurRad="38100" dist="38100" dir="2700000" algn="tl">
                  <a:srgbClr val="000000">
                    <a:alpha val="43137"/>
                  </a:srgbClr>
                </a:outerShdw>
              </a:effectLst>
            </a:endParaRPr>
          </a:p>
        </p:txBody>
      </p:sp>
      <p:sp>
        <p:nvSpPr>
          <p:cNvPr id="14" name="TextBox 13"/>
          <p:cNvSpPr txBox="1"/>
          <p:nvPr/>
        </p:nvSpPr>
        <p:spPr>
          <a:xfrm>
            <a:off x="609600" y="2819400"/>
            <a:ext cx="4267200" cy="1938992"/>
          </a:xfrm>
          <a:prstGeom prst="rect">
            <a:avLst/>
          </a:prstGeom>
          <a:noFill/>
        </p:spPr>
        <p:txBody>
          <a:bodyPr wrap="square" rtlCol="0">
            <a:spAutoFit/>
          </a:bodyPr>
          <a:lstStyle/>
          <a:p>
            <a:r>
              <a:rPr lang="en-US" sz="2000" b="1" dirty="0" smtClean="0">
                <a:solidFill>
                  <a:srgbClr val="FFFF00"/>
                </a:solidFill>
                <a:effectLst>
                  <a:outerShdw blurRad="38100" dist="38100" dir="2700000" algn="tl">
                    <a:srgbClr val="000000">
                      <a:alpha val="43137"/>
                    </a:srgbClr>
                  </a:outerShdw>
                </a:effectLst>
              </a:rPr>
              <a:t>A floricane. A very cold hardy variety with medium sized fruit.  Consistent producer.  Does well in a variety of soil types.  Upright habit may require less support.  Developed in 1914 at The Minnesota Experimental Station. </a:t>
            </a:r>
            <a:endParaRPr lang="en-US" sz="2000" b="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304800" y="228600"/>
            <a:ext cx="8458200" cy="1470025"/>
          </a:xfrm>
        </p:spPr>
        <p:txBody>
          <a:bodyPr>
            <a:normAutofit/>
          </a:bodyPr>
          <a:lstStyle/>
          <a:p>
            <a:r>
              <a:rPr lang="en-US" sz="3600" b="1" dirty="0" smtClean="0">
                <a:solidFill>
                  <a:srgbClr val="FFC000"/>
                </a:solidFill>
                <a:effectLst>
                  <a:outerShdw blurRad="38100" dist="38100" dir="2700000" algn="tl">
                    <a:srgbClr val="000000">
                      <a:alpha val="43137"/>
                    </a:srgbClr>
                  </a:outerShdw>
                </a:effectLst>
                <a:latin typeface="+mn-lt"/>
              </a:rPr>
              <a:t>Tahoe Fruit &amp; Vegetable Workshop Series</a:t>
            </a:r>
            <a:endParaRPr lang="en-US" sz="3600" dirty="0">
              <a:solidFill>
                <a:srgbClr val="FFC000"/>
              </a:solidFill>
              <a:latin typeface="+mn-lt"/>
            </a:endParaRPr>
          </a:p>
        </p:txBody>
      </p:sp>
      <p:sp>
        <p:nvSpPr>
          <p:cNvPr id="8" name="Subtitle 7"/>
          <p:cNvSpPr txBox="1">
            <a:spLocks noGrp="1"/>
          </p:cNvSpPr>
          <p:nvPr>
            <p:ph type="subTitle" idx="1"/>
          </p:nvPr>
        </p:nvSpPr>
        <p:spPr>
          <a:xfrm>
            <a:off x="4419600" y="1447800"/>
            <a:ext cx="4724400" cy="461665"/>
          </a:xfrm>
          <a:prstGeom prst="rect">
            <a:avLst/>
          </a:prstGeom>
          <a:noFill/>
        </p:spPr>
        <p:txBody>
          <a:bodyPr wrap="square" rtlCol="0">
            <a:spAutoFit/>
          </a:bodyPr>
          <a:lstStyle/>
          <a:p>
            <a:r>
              <a:rPr lang="en-US" sz="2400" b="1" dirty="0" smtClean="0">
                <a:solidFill>
                  <a:srgbClr val="FF0000"/>
                </a:solidFill>
                <a:effectLst>
                  <a:outerShdw blurRad="38100" dist="38100" dir="2700000" algn="tl">
                    <a:srgbClr val="000000">
                      <a:alpha val="43137"/>
                    </a:srgbClr>
                  </a:outerShdw>
                </a:effectLst>
              </a:rPr>
              <a:t>Raspberries and a Gooseberry</a:t>
            </a:r>
            <a:endParaRPr lang="en-US" sz="2400" b="1" dirty="0">
              <a:solidFill>
                <a:srgbClr val="FF0000"/>
              </a:solidFill>
              <a:effectLst>
                <a:outerShdw blurRad="38100" dist="38100" dir="2700000" algn="tl">
                  <a:srgbClr val="000000">
                    <a:alpha val="43137"/>
                  </a:srgbClr>
                </a:outerShdw>
              </a:effectLst>
            </a:endParaRPr>
          </a:p>
        </p:txBody>
      </p:sp>
      <p:sp>
        <p:nvSpPr>
          <p:cNvPr id="9" name="Subtitle 2"/>
          <p:cNvSpPr txBox="1">
            <a:spLocks/>
          </p:cNvSpPr>
          <p:nvPr/>
        </p:nvSpPr>
        <p:spPr>
          <a:xfrm>
            <a:off x="228600" y="6019800"/>
            <a:ext cx="5486400" cy="3810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Co-operative Extension Tahoe Basin Master Gardeners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pic>
        <p:nvPicPr>
          <p:cNvPr id="10" name="Picture 6" descr="UC_ANR_white_rever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5943600"/>
            <a:ext cx="2381250" cy="44767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838200" y="1752600"/>
            <a:ext cx="2924775" cy="400110"/>
          </a:xfrm>
          <a:prstGeom prst="rect">
            <a:avLst/>
          </a:prstGeom>
          <a:noFill/>
        </p:spPr>
        <p:txBody>
          <a:bodyPr wrap="none" rtlCol="0">
            <a:spAutoFit/>
          </a:bodyPr>
          <a:lstStyle/>
          <a:p>
            <a:r>
              <a:rPr lang="en-US" sz="2000" b="1" dirty="0" smtClean="0">
                <a:solidFill>
                  <a:schemeClr val="accent6">
                    <a:lumMod val="75000"/>
                  </a:schemeClr>
                </a:solidFill>
                <a:effectLst>
                  <a:outerShdw blurRad="38100" dist="38100" dir="2700000" algn="tl">
                    <a:srgbClr val="000000">
                      <a:alpha val="43137"/>
                    </a:srgbClr>
                  </a:outerShdw>
                </a:effectLst>
              </a:rPr>
              <a:t>Mammoth Red Raspberry</a:t>
            </a:r>
            <a:endParaRPr lang="en-US" sz="2000" b="1" dirty="0">
              <a:solidFill>
                <a:schemeClr val="accent6">
                  <a:lumMod val="75000"/>
                </a:schemeClr>
              </a:solidFill>
              <a:effectLst>
                <a:outerShdw blurRad="38100" dist="38100" dir="2700000" algn="tl">
                  <a:srgbClr val="000000">
                    <a:alpha val="43137"/>
                  </a:srgbClr>
                </a:outerShdw>
              </a:effectLst>
            </a:endParaRPr>
          </a:p>
        </p:txBody>
      </p:sp>
      <p:pic>
        <p:nvPicPr>
          <p:cNvPr id="3074" name="Picture 2" descr="Image result for Mammoth red raspberry"/>
          <p:cNvPicPr>
            <a:picLocks noChangeAspect="1" noChangeArrowheads="1"/>
          </p:cNvPicPr>
          <p:nvPr/>
        </p:nvPicPr>
        <p:blipFill>
          <a:blip r:embed="rId3" cstate="print"/>
          <a:srcRect/>
          <a:stretch>
            <a:fillRect/>
          </a:stretch>
        </p:blipFill>
        <p:spPr bwMode="auto">
          <a:xfrm>
            <a:off x="5181600" y="2209800"/>
            <a:ext cx="3048000" cy="3048000"/>
          </a:xfrm>
          <a:prstGeom prst="rect">
            <a:avLst/>
          </a:prstGeom>
          <a:noFill/>
        </p:spPr>
      </p:pic>
      <p:sp>
        <p:nvSpPr>
          <p:cNvPr id="11" name="TextBox 10"/>
          <p:cNvSpPr txBox="1"/>
          <p:nvPr/>
        </p:nvSpPr>
        <p:spPr>
          <a:xfrm>
            <a:off x="5943600" y="5486400"/>
            <a:ext cx="1899110" cy="276999"/>
          </a:xfrm>
          <a:prstGeom prst="rect">
            <a:avLst/>
          </a:prstGeom>
          <a:noFill/>
        </p:spPr>
        <p:txBody>
          <a:bodyPr wrap="none" rtlCol="0">
            <a:spAutoFit/>
          </a:bodyPr>
          <a:lstStyle/>
          <a:p>
            <a:r>
              <a:rPr lang="en-US" sz="1200" dirty="0" smtClean="0"/>
              <a:t>Henry Fields Nursery Image</a:t>
            </a:r>
            <a:endParaRPr lang="en-US" sz="1200" dirty="0"/>
          </a:p>
        </p:txBody>
      </p:sp>
      <p:sp>
        <p:nvSpPr>
          <p:cNvPr id="12" name="TextBox 11"/>
          <p:cNvSpPr txBox="1"/>
          <p:nvPr/>
        </p:nvSpPr>
        <p:spPr>
          <a:xfrm>
            <a:off x="685800" y="2286000"/>
            <a:ext cx="3810000" cy="2554545"/>
          </a:xfrm>
          <a:prstGeom prst="rect">
            <a:avLst/>
          </a:prstGeom>
          <a:noFill/>
        </p:spPr>
        <p:txBody>
          <a:bodyPr wrap="square" rtlCol="0">
            <a:spAutoFit/>
          </a:bodyPr>
          <a:lstStyle/>
          <a:p>
            <a:r>
              <a:rPr lang="en-US" sz="2000" b="1" dirty="0" smtClean="0">
                <a:solidFill>
                  <a:srgbClr val="FFFF00"/>
                </a:solidFill>
                <a:effectLst>
                  <a:outerShdw blurRad="38100" dist="38100" dir="2700000" algn="tl">
                    <a:srgbClr val="000000">
                      <a:alpha val="43137"/>
                    </a:srgbClr>
                  </a:outerShdw>
                </a:effectLst>
              </a:rPr>
              <a:t>A floricane.  This variety a bit earlier than Latham.  It produces very large fruit.  The plants are nearly thornless, with fewer suckers developing.  Sweet fruit  does not freeze as well as Latham.  Does well in soils with high organic content.  </a:t>
            </a:r>
            <a:endParaRPr lang="en-US" sz="2000" b="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304800" y="228600"/>
            <a:ext cx="8458200" cy="1470025"/>
          </a:xfrm>
        </p:spPr>
        <p:txBody>
          <a:bodyPr>
            <a:normAutofit/>
          </a:bodyPr>
          <a:lstStyle/>
          <a:p>
            <a:r>
              <a:rPr lang="en-US" sz="3600" b="1" dirty="0" smtClean="0">
                <a:solidFill>
                  <a:srgbClr val="FFC000"/>
                </a:solidFill>
                <a:effectLst>
                  <a:outerShdw blurRad="38100" dist="38100" dir="2700000" algn="tl">
                    <a:srgbClr val="000000">
                      <a:alpha val="43137"/>
                    </a:srgbClr>
                  </a:outerShdw>
                </a:effectLst>
                <a:latin typeface="+mn-lt"/>
              </a:rPr>
              <a:t>Tahoe Fruit &amp; Vegetable Workshop Series</a:t>
            </a:r>
            <a:endParaRPr lang="en-US" sz="3600" dirty="0">
              <a:solidFill>
                <a:srgbClr val="FFC000"/>
              </a:solidFill>
              <a:latin typeface="+mn-lt"/>
            </a:endParaRPr>
          </a:p>
        </p:txBody>
      </p:sp>
      <p:sp>
        <p:nvSpPr>
          <p:cNvPr id="8" name="Subtitle 7"/>
          <p:cNvSpPr txBox="1">
            <a:spLocks noGrp="1"/>
          </p:cNvSpPr>
          <p:nvPr>
            <p:ph type="subTitle" idx="1"/>
          </p:nvPr>
        </p:nvSpPr>
        <p:spPr>
          <a:xfrm>
            <a:off x="4419600" y="1447800"/>
            <a:ext cx="4724400" cy="461665"/>
          </a:xfrm>
          <a:prstGeom prst="rect">
            <a:avLst/>
          </a:prstGeom>
          <a:noFill/>
        </p:spPr>
        <p:txBody>
          <a:bodyPr wrap="square" rtlCol="0">
            <a:spAutoFit/>
          </a:bodyPr>
          <a:lstStyle/>
          <a:p>
            <a:r>
              <a:rPr lang="en-US" sz="2400" b="1" dirty="0" smtClean="0">
                <a:solidFill>
                  <a:schemeClr val="tx1"/>
                </a:solidFill>
                <a:effectLst>
                  <a:outerShdw blurRad="38100" dist="38100" dir="2700000" algn="tl">
                    <a:srgbClr val="000000">
                      <a:alpha val="43137"/>
                    </a:srgbClr>
                  </a:outerShdw>
                </a:effectLst>
              </a:rPr>
              <a:t>Raspberries and a Gooseberry</a:t>
            </a:r>
            <a:endParaRPr lang="en-US" sz="2400" b="1" dirty="0">
              <a:solidFill>
                <a:schemeClr val="tx1"/>
              </a:solidFill>
              <a:effectLst>
                <a:outerShdw blurRad="38100" dist="38100" dir="2700000" algn="tl">
                  <a:srgbClr val="000000">
                    <a:alpha val="43137"/>
                  </a:srgbClr>
                </a:outerShdw>
              </a:effectLst>
            </a:endParaRPr>
          </a:p>
        </p:txBody>
      </p:sp>
      <p:sp>
        <p:nvSpPr>
          <p:cNvPr id="9" name="Subtitle 2"/>
          <p:cNvSpPr txBox="1">
            <a:spLocks/>
          </p:cNvSpPr>
          <p:nvPr/>
        </p:nvSpPr>
        <p:spPr>
          <a:xfrm>
            <a:off x="228600" y="6019800"/>
            <a:ext cx="5486400" cy="3810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Co-operative Extension Tahoe Basin Master Gardeners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pic>
        <p:nvPicPr>
          <p:cNvPr id="10" name="Picture 6" descr="UC_ANR_white_rever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5943600"/>
            <a:ext cx="2381250" cy="44767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1295400" y="2133600"/>
            <a:ext cx="2248308" cy="400110"/>
          </a:xfrm>
          <a:prstGeom prst="rect">
            <a:avLst/>
          </a:prstGeom>
          <a:noFill/>
        </p:spPr>
        <p:txBody>
          <a:bodyPr wrap="none" rtlCol="0">
            <a:spAutoFit/>
          </a:bodyPr>
          <a:lstStyle/>
          <a:p>
            <a:r>
              <a:rPr lang="en-US" sz="2000" b="1" dirty="0" smtClean="0">
                <a:solidFill>
                  <a:schemeClr val="accent6">
                    <a:lumMod val="75000"/>
                  </a:schemeClr>
                </a:solidFill>
                <a:effectLst>
                  <a:outerShdw blurRad="38100" dist="38100" dir="2700000" algn="tl">
                    <a:srgbClr val="000000">
                      <a:alpha val="43137"/>
                    </a:srgbClr>
                  </a:outerShdw>
                </a:effectLst>
              </a:rPr>
              <a:t>Fall Gold Raspberry</a:t>
            </a:r>
            <a:endParaRPr lang="en-US" sz="2000" b="1" dirty="0">
              <a:solidFill>
                <a:schemeClr val="accent6">
                  <a:lumMod val="75000"/>
                </a:schemeClr>
              </a:solidFill>
              <a:effectLst>
                <a:outerShdw blurRad="38100" dist="38100" dir="2700000" algn="tl">
                  <a:srgbClr val="000000">
                    <a:alpha val="43137"/>
                  </a:srgbClr>
                </a:outerShdw>
              </a:effectLst>
            </a:endParaRPr>
          </a:p>
        </p:txBody>
      </p:sp>
      <p:pic>
        <p:nvPicPr>
          <p:cNvPr id="39938" name="Picture 2" descr="https://p7011128.vo.llnwd.net/e1/wp-content/uploads/plants/details/9820.jpg"/>
          <p:cNvPicPr>
            <a:picLocks noChangeAspect="1" noChangeArrowheads="1"/>
          </p:cNvPicPr>
          <p:nvPr/>
        </p:nvPicPr>
        <p:blipFill>
          <a:blip r:embed="rId3" cstate="print"/>
          <a:srcRect/>
          <a:stretch>
            <a:fillRect/>
          </a:stretch>
        </p:blipFill>
        <p:spPr bwMode="auto">
          <a:xfrm>
            <a:off x="6172200" y="2057400"/>
            <a:ext cx="2077346" cy="3125213"/>
          </a:xfrm>
          <a:prstGeom prst="rect">
            <a:avLst/>
          </a:prstGeom>
          <a:noFill/>
        </p:spPr>
      </p:pic>
      <p:sp>
        <p:nvSpPr>
          <p:cNvPr id="12" name="TextBox 11"/>
          <p:cNvSpPr txBox="1"/>
          <p:nvPr/>
        </p:nvSpPr>
        <p:spPr>
          <a:xfrm>
            <a:off x="6705600" y="5334000"/>
            <a:ext cx="1371600" cy="276999"/>
          </a:xfrm>
          <a:prstGeom prst="rect">
            <a:avLst/>
          </a:prstGeom>
          <a:noFill/>
        </p:spPr>
        <p:txBody>
          <a:bodyPr wrap="square" rtlCol="0">
            <a:spAutoFit/>
          </a:bodyPr>
          <a:lstStyle/>
          <a:p>
            <a:r>
              <a:rPr lang="en-US" sz="1200" dirty="0" smtClean="0"/>
              <a:t>Monrovia Nursery</a:t>
            </a:r>
            <a:endParaRPr lang="en-US" sz="1200" dirty="0"/>
          </a:p>
        </p:txBody>
      </p:sp>
      <p:sp>
        <p:nvSpPr>
          <p:cNvPr id="11" name="TextBox 10"/>
          <p:cNvSpPr txBox="1"/>
          <p:nvPr/>
        </p:nvSpPr>
        <p:spPr>
          <a:xfrm>
            <a:off x="838200" y="2667000"/>
            <a:ext cx="4038600" cy="2554545"/>
          </a:xfrm>
          <a:prstGeom prst="rect">
            <a:avLst/>
          </a:prstGeom>
          <a:noFill/>
        </p:spPr>
        <p:txBody>
          <a:bodyPr wrap="square" rtlCol="0">
            <a:spAutoFit/>
          </a:bodyPr>
          <a:lstStyle/>
          <a:p>
            <a:r>
              <a:rPr lang="en-US" sz="2000" b="1" dirty="0" smtClean="0">
                <a:solidFill>
                  <a:srgbClr val="FFFF00"/>
                </a:solidFill>
                <a:effectLst>
                  <a:outerShdw blurRad="38100" dist="38100" dir="2700000" algn="tl">
                    <a:srgbClr val="000000">
                      <a:alpha val="43137"/>
                    </a:srgbClr>
                  </a:outerShdw>
                </a:effectLst>
              </a:rPr>
              <a:t>This is a primocane variety.  Treat as a floricane, removing late summer flowers.  Not as cold hardy as red varieties, but should do well in most locations in Tahoe/Truckee.  Introduced by  E.M. Meader of NH in 1968. Plants need support but are upright.</a:t>
            </a:r>
            <a:endParaRPr lang="en-US" sz="2000" b="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304800" y="228600"/>
            <a:ext cx="8458200" cy="1470025"/>
          </a:xfrm>
        </p:spPr>
        <p:txBody>
          <a:bodyPr>
            <a:normAutofit/>
          </a:bodyPr>
          <a:lstStyle/>
          <a:p>
            <a:r>
              <a:rPr lang="en-US" sz="3600" b="1" dirty="0" smtClean="0">
                <a:solidFill>
                  <a:srgbClr val="FFC000"/>
                </a:solidFill>
                <a:effectLst>
                  <a:outerShdw blurRad="38100" dist="38100" dir="2700000" algn="tl">
                    <a:srgbClr val="000000">
                      <a:alpha val="43137"/>
                    </a:srgbClr>
                  </a:outerShdw>
                </a:effectLst>
                <a:latin typeface="+mn-lt"/>
              </a:rPr>
              <a:t>Tahoe Fruit &amp; Vegetable Workshop Series</a:t>
            </a:r>
            <a:endParaRPr lang="en-US" sz="3600" dirty="0">
              <a:solidFill>
                <a:srgbClr val="FFC000"/>
              </a:solidFill>
              <a:latin typeface="+mn-lt"/>
            </a:endParaRPr>
          </a:p>
        </p:txBody>
      </p:sp>
      <p:sp>
        <p:nvSpPr>
          <p:cNvPr id="8" name="Subtitle 7"/>
          <p:cNvSpPr txBox="1">
            <a:spLocks noGrp="1"/>
          </p:cNvSpPr>
          <p:nvPr>
            <p:ph type="subTitle" idx="1"/>
          </p:nvPr>
        </p:nvSpPr>
        <p:spPr>
          <a:xfrm>
            <a:off x="2133600" y="1447800"/>
            <a:ext cx="4724400" cy="461665"/>
          </a:xfrm>
          <a:prstGeom prst="rect">
            <a:avLst/>
          </a:prstGeom>
          <a:noFill/>
        </p:spPr>
        <p:txBody>
          <a:bodyPr wrap="square" rtlCol="0">
            <a:spAutoFit/>
          </a:bodyPr>
          <a:lstStyle/>
          <a:p>
            <a:r>
              <a:rPr lang="en-US" sz="2400" b="1" dirty="0" smtClean="0">
                <a:solidFill>
                  <a:schemeClr val="accent6">
                    <a:lumMod val="75000"/>
                  </a:schemeClr>
                </a:solidFill>
                <a:effectLst>
                  <a:outerShdw blurRad="38100" dist="38100" dir="2700000" algn="tl">
                    <a:srgbClr val="000000">
                      <a:alpha val="43137"/>
                    </a:srgbClr>
                  </a:outerShdw>
                </a:effectLst>
              </a:rPr>
              <a:t>Gooseberry</a:t>
            </a:r>
            <a:endParaRPr lang="en-US" sz="2400" b="1" dirty="0">
              <a:solidFill>
                <a:schemeClr val="accent6">
                  <a:lumMod val="75000"/>
                </a:schemeClr>
              </a:solidFill>
              <a:effectLst>
                <a:outerShdw blurRad="38100" dist="38100" dir="2700000" algn="tl">
                  <a:srgbClr val="000000">
                    <a:alpha val="43137"/>
                  </a:srgbClr>
                </a:outerShdw>
              </a:effectLst>
            </a:endParaRPr>
          </a:p>
        </p:txBody>
      </p:sp>
      <p:sp>
        <p:nvSpPr>
          <p:cNvPr id="9" name="Subtitle 2"/>
          <p:cNvSpPr txBox="1">
            <a:spLocks/>
          </p:cNvSpPr>
          <p:nvPr/>
        </p:nvSpPr>
        <p:spPr>
          <a:xfrm>
            <a:off x="228600" y="6019800"/>
            <a:ext cx="5486400" cy="3810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Co-operative Extension Tahoe Basin Master Gardeners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pic>
        <p:nvPicPr>
          <p:cNvPr id="10" name="Picture 6" descr="UC_ANR_white_rever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5943600"/>
            <a:ext cx="2381250" cy="44767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762000" y="2362200"/>
            <a:ext cx="4724400" cy="2246769"/>
          </a:xfrm>
          <a:prstGeom prst="rect">
            <a:avLst/>
          </a:prstGeom>
          <a:noFill/>
        </p:spPr>
        <p:txBody>
          <a:bodyPr wrap="square" rtlCol="0">
            <a:spAutoFit/>
          </a:bodyPr>
          <a:lstStyle/>
          <a:p>
            <a:r>
              <a:rPr lang="en-US" sz="2000" b="1" dirty="0" smtClean="0">
                <a:solidFill>
                  <a:srgbClr val="FFFF00"/>
                </a:solidFill>
                <a:effectLst>
                  <a:outerShdw blurRad="38100" dist="38100" dir="2700000" algn="tl">
                    <a:srgbClr val="000000">
                      <a:alpha val="43137"/>
                    </a:srgbClr>
                  </a:outerShdw>
                </a:effectLst>
              </a:rPr>
              <a:t>The gooseberry is in the Grosulariacea family and the genus </a:t>
            </a:r>
            <a:r>
              <a:rPr lang="en-US" sz="2000" b="1" i="1" dirty="0" smtClean="0">
                <a:solidFill>
                  <a:srgbClr val="FFFF00"/>
                </a:solidFill>
                <a:effectLst>
                  <a:outerShdw blurRad="38100" dist="38100" dir="2700000" algn="tl">
                    <a:srgbClr val="000000">
                      <a:alpha val="43137"/>
                    </a:srgbClr>
                  </a:outerShdw>
                </a:effectLst>
              </a:rPr>
              <a:t>Ribes</a:t>
            </a:r>
            <a:r>
              <a:rPr lang="en-US" sz="2000" b="1" dirty="0" smtClean="0">
                <a:solidFill>
                  <a:srgbClr val="FFFF00"/>
                </a:solidFill>
                <a:effectLst>
                  <a:outerShdw blurRad="38100" dist="38100" dir="2700000" algn="tl">
                    <a:srgbClr val="000000">
                      <a:alpha val="43137"/>
                    </a:srgbClr>
                  </a:outerShdw>
                </a:effectLst>
              </a:rPr>
              <a:t>.  The European cultivated species is </a:t>
            </a:r>
            <a:r>
              <a:rPr lang="en-US" sz="2000" b="1" i="1" dirty="0" smtClean="0">
                <a:solidFill>
                  <a:srgbClr val="FFFF00"/>
                </a:solidFill>
                <a:effectLst>
                  <a:outerShdw blurRad="38100" dist="38100" dir="2700000" algn="tl">
                    <a:srgbClr val="000000">
                      <a:alpha val="43137"/>
                    </a:srgbClr>
                  </a:outerShdw>
                </a:effectLst>
              </a:rPr>
              <a:t>R. uva-crispa</a:t>
            </a:r>
            <a:r>
              <a:rPr lang="en-US" sz="2000" b="1" dirty="0" smtClean="0">
                <a:solidFill>
                  <a:srgbClr val="FFFF00"/>
                </a:solidFill>
                <a:effectLst>
                  <a:outerShdw blurRad="38100" dist="38100" dir="2700000" algn="tl">
                    <a:srgbClr val="000000">
                      <a:alpha val="43137"/>
                    </a:srgbClr>
                  </a:outerShdw>
                </a:effectLst>
              </a:rPr>
              <a:t>.</a:t>
            </a:r>
          </a:p>
          <a:p>
            <a:endParaRPr lang="en-US" sz="2000" b="1" dirty="0" smtClean="0">
              <a:solidFill>
                <a:srgbClr val="FFFF00"/>
              </a:solidFill>
              <a:effectLst>
                <a:outerShdw blurRad="38100" dist="38100" dir="2700000" algn="tl">
                  <a:srgbClr val="000000">
                    <a:alpha val="43137"/>
                  </a:srgbClr>
                </a:outerShdw>
              </a:effectLst>
            </a:endParaRPr>
          </a:p>
          <a:p>
            <a:r>
              <a:rPr lang="en-US" sz="2000" b="1" dirty="0" smtClean="0">
                <a:solidFill>
                  <a:srgbClr val="FFFF00"/>
                </a:solidFill>
                <a:effectLst>
                  <a:outerShdw blurRad="38100" dist="38100" dir="2700000" algn="tl">
                    <a:srgbClr val="000000">
                      <a:alpha val="43137"/>
                    </a:srgbClr>
                  </a:outerShdw>
                </a:effectLst>
              </a:rPr>
              <a:t>There are many North American species.  The common species used for crosses is </a:t>
            </a:r>
            <a:r>
              <a:rPr lang="en-US" sz="2000" b="1" i="1" dirty="0" smtClean="0">
                <a:solidFill>
                  <a:srgbClr val="FFFF00"/>
                </a:solidFill>
                <a:effectLst>
                  <a:outerShdw blurRad="38100" dist="38100" dir="2700000" algn="tl">
                    <a:srgbClr val="000000">
                      <a:alpha val="43137"/>
                    </a:srgbClr>
                  </a:outerShdw>
                </a:effectLst>
              </a:rPr>
              <a:t>R. hirtellum</a:t>
            </a:r>
            <a:r>
              <a:rPr lang="en-US" sz="2000" b="1" dirty="0" smtClean="0">
                <a:solidFill>
                  <a:srgbClr val="FFFF00"/>
                </a:solidFill>
                <a:effectLst>
                  <a:outerShdw blurRad="38100" dist="38100" dir="2700000" algn="tl">
                    <a:srgbClr val="000000">
                      <a:alpha val="43137"/>
                    </a:srgbClr>
                  </a:outerShdw>
                </a:effectLst>
              </a:rPr>
              <a:t>.</a:t>
            </a:r>
            <a:endParaRPr lang="en-US" sz="2000" b="1" dirty="0">
              <a:solidFill>
                <a:srgbClr val="FFFF00"/>
              </a:solidFill>
              <a:effectLst>
                <a:outerShdw blurRad="38100" dist="38100" dir="2700000" algn="tl">
                  <a:srgbClr val="000000">
                    <a:alpha val="43137"/>
                  </a:srgbClr>
                </a:outerShdw>
              </a:effectLst>
            </a:endParaRPr>
          </a:p>
        </p:txBody>
      </p:sp>
      <p:sp>
        <p:nvSpPr>
          <p:cNvPr id="11" name="TextBox 10"/>
          <p:cNvSpPr txBox="1"/>
          <p:nvPr/>
        </p:nvSpPr>
        <p:spPr>
          <a:xfrm>
            <a:off x="5562600" y="4724400"/>
            <a:ext cx="3048000" cy="369332"/>
          </a:xfrm>
          <a:prstGeom prst="rect">
            <a:avLst/>
          </a:prstGeom>
          <a:noFill/>
        </p:spPr>
        <p:txBody>
          <a:bodyPr wrap="square" rtlCol="0">
            <a:spAutoFit/>
          </a:bodyPr>
          <a:lstStyle/>
          <a:p>
            <a:r>
              <a:rPr lang="en-US" sz="1200" i="1" dirty="0" smtClean="0"/>
              <a:t>Ribes hirtellum</a:t>
            </a:r>
            <a:r>
              <a:rPr lang="en-US" b="1" dirty="0" smtClean="0">
                <a:solidFill>
                  <a:srgbClr val="FFFF00"/>
                </a:solidFill>
                <a:effectLst>
                  <a:outerShdw blurRad="38100" dist="38100" dir="2700000" algn="tl">
                    <a:srgbClr val="000000">
                      <a:alpha val="43137"/>
                    </a:srgbClr>
                  </a:outerShdw>
                </a:effectLst>
              </a:rPr>
              <a:t> </a:t>
            </a:r>
            <a:r>
              <a:rPr lang="en-US" sz="1200" dirty="0" smtClean="0"/>
              <a:t>– Cornell University Image </a:t>
            </a:r>
            <a:endParaRPr lang="en-US" sz="1200" dirty="0"/>
          </a:p>
        </p:txBody>
      </p:sp>
      <p:pic>
        <p:nvPicPr>
          <p:cNvPr id="2052" name="Picture 4" descr="Image result for Ribes hirtellum images"/>
          <p:cNvPicPr>
            <a:picLocks noChangeAspect="1" noChangeArrowheads="1"/>
          </p:cNvPicPr>
          <p:nvPr/>
        </p:nvPicPr>
        <p:blipFill>
          <a:blip r:embed="rId3" cstate="print"/>
          <a:srcRect/>
          <a:stretch>
            <a:fillRect/>
          </a:stretch>
        </p:blipFill>
        <p:spPr bwMode="auto">
          <a:xfrm>
            <a:off x="5562600" y="2438400"/>
            <a:ext cx="3035300" cy="2276475"/>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304800" y="228600"/>
            <a:ext cx="8458200" cy="1470025"/>
          </a:xfrm>
        </p:spPr>
        <p:txBody>
          <a:bodyPr>
            <a:normAutofit/>
          </a:bodyPr>
          <a:lstStyle/>
          <a:p>
            <a:r>
              <a:rPr lang="en-US" sz="3600" b="1" dirty="0" smtClean="0">
                <a:solidFill>
                  <a:srgbClr val="FFC000"/>
                </a:solidFill>
                <a:effectLst>
                  <a:outerShdw blurRad="38100" dist="38100" dir="2700000" algn="tl">
                    <a:srgbClr val="000000">
                      <a:alpha val="43137"/>
                    </a:srgbClr>
                  </a:outerShdw>
                </a:effectLst>
                <a:latin typeface="+mn-lt"/>
              </a:rPr>
              <a:t>Tahoe Fruit &amp; Vegetable Workshop Series</a:t>
            </a:r>
            <a:endParaRPr lang="en-US" sz="3600" dirty="0">
              <a:solidFill>
                <a:srgbClr val="FFC000"/>
              </a:solidFill>
              <a:latin typeface="+mn-lt"/>
            </a:endParaRPr>
          </a:p>
        </p:txBody>
      </p:sp>
      <p:sp>
        <p:nvSpPr>
          <p:cNvPr id="8" name="Subtitle 7"/>
          <p:cNvSpPr txBox="1">
            <a:spLocks noGrp="1"/>
          </p:cNvSpPr>
          <p:nvPr>
            <p:ph type="subTitle" idx="1"/>
          </p:nvPr>
        </p:nvSpPr>
        <p:spPr>
          <a:xfrm>
            <a:off x="4419600" y="1447800"/>
            <a:ext cx="4724400" cy="461665"/>
          </a:xfrm>
          <a:prstGeom prst="rect">
            <a:avLst/>
          </a:prstGeom>
          <a:noFill/>
        </p:spPr>
        <p:txBody>
          <a:bodyPr wrap="square" rtlCol="0">
            <a:spAutoFit/>
          </a:bodyPr>
          <a:lstStyle/>
          <a:p>
            <a:r>
              <a:rPr lang="en-US" sz="2400" b="1" dirty="0" smtClean="0">
                <a:solidFill>
                  <a:schemeClr val="tx1"/>
                </a:solidFill>
                <a:effectLst>
                  <a:outerShdw blurRad="38100" dist="38100" dir="2700000" algn="tl">
                    <a:srgbClr val="000000">
                      <a:alpha val="43137"/>
                    </a:srgbClr>
                  </a:outerShdw>
                </a:effectLst>
              </a:rPr>
              <a:t>Gooseberry</a:t>
            </a:r>
            <a:endParaRPr lang="en-US" sz="2400" b="1" dirty="0">
              <a:solidFill>
                <a:schemeClr val="tx1"/>
              </a:solidFill>
              <a:effectLst>
                <a:outerShdw blurRad="38100" dist="38100" dir="2700000" algn="tl">
                  <a:srgbClr val="000000">
                    <a:alpha val="43137"/>
                  </a:srgbClr>
                </a:outerShdw>
              </a:effectLst>
            </a:endParaRPr>
          </a:p>
        </p:txBody>
      </p:sp>
      <p:sp>
        <p:nvSpPr>
          <p:cNvPr id="9" name="Subtitle 2"/>
          <p:cNvSpPr txBox="1">
            <a:spLocks/>
          </p:cNvSpPr>
          <p:nvPr/>
        </p:nvSpPr>
        <p:spPr>
          <a:xfrm>
            <a:off x="228600" y="6019800"/>
            <a:ext cx="5486400" cy="3810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Co-operative Extension Tahoe Basin Master Gardeners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pic>
        <p:nvPicPr>
          <p:cNvPr id="10" name="Picture 6" descr="UC_ANR_white_rever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5943600"/>
            <a:ext cx="2381250" cy="44767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1143000" y="3048000"/>
            <a:ext cx="3733800" cy="2031325"/>
          </a:xfrm>
          <a:prstGeom prst="rect">
            <a:avLst/>
          </a:prstGeom>
          <a:noFill/>
        </p:spPr>
        <p:txBody>
          <a:bodyPr wrap="square" rtlCol="0">
            <a:spAutoFit/>
          </a:bodyPr>
          <a:lstStyle/>
          <a:p>
            <a:r>
              <a:rPr lang="en-US" b="1" dirty="0" smtClean="0">
                <a:solidFill>
                  <a:srgbClr val="FFFF00"/>
                </a:solidFill>
                <a:effectLst>
                  <a:outerShdw blurRad="38100" dist="38100" dir="2700000" algn="tl">
                    <a:srgbClr val="000000">
                      <a:alpha val="43137"/>
                    </a:srgbClr>
                  </a:outerShdw>
                </a:effectLst>
              </a:rPr>
              <a:t>Germany is the world’s leading producer of gooseberries 170,000 tonnes followed by  Poland at 168,00 tonnes.  Third place is Russia at 50,000 tonnes.  In the US only about 50 tonnes are produced on an only 120 acres.</a:t>
            </a:r>
            <a:endParaRPr lang="en-US" b="1" dirty="0">
              <a:solidFill>
                <a:srgbClr val="FFFF00"/>
              </a:solidFill>
              <a:effectLst>
                <a:outerShdw blurRad="38100" dist="38100" dir="2700000" algn="tl">
                  <a:srgbClr val="000000">
                    <a:alpha val="43137"/>
                  </a:srgbClr>
                </a:outerShdw>
              </a:effectLst>
            </a:endParaRPr>
          </a:p>
        </p:txBody>
      </p:sp>
      <p:sp>
        <p:nvSpPr>
          <p:cNvPr id="11" name="TextBox 10"/>
          <p:cNvSpPr txBox="1"/>
          <p:nvPr/>
        </p:nvSpPr>
        <p:spPr>
          <a:xfrm>
            <a:off x="2362200" y="4800600"/>
            <a:ext cx="2743200" cy="369332"/>
          </a:xfrm>
          <a:prstGeom prst="rect">
            <a:avLst/>
          </a:prstGeom>
          <a:noFill/>
        </p:spPr>
        <p:txBody>
          <a:bodyPr wrap="square" rtlCol="0">
            <a:spAutoFit/>
          </a:bodyPr>
          <a:lstStyle/>
          <a:p>
            <a:r>
              <a:rPr lang="en-US" dirty="0" smtClean="0"/>
              <a:t>FAOSTAT United Nations</a:t>
            </a:r>
            <a:endParaRPr lang="en-US" dirty="0"/>
          </a:p>
        </p:txBody>
      </p:sp>
      <p:pic>
        <p:nvPicPr>
          <p:cNvPr id="4098" name="Picture 2" descr="Image result for map of germany"/>
          <p:cNvPicPr>
            <a:picLocks noChangeAspect="1" noChangeArrowheads="1"/>
          </p:cNvPicPr>
          <p:nvPr/>
        </p:nvPicPr>
        <p:blipFill>
          <a:blip r:embed="rId3" cstate="print"/>
          <a:srcRect/>
          <a:stretch>
            <a:fillRect/>
          </a:stretch>
        </p:blipFill>
        <p:spPr bwMode="auto">
          <a:xfrm>
            <a:off x="5105400" y="2819400"/>
            <a:ext cx="3246556" cy="2438400"/>
          </a:xfrm>
          <a:prstGeom prst="rect">
            <a:avLst/>
          </a:prstGeom>
          <a:noFill/>
        </p:spPr>
      </p:pic>
      <p:sp>
        <p:nvSpPr>
          <p:cNvPr id="12" name="TextBox 11"/>
          <p:cNvSpPr txBox="1"/>
          <p:nvPr/>
        </p:nvSpPr>
        <p:spPr>
          <a:xfrm>
            <a:off x="6172200" y="5334000"/>
            <a:ext cx="1524000" cy="276999"/>
          </a:xfrm>
          <a:prstGeom prst="rect">
            <a:avLst/>
          </a:prstGeom>
          <a:noFill/>
        </p:spPr>
        <p:txBody>
          <a:bodyPr wrap="square" rtlCol="0">
            <a:spAutoFit/>
          </a:bodyPr>
          <a:lstStyle/>
          <a:p>
            <a:r>
              <a:rPr lang="en-US" sz="1200" dirty="0" smtClean="0"/>
              <a:t>Lonely Planet Image</a:t>
            </a:r>
            <a:endParaRPr lang="en-US" sz="1200" dirty="0"/>
          </a:p>
        </p:txBody>
      </p:sp>
      <p:sp>
        <p:nvSpPr>
          <p:cNvPr id="13" name="TextBox 12"/>
          <p:cNvSpPr txBox="1"/>
          <p:nvPr/>
        </p:nvSpPr>
        <p:spPr>
          <a:xfrm>
            <a:off x="1447800" y="2133600"/>
            <a:ext cx="2286000" cy="461665"/>
          </a:xfrm>
          <a:prstGeom prst="rect">
            <a:avLst/>
          </a:prstGeom>
          <a:noFill/>
        </p:spPr>
        <p:txBody>
          <a:bodyPr wrap="square" rtlCol="0">
            <a:spAutoFit/>
          </a:bodyPr>
          <a:lstStyle/>
          <a:p>
            <a:r>
              <a:rPr lang="en-US" sz="2400" b="1" dirty="0" smtClean="0">
                <a:solidFill>
                  <a:schemeClr val="accent6">
                    <a:lumMod val="75000"/>
                  </a:schemeClr>
                </a:solidFill>
                <a:effectLst>
                  <a:outerShdw blurRad="38100" dist="38100" dir="2700000" algn="tl">
                    <a:srgbClr val="000000">
                      <a:alpha val="43137"/>
                    </a:srgbClr>
                  </a:outerShdw>
                </a:effectLst>
              </a:rPr>
              <a:t>Cultivation</a:t>
            </a:r>
            <a:endParaRPr lang="en-US" sz="2400" b="1" dirty="0">
              <a:solidFill>
                <a:schemeClr val="accent6">
                  <a:lumMod val="7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304800" y="228600"/>
            <a:ext cx="8458200" cy="1470025"/>
          </a:xfrm>
        </p:spPr>
        <p:txBody>
          <a:bodyPr>
            <a:normAutofit/>
          </a:bodyPr>
          <a:lstStyle/>
          <a:p>
            <a:r>
              <a:rPr lang="en-US" sz="3600" b="1" dirty="0" smtClean="0">
                <a:solidFill>
                  <a:srgbClr val="FFC000"/>
                </a:solidFill>
                <a:effectLst>
                  <a:outerShdw blurRad="38100" dist="38100" dir="2700000" algn="tl">
                    <a:srgbClr val="000000">
                      <a:alpha val="43137"/>
                    </a:srgbClr>
                  </a:outerShdw>
                </a:effectLst>
                <a:latin typeface="+mn-lt"/>
              </a:rPr>
              <a:t>Tahoe Fruit &amp; Vegetable Workshop Series</a:t>
            </a:r>
            <a:endParaRPr lang="en-US" sz="3600" dirty="0">
              <a:solidFill>
                <a:srgbClr val="FFC000"/>
              </a:solidFill>
              <a:latin typeface="+mn-lt"/>
            </a:endParaRPr>
          </a:p>
        </p:txBody>
      </p:sp>
      <p:sp>
        <p:nvSpPr>
          <p:cNvPr id="8" name="Subtitle 7"/>
          <p:cNvSpPr txBox="1">
            <a:spLocks noGrp="1"/>
          </p:cNvSpPr>
          <p:nvPr>
            <p:ph type="subTitle" idx="1"/>
          </p:nvPr>
        </p:nvSpPr>
        <p:spPr>
          <a:xfrm>
            <a:off x="4419600" y="1447800"/>
            <a:ext cx="4724400" cy="461665"/>
          </a:xfrm>
          <a:prstGeom prst="rect">
            <a:avLst/>
          </a:prstGeom>
          <a:noFill/>
        </p:spPr>
        <p:txBody>
          <a:bodyPr wrap="square" rtlCol="0">
            <a:spAutoFit/>
          </a:bodyPr>
          <a:lstStyle/>
          <a:p>
            <a:r>
              <a:rPr lang="en-US" sz="2400" b="1" dirty="0" smtClean="0">
                <a:solidFill>
                  <a:schemeClr val="tx1"/>
                </a:solidFill>
                <a:effectLst>
                  <a:outerShdw blurRad="38100" dist="38100" dir="2700000" algn="tl">
                    <a:srgbClr val="000000">
                      <a:alpha val="43137"/>
                    </a:srgbClr>
                  </a:outerShdw>
                </a:effectLst>
              </a:rPr>
              <a:t>Gooseberry</a:t>
            </a:r>
            <a:endParaRPr lang="en-US" sz="2400" b="1" dirty="0">
              <a:solidFill>
                <a:schemeClr val="tx1"/>
              </a:solidFill>
              <a:effectLst>
                <a:outerShdw blurRad="38100" dist="38100" dir="2700000" algn="tl">
                  <a:srgbClr val="000000">
                    <a:alpha val="43137"/>
                  </a:srgbClr>
                </a:outerShdw>
              </a:effectLst>
            </a:endParaRPr>
          </a:p>
        </p:txBody>
      </p:sp>
      <p:sp>
        <p:nvSpPr>
          <p:cNvPr id="9" name="Subtitle 2"/>
          <p:cNvSpPr txBox="1">
            <a:spLocks/>
          </p:cNvSpPr>
          <p:nvPr/>
        </p:nvSpPr>
        <p:spPr>
          <a:xfrm>
            <a:off x="228600" y="6019800"/>
            <a:ext cx="5486400" cy="3810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Co-operative Extension Tahoe Basin Master Gardeners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pic>
        <p:nvPicPr>
          <p:cNvPr id="10" name="Picture 6" descr="UC_ANR_white_rever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5943600"/>
            <a:ext cx="2381250" cy="44767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304800" y="1752600"/>
            <a:ext cx="7620000" cy="4093428"/>
          </a:xfrm>
          <a:prstGeom prst="rect">
            <a:avLst/>
          </a:prstGeom>
          <a:noFill/>
        </p:spPr>
        <p:txBody>
          <a:bodyPr wrap="square" rtlCol="0">
            <a:spAutoFit/>
          </a:bodyPr>
          <a:lstStyle/>
          <a:p>
            <a:r>
              <a:rPr lang="en-US" sz="2000" b="1" dirty="0" smtClean="0">
                <a:effectLst>
                  <a:outerShdw blurRad="38100" dist="38100" dir="2700000" algn="tl">
                    <a:srgbClr val="000000">
                      <a:alpha val="43137"/>
                    </a:srgbClr>
                  </a:outerShdw>
                </a:effectLst>
              </a:rPr>
              <a:t>Gooseberry Planting Instructions I</a:t>
            </a:r>
          </a:p>
          <a:p>
            <a:r>
              <a:rPr lang="en-US" sz="2000" dirty="0" smtClean="0"/>
              <a:t> </a:t>
            </a:r>
          </a:p>
          <a:p>
            <a:pPr lvl="0"/>
            <a:r>
              <a:rPr lang="en-US" sz="2000" b="1" dirty="0" smtClean="0">
                <a:solidFill>
                  <a:srgbClr val="FFFF00"/>
                </a:solidFill>
                <a:effectLst>
                  <a:outerShdw blurRad="38100" dist="38100" dir="2700000" algn="tl">
                    <a:srgbClr val="000000">
                      <a:alpha val="43137"/>
                    </a:srgbClr>
                  </a:outerShdw>
                </a:effectLst>
              </a:rPr>
              <a:t>Keep roots moist until planting </a:t>
            </a:r>
          </a:p>
          <a:p>
            <a:pPr lvl="0"/>
            <a:endParaRPr lang="en-US" sz="2000" b="1" dirty="0" smtClean="0">
              <a:solidFill>
                <a:srgbClr val="FFFF00"/>
              </a:solidFill>
              <a:effectLst>
                <a:outerShdw blurRad="38100" dist="38100" dir="2700000" algn="tl">
                  <a:srgbClr val="000000">
                    <a:alpha val="43137"/>
                  </a:srgbClr>
                </a:outerShdw>
              </a:effectLst>
            </a:endParaRPr>
          </a:p>
          <a:p>
            <a:pPr lvl="0"/>
            <a:r>
              <a:rPr lang="en-US" sz="2000" b="1" dirty="0" smtClean="0">
                <a:solidFill>
                  <a:srgbClr val="FFFF00"/>
                </a:solidFill>
                <a:effectLst>
                  <a:outerShdw blurRad="38100" dist="38100" dir="2700000" algn="tl">
                    <a:srgbClr val="000000">
                      <a:alpha val="43137"/>
                    </a:srgbClr>
                  </a:outerShdw>
                </a:effectLst>
              </a:rPr>
              <a:t>Select a sunny location</a:t>
            </a:r>
          </a:p>
          <a:p>
            <a:pPr lvl="0"/>
            <a:endParaRPr lang="en-US" sz="2000" b="1" dirty="0" smtClean="0">
              <a:solidFill>
                <a:srgbClr val="FFFF00"/>
              </a:solidFill>
              <a:effectLst>
                <a:outerShdw blurRad="38100" dist="38100" dir="2700000" algn="tl">
                  <a:srgbClr val="000000">
                    <a:alpha val="43137"/>
                  </a:srgbClr>
                </a:outerShdw>
              </a:effectLst>
            </a:endParaRPr>
          </a:p>
          <a:p>
            <a:pPr lvl="0"/>
            <a:r>
              <a:rPr lang="en-US" sz="2000" b="1" dirty="0" smtClean="0">
                <a:solidFill>
                  <a:srgbClr val="FFFF00"/>
                </a:solidFill>
                <a:effectLst>
                  <a:outerShdw blurRad="38100" dist="38100" dir="2700000" algn="tl">
                    <a:srgbClr val="000000">
                      <a:alpha val="43137"/>
                    </a:srgbClr>
                  </a:outerShdw>
                </a:effectLst>
              </a:rPr>
              <a:t>Dig a hole 2 times the depth and width of the planting </a:t>
            </a:r>
          </a:p>
          <a:p>
            <a:pPr lvl="0"/>
            <a:endParaRPr lang="en-US" sz="2000" b="1" dirty="0" smtClean="0">
              <a:solidFill>
                <a:srgbClr val="FFFF00"/>
              </a:solidFill>
              <a:effectLst>
                <a:outerShdw blurRad="38100" dist="38100" dir="2700000" algn="tl">
                  <a:srgbClr val="000000">
                    <a:alpha val="43137"/>
                  </a:srgbClr>
                </a:outerShdw>
              </a:effectLst>
            </a:endParaRPr>
          </a:p>
          <a:p>
            <a:pPr lvl="0"/>
            <a:r>
              <a:rPr lang="en-US" sz="2000" b="1" dirty="0" smtClean="0">
                <a:solidFill>
                  <a:srgbClr val="FFFF00"/>
                </a:solidFill>
                <a:effectLst>
                  <a:outerShdw blurRad="38100" dist="38100" dir="2700000" algn="tl">
                    <a:srgbClr val="000000">
                      <a:alpha val="43137"/>
                    </a:srgbClr>
                  </a:outerShdw>
                </a:effectLst>
              </a:rPr>
              <a:t>Amend soil with compost and/or manure.</a:t>
            </a:r>
          </a:p>
          <a:p>
            <a:pPr lvl="0"/>
            <a:endParaRPr lang="en-US" sz="2000" b="1" dirty="0" smtClean="0">
              <a:solidFill>
                <a:srgbClr val="FFFF00"/>
              </a:solidFill>
              <a:effectLst>
                <a:outerShdw blurRad="38100" dist="38100" dir="2700000" algn="tl">
                  <a:srgbClr val="000000">
                    <a:alpha val="43137"/>
                  </a:srgbClr>
                </a:outerShdw>
              </a:effectLst>
            </a:endParaRPr>
          </a:p>
          <a:p>
            <a:pPr lvl="0"/>
            <a:r>
              <a:rPr lang="en-US" sz="2000" b="1" dirty="0" smtClean="0">
                <a:solidFill>
                  <a:srgbClr val="FFFF00"/>
                </a:solidFill>
                <a:effectLst>
                  <a:outerShdw blurRad="38100" dist="38100" dir="2700000" algn="tl">
                    <a:srgbClr val="000000">
                      <a:alpha val="43137"/>
                    </a:srgbClr>
                  </a:outerShdw>
                </a:effectLst>
              </a:rPr>
              <a:t>Place plant into the hole spreading roots.</a:t>
            </a:r>
          </a:p>
          <a:p>
            <a:pPr lvl="0"/>
            <a:endParaRPr lang="en-US" sz="2000" b="1" dirty="0" smtClean="0">
              <a:solidFill>
                <a:srgbClr val="FFFF00"/>
              </a:solidFill>
              <a:effectLst>
                <a:outerShdw blurRad="38100" dist="38100" dir="2700000" algn="tl">
                  <a:srgbClr val="000000">
                    <a:alpha val="43137"/>
                  </a:srgbClr>
                </a:outerShdw>
              </a:effectLst>
            </a:endParaRPr>
          </a:p>
          <a:p>
            <a:endParaRPr lang="en-US" sz="2000" b="1" dirty="0">
              <a:effectLst>
                <a:outerShdw blurRad="38100" dist="38100" dir="2700000" algn="tl">
                  <a:srgbClr val="000000">
                    <a:alpha val="43137"/>
                  </a:srgbClr>
                </a:outerShdw>
              </a:effectLst>
            </a:endParaRPr>
          </a:p>
        </p:txBody>
      </p:sp>
      <p:pic>
        <p:nvPicPr>
          <p:cNvPr id="15362" name="Picture 2" descr="Image result for gooseberry images"/>
          <p:cNvPicPr>
            <a:picLocks noChangeAspect="1" noChangeArrowheads="1"/>
          </p:cNvPicPr>
          <p:nvPr/>
        </p:nvPicPr>
        <p:blipFill>
          <a:blip r:embed="rId3" cstate="print"/>
          <a:srcRect/>
          <a:stretch>
            <a:fillRect/>
          </a:stretch>
        </p:blipFill>
        <p:spPr bwMode="auto">
          <a:xfrm>
            <a:off x="6172200" y="2590800"/>
            <a:ext cx="2590800" cy="2590800"/>
          </a:xfrm>
          <a:prstGeom prst="rect">
            <a:avLst/>
          </a:prstGeom>
          <a:noFill/>
        </p:spPr>
      </p:pic>
      <p:sp>
        <p:nvSpPr>
          <p:cNvPr id="11" name="TextBox 10"/>
          <p:cNvSpPr txBox="1"/>
          <p:nvPr/>
        </p:nvSpPr>
        <p:spPr>
          <a:xfrm>
            <a:off x="6477000" y="5257800"/>
            <a:ext cx="2133600" cy="276999"/>
          </a:xfrm>
          <a:prstGeom prst="rect">
            <a:avLst/>
          </a:prstGeom>
          <a:noFill/>
        </p:spPr>
        <p:txBody>
          <a:bodyPr wrap="square" rtlCol="0">
            <a:spAutoFit/>
          </a:bodyPr>
          <a:lstStyle/>
          <a:p>
            <a:r>
              <a:rPr lang="en-US" sz="1200" dirty="0" smtClean="0"/>
              <a:t>Stark Brothers’ Nursery Image</a:t>
            </a:r>
            <a:endParaRPr lang="en-US" sz="12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304800" y="228600"/>
            <a:ext cx="8458200" cy="1470025"/>
          </a:xfrm>
        </p:spPr>
        <p:txBody>
          <a:bodyPr>
            <a:normAutofit/>
          </a:bodyPr>
          <a:lstStyle/>
          <a:p>
            <a:r>
              <a:rPr lang="en-US" sz="3600" b="1" dirty="0" smtClean="0">
                <a:solidFill>
                  <a:srgbClr val="FFC000"/>
                </a:solidFill>
                <a:effectLst>
                  <a:outerShdw blurRad="38100" dist="38100" dir="2700000" algn="tl">
                    <a:srgbClr val="000000">
                      <a:alpha val="43137"/>
                    </a:srgbClr>
                  </a:outerShdw>
                </a:effectLst>
                <a:latin typeface="+mn-lt"/>
              </a:rPr>
              <a:t>Tahoe Fruit &amp; Vegetable Workshop Series</a:t>
            </a:r>
            <a:endParaRPr lang="en-US" sz="3600" dirty="0">
              <a:solidFill>
                <a:srgbClr val="FFC000"/>
              </a:solidFill>
              <a:latin typeface="+mn-lt"/>
            </a:endParaRPr>
          </a:p>
        </p:txBody>
      </p:sp>
      <p:sp>
        <p:nvSpPr>
          <p:cNvPr id="8" name="Subtitle 7"/>
          <p:cNvSpPr txBox="1">
            <a:spLocks noGrp="1"/>
          </p:cNvSpPr>
          <p:nvPr>
            <p:ph type="subTitle" idx="1"/>
          </p:nvPr>
        </p:nvSpPr>
        <p:spPr>
          <a:xfrm>
            <a:off x="4419600" y="1447800"/>
            <a:ext cx="4724400" cy="461665"/>
          </a:xfrm>
          <a:prstGeom prst="rect">
            <a:avLst/>
          </a:prstGeom>
          <a:noFill/>
        </p:spPr>
        <p:txBody>
          <a:bodyPr wrap="square" rtlCol="0">
            <a:spAutoFit/>
          </a:bodyPr>
          <a:lstStyle/>
          <a:p>
            <a:r>
              <a:rPr lang="en-US" sz="2400" b="1" dirty="0" smtClean="0">
                <a:solidFill>
                  <a:schemeClr val="tx1"/>
                </a:solidFill>
                <a:effectLst>
                  <a:outerShdw blurRad="38100" dist="38100" dir="2700000" algn="tl">
                    <a:srgbClr val="000000">
                      <a:alpha val="43137"/>
                    </a:srgbClr>
                  </a:outerShdw>
                </a:effectLst>
              </a:rPr>
              <a:t>Gooseberry</a:t>
            </a:r>
            <a:endParaRPr lang="en-US" sz="2400" b="1" dirty="0">
              <a:solidFill>
                <a:schemeClr val="tx1"/>
              </a:solidFill>
              <a:effectLst>
                <a:outerShdw blurRad="38100" dist="38100" dir="2700000" algn="tl">
                  <a:srgbClr val="000000">
                    <a:alpha val="43137"/>
                  </a:srgbClr>
                </a:outerShdw>
              </a:effectLst>
            </a:endParaRPr>
          </a:p>
        </p:txBody>
      </p:sp>
      <p:sp>
        <p:nvSpPr>
          <p:cNvPr id="9" name="Subtitle 2"/>
          <p:cNvSpPr txBox="1">
            <a:spLocks/>
          </p:cNvSpPr>
          <p:nvPr/>
        </p:nvSpPr>
        <p:spPr>
          <a:xfrm>
            <a:off x="228600" y="6019800"/>
            <a:ext cx="5486400" cy="3810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Co-operative Extension Tahoe Basin Master Gardeners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pic>
        <p:nvPicPr>
          <p:cNvPr id="10" name="Picture 6" descr="UC_ANR_white_rever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5943600"/>
            <a:ext cx="2381250" cy="44767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609600" y="2362200"/>
            <a:ext cx="5867400" cy="3170099"/>
          </a:xfrm>
          <a:prstGeom prst="rect">
            <a:avLst/>
          </a:prstGeom>
          <a:noFill/>
        </p:spPr>
        <p:txBody>
          <a:bodyPr wrap="square" rtlCol="0">
            <a:spAutoFit/>
          </a:bodyPr>
          <a:lstStyle/>
          <a:p>
            <a:r>
              <a:rPr lang="en-US" sz="2000" b="1" dirty="0" smtClean="0">
                <a:solidFill>
                  <a:srgbClr val="FFFF00"/>
                </a:solidFill>
                <a:effectLst>
                  <a:outerShdw blurRad="38100" dist="38100" dir="2700000" algn="tl">
                    <a:srgbClr val="000000">
                      <a:alpha val="43137"/>
                    </a:srgbClr>
                  </a:outerShdw>
                </a:effectLst>
              </a:rPr>
              <a:t>Plant so the crown section is 2-3 inches below ground surface. Note this might put the lower portion of branches below ground level which is ok. </a:t>
            </a:r>
          </a:p>
          <a:p>
            <a:endParaRPr lang="en-US" sz="2000" b="1" dirty="0" smtClean="0">
              <a:solidFill>
                <a:srgbClr val="FFFF00"/>
              </a:solidFill>
              <a:effectLst>
                <a:outerShdw blurRad="38100" dist="38100" dir="2700000" algn="tl">
                  <a:srgbClr val="000000">
                    <a:alpha val="43137"/>
                  </a:srgbClr>
                </a:outerShdw>
              </a:effectLst>
            </a:endParaRPr>
          </a:p>
          <a:p>
            <a:pPr lvl="0"/>
            <a:r>
              <a:rPr lang="en-US" sz="2000" b="1" dirty="0" smtClean="0">
                <a:solidFill>
                  <a:srgbClr val="FFFF00"/>
                </a:solidFill>
                <a:effectLst>
                  <a:outerShdw blurRad="38100" dist="38100" dir="2700000" algn="tl">
                    <a:srgbClr val="000000">
                      <a:alpha val="43137"/>
                    </a:srgbClr>
                  </a:outerShdw>
                </a:effectLst>
              </a:rPr>
              <a:t>Water frequently the first few weeks but do not let the plant become waterlogged.</a:t>
            </a:r>
          </a:p>
          <a:p>
            <a:pPr lvl="0"/>
            <a:endParaRPr lang="en-US" sz="2000" b="1" dirty="0" smtClean="0">
              <a:solidFill>
                <a:srgbClr val="FFFF00"/>
              </a:solidFill>
              <a:effectLst>
                <a:outerShdw blurRad="38100" dist="38100" dir="2700000" algn="tl">
                  <a:srgbClr val="000000">
                    <a:alpha val="43137"/>
                  </a:srgbClr>
                </a:outerShdw>
              </a:effectLst>
            </a:endParaRPr>
          </a:p>
          <a:p>
            <a:pPr lvl="0"/>
            <a:r>
              <a:rPr lang="en-US" sz="2000" b="1" dirty="0" smtClean="0">
                <a:solidFill>
                  <a:srgbClr val="FFFF00"/>
                </a:solidFill>
                <a:effectLst>
                  <a:outerShdw blurRad="38100" dist="38100" dir="2700000" algn="tl">
                    <a:srgbClr val="000000">
                      <a:alpha val="43137"/>
                    </a:srgbClr>
                  </a:outerShdw>
                </a:effectLst>
              </a:rPr>
              <a:t>Fertilize with manure or a general purpose fertilizer after the first month. About 3 pounds manure/plant or 4 ounces of a 10-10-10 per plant. </a:t>
            </a:r>
          </a:p>
        </p:txBody>
      </p:sp>
      <p:sp>
        <p:nvSpPr>
          <p:cNvPr id="11" name="TextBox 10"/>
          <p:cNvSpPr txBox="1"/>
          <p:nvPr/>
        </p:nvSpPr>
        <p:spPr>
          <a:xfrm>
            <a:off x="990600" y="1905000"/>
            <a:ext cx="2819400" cy="400110"/>
          </a:xfrm>
          <a:prstGeom prst="rect">
            <a:avLst/>
          </a:prstGeom>
          <a:noFill/>
        </p:spPr>
        <p:txBody>
          <a:bodyPr wrap="square" rtlCol="0">
            <a:spAutoFit/>
          </a:bodyPr>
          <a:lstStyle/>
          <a:p>
            <a:r>
              <a:rPr lang="en-US" sz="2000" b="1" dirty="0" smtClean="0">
                <a:effectLst>
                  <a:outerShdw blurRad="38100" dist="38100" dir="2700000" algn="tl">
                    <a:srgbClr val="000000">
                      <a:alpha val="43137"/>
                    </a:srgbClr>
                  </a:outerShdw>
                </a:effectLst>
              </a:rPr>
              <a:t>Gooseberry Planting II</a:t>
            </a:r>
            <a:endParaRPr lang="en-US" sz="2000" b="1" dirty="0">
              <a:effectLst>
                <a:outerShdw blurRad="38100" dist="38100" dir="2700000" algn="tl">
                  <a:srgbClr val="000000">
                    <a:alpha val="43137"/>
                  </a:srgbClr>
                </a:outerShdw>
              </a:effectLst>
            </a:endParaRPr>
          </a:p>
        </p:txBody>
      </p:sp>
      <p:pic>
        <p:nvPicPr>
          <p:cNvPr id="5122" name="Picture 2" descr="Image result for red gooseberry images"/>
          <p:cNvPicPr>
            <a:picLocks noChangeAspect="1" noChangeArrowheads="1"/>
          </p:cNvPicPr>
          <p:nvPr/>
        </p:nvPicPr>
        <p:blipFill>
          <a:blip r:embed="rId3" cstate="print"/>
          <a:srcRect/>
          <a:stretch>
            <a:fillRect/>
          </a:stretch>
        </p:blipFill>
        <p:spPr bwMode="auto">
          <a:xfrm>
            <a:off x="6324600" y="2971800"/>
            <a:ext cx="2560320" cy="2133600"/>
          </a:xfrm>
          <a:prstGeom prst="rect">
            <a:avLst/>
          </a:prstGeom>
          <a:noFill/>
        </p:spPr>
      </p:pic>
      <p:sp>
        <p:nvSpPr>
          <p:cNvPr id="12" name="TextBox 11"/>
          <p:cNvSpPr txBox="1"/>
          <p:nvPr/>
        </p:nvSpPr>
        <p:spPr>
          <a:xfrm>
            <a:off x="6858000" y="5181600"/>
            <a:ext cx="1828800" cy="276999"/>
          </a:xfrm>
          <a:prstGeom prst="rect">
            <a:avLst/>
          </a:prstGeom>
          <a:noFill/>
        </p:spPr>
        <p:txBody>
          <a:bodyPr wrap="square" rtlCol="0">
            <a:spAutoFit/>
          </a:bodyPr>
          <a:lstStyle/>
          <a:p>
            <a:r>
              <a:rPr lang="en-US" sz="1200" dirty="0" smtClean="0"/>
              <a:t>Keepers Nursery Image</a:t>
            </a:r>
            <a:endParaRPr lang="en-US" sz="1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304800" y="228600"/>
            <a:ext cx="8458200" cy="1470025"/>
          </a:xfrm>
        </p:spPr>
        <p:txBody>
          <a:bodyPr>
            <a:normAutofit/>
          </a:bodyPr>
          <a:lstStyle/>
          <a:p>
            <a:r>
              <a:rPr lang="en-US" sz="3600" b="1" dirty="0" smtClean="0">
                <a:solidFill>
                  <a:srgbClr val="FFC000"/>
                </a:solidFill>
                <a:effectLst>
                  <a:outerShdw blurRad="38100" dist="38100" dir="2700000" algn="tl">
                    <a:srgbClr val="000000">
                      <a:alpha val="43137"/>
                    </a:srgbClr>
                  </a:outerShdw>
                </a:effectLst>
                <a:latin typeface="+mn-lt"/>
              </a:rPr>
              <a:t>Tahoe Fruit &amp; Vegetable Workshop Series</a:t>
            </a:r>
            <a:endParaRPr lang="en-US" sz="3600" dirty="0">
              <a:solidFill>
                <a:srgbClr val="FFC000"/>
              </a:solidFill>
              <a:latin typeface="+mn-lt"/>
            </a:endParaRPr>
          </a:p>
        </p:txBody>
      </p:sp>
      <p:sp>
        <p:nvSpPr>
          <p:cNvPr id="8" name="Subtitle 7"/>
          <p:cNvSpPr txBox="1">
            <a:spLocks noGrp="1"/>
          </p:cNvSpPr>
          <p:nvPr>
            <p:ph type="subTitle" idx="1"/>
          </p:nvPr>
        </p:nvSpPr>
        <p:spPr>
          <a:xfrm>
            <a:off x="4419600" y="1447800"/>
            <a:ext cx="4724400" cy="461665"/>
          </a:xfrm>
          <a:prstGeom prst="rect">
            <a:avLst/>
          </a:prstGeom>
          <a:noFill/>
        </p:spPr>
        <p:txBody>
          <a:bodyPr wrap="square" rtlCol="0">
            <a:spAutoFit/>
          </a:bodyPr>
          <a:lstStyle/>
          <a:p>
            <a:r>
              <a:rPr lang="en-US" sz="2400" b="1" dirty="0" smtClean="0">
                <a:solidFill>
                  <a:schemeClr val="tx1"/>
                </a:solidFill>
                <a:effectLst>
                  <a:outerShdw blurRad="38100" dist="38100" dir="2700000" algn="tl">
                    <a:srgbClr val="000000">
                      <a:alpha val="43137"/>
                    </a:srgbClr>
                  </a:outerShdw>
                </a:effectLst>
              </a:rPr>
              <a:t>Gooseberry</a:t>
            </a:r>
            <a:endParaRPr lang="en-US" sz="2400" b="1" dirty="0">
              <a:solidFill>
                <a:schemeClr val="tx1"/>
              </a:solidFill>
              <a:effectLst>
                <a:outerShdw blurRad="38100" dist="38100" dir="2700000" algn="tl">
                  <a:srgbClr val="000000">
                    <a:alpha val="43137"/>
                  </a:srgbClr>
                </a:outerShdw>
              </a:effectLst>
            </a:endParaRPr>
          </a:p>
        </p:txBody>
      </p:sp>
      <p:sp>
        <p:nvSpPr>
          <p:cNvPr id="9" name="Subtitle 2"/>
          <p:cNvSpPr txBox="1">
            <a:spLocks/>
          </p:cNvSpPr>
          <p:nvPr/>
        </p:nvSpPr>
        <p:spPr>
          <a:xfrm>
            <a:off x="228600" y="6019800"/>
            <a:ext cx="5486400" cy="3810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Co-operative Extension Tahoe Basin Master Gardeners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pic>
        <p:nvPicPr>
          <p:cNvPr id="10" name="Picture 6" descr="UC_ANR_white_rever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5943600"/>
            <a:ext cx="2381250" cy="447675"/>
          </a:xfrm>
          <a:prstGeom prst="rect">
            <a:avLst/>
          </a:prstGeom>
          <a:noFill/>
          <a:extLst>
            <a:ext uri="{909E8E84-426E-40dd-AFC4-6F175D3DCCD1}">
              <a14:hiddenFill xmlns:a14="http://schemas.microsoft.com/office/drawing/2010/main" xmlns="">
                <a:solidFill>
                  <a:srgbClr val="FFFFFF"/>
                </a:solidFill>
              </a14:hiddenFill>
            </a:ext>
          </a:extLst>
        </p:spPr>
      </p:pic>
      <p:pic>
        <p:nvPicPr>
          <p:cNvPr id="40962" name="Picture 2" descr="Captivator gooseberry"/>
          <p:cNvPicPr>
            <a:picLocks noChangeAspect="1" noChangeArrowheads="1"/>
          </p:cNvPicPr>
          <p:nvPr/>
        </p:nvPicPr>
        <p:blipFill>
          <a:blip r:embed="rId3" cstate="print"/>
          <a:srcRect/>
          <a:stretch>
            <a:fillRect/>
          </a:stretch>
        </p:blipFill>
        <p:spPr bwMode="auto">
          <a:xfrm>
            <a:off x="5562600" y="2362200"/>
            <a:ext cx="2971800" cy="2674620"/>
          </a:xfrm>
          <a:prstGeom prst="rect">
            <a:avLst/>
          </a:prstGeom>
          <a:noFill/>
        </p:spPr>
      </p:pic>
      <p:sp>
        <p:nvSpPr>
          <p:cNvPr id="11" name="TextBox 10"/>
          <p:cNvSpPr txBox="1"/>
          <p:nvPr/>
        </p:nvSpPr>
        <p:spPr>
          <a:xfrm>
            <a:off x="990600" y="1676400"/>
            <a:ext cx="2595069" cy="400110"/>
          </a:xfrm>
          <a:prstGeom prst="rect">
            <a:avLst/>
          </a:prstGeom>
          <a:noFill/>
        </p:spPr>
        <p:txBody>
          <a:bodyPr wrap="none" rtlCol="0">
            <a:spAutoFit/>
          </a:bodyPr>
          <a:lstStyle/>
          <a:p>
            <a:r>
              <a:rPr lang="en-US" sz="2000" b="1" dirty="0" smtClean="0">
                <a:solidFill>
                  <a:schemeClr val="accent6">
                    <a:lumMod val="75000"/>
                  </a:schemeClr>
                </a:solidFill>
                <a:effectLst>
                  <a:outerShdw blurRad="38100" dist="38100" dir="2700000" algn="tl">
                    <a:srgbClr val="000000">
                      <a:alpha val="43137"/>
                    </a:srgbClr>
                  </a:outerShdw>
                </a:effectLst>
              </a:rPr>
              <a:t>Captivator Gooseberry</a:t>
            </a:r>
            <a:endParaRPr lang="en-US" sz="2000" b="1" dirty="0">
              <a:solidFill>
                <a:schemeClr val="accent6">
                  <a:lumMod val="75000"/>
                </a:schemeClr>
              </a:solidFill>
              <a:effectLst>
                <a:outerShdw blurRad="38100" dist="38100" dir="2700000" algn="tl">
                  <a:srgbClr val="000000">
                    <a:alpha val="43137"/>
                  </a:srgbClr>
                </a:outerShdw>
              </a:effectLst>
            </a:endParaRPr>
          </a:p>
        </p:txBody>
      </p:sp>
      <p:sp>
        <p:nvSpPr>
          <p:cNvPr id="12" name="TextBox 11"/>
          <p:cNvSpPr txBox="1"/>
          <p:nvPr/>
        </p:nvSpPr>
        <p:spPr>
          <a:xfrm>
            <a:off x="6019800" y="5181600"/>
            <a:ext cx="2063129" cy="276999"/>
          </a:xfrm>
          <a:prstGeom prst="rect">
            <a:avLst/>
          </a:prstGeom>
          <a:noFill/>
        </p:spPr>
        <p:txBody>
          <a:bodyPr wrap="none" rtlCol="0">
            <a:spAutoFit/>
          </a:bodyPr>
          <a:lstStyle/>
          <a:p>
            <a:r>
              <a:rPr lang="en-US" sz="1200" dirty="0" smtClean="0"/>
              <a:t>University of Wisconsin Image</a:t>
            </a:r>
            <a:endParaRPr lang="en-US" sz="1200" dirty="0"/>
          </a:p>
        </p:txBody>
      </p:sp>
      <p:sp>
        <p:nvSpPr>
          <p:cNvPr id="13" name="TextBox 12"/>
          <p:cNvSpPr txBox="1"/>
          <p:nvPr/>
        </p:nvSpPr>
        <p:spPr>
          <a:xfrm>
            <a:off x="685800" y="2362200"/>
            <a:ext cx="4648200" cy="2831544"/>
          </a:xfrm>
          <a:prstGeom prst="rect">
            <a:avLst/>
          </a:prstGeom>
          <a:noFill/>
        </p:spPr>
        <p:txBody>
          <a:bodyPr wrap="square" rtlCol="0">
            <a:spAutoFit/>
          </a:bodyPr>
          <a:lstStyle/>
          <a:p>
            <a:r>
              <a:rPr lang="en-US" sz="2000" b="1" dirty="0" smtClean="0">
                <a:solidFill>
                  <a:srgbClr val="FFFF00"/>
                </a:solidFill>
                <a:effectLst>
                  <a:outerShdw blurRad="38100" dist="38100" dir="2700000" algn="tl">
                    <a:srgbClr val="000000">
                      <a:alpha val="43137"/>
                    </a:srgbClr>
                  </a:outerShdw>
                </a:effectLst>
              </a:rPr>
              <a:t>This is a European (or a cross with American natives) variety that is cold tolerant and productive.  The fruit when ripe will be red in color.  Resistant to powdery mildew and pine blister rust.  Fruit may drop to ground when ripe. Very cold hardy.  Developed at Central Experiment Farm, Ottawa in 1949</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304800" y="228600"/>
            <a:ext cx="8458200" cy="1470025"/>
          </a:xfrm>
        </p:spPr>
        <p:txBody>
          <a:bodyPr>
            <a:normAutofit/>
          </a:bodyPr>
          <a:lstStyle/>
          <a:p>
            <a:r>
              <a:rPr lang="en-US" sz="3600" b="1" dirty="0" smtClean="0">
                <a:solidFill>
                  <a:srgbClr val="FFC000"/>
                </a:solidFill>
                <a:effectLst>
                  <a:outerShdw blurRad="38100" dist="38100" dir="2700000" algn="tl">
                    <a:srgbClr val="000000">
                      <a:alpha val="43137"/>
                    </a:srgbClr>
                  </a:outerShdw>
                </a:effectLst>
                <a:latin typeface="+mn-lt"/>
              </a:rPr>
              <a:t>Tahoe Fruit &amp; Vegetable Workshop Series</a:t>
            </a:r>
            <a:endParaRPr lang="en-US" sz="3600" dirty="0">
              <a:solidFill>
                <a:srgbClr val="FFC000"/>
              </a:solidFill>
              <a:latin typeface="+mn-lt"/>
            </a:endParaRPr>
          </a:p>
        </p:txBody>
      </p:sp>
      <p:sp>
        <p:nvSpPr>
          <p:cNvPr id="8" name="Subtitle 7"/>
          <p:cNvSpPr txBox="1">
            <a:spLocks noGrp="1"/>
          </p:cNvSpPr>
          <p:nvPr>
            <p:ph type="subTitle" idx="1"/>
          </p:nvPr>
        </p:nvSpPr>
        <p:spPr>
          <a:xfrm>
            <a:off x="4419600" y="1447800"/>
            <a:ext cx="4724400" cy="461665"/>
          </a:xfrm>
          <a:prstGeom prst="rect">
            <a:avLst/>
          </a:prstGeom>
          <a:noFill/>
        </p:spPr>
        <p:txBody>
          <a:bodyPr wrap="square" rtlCol="0">
            <a:spAutoFit/>
          </a:bodyPr>
          <a:lstStyle/>
          <a:p>
            <a:r>
              <a:rPr lang="en-US" sz="2400" b="1" dirty="0" smtClean="0">
                <a:solidFill>
                  <a:schemeClr val="tx1"/>
                </a:solidFill>
                <a:effectLst>
                  <a:outerShdw blurRad="38100" dist="38100" dir="2700000" algn="tl">
                    <a:srgbClr val="000000">
                      <a:alpha val="43137"/>
                    </a:srgbClr>
                  </a:outerShdw>
                </a:effectLst>
              </a:rPr>
              <a:t>Gooseberry</a:t>
            </a:r>
            <a:endParaRPr lang="en-US" sz="2400" b="1" dirty="0">
              <a:solidFill>
                <a:schemeClr val="tx1"/>
              </a:solidFill>
              <a:effectLst>
                <a:outerShdw blurRad="38100" dist="38100" dir="2700000" algn="tl">
                  <a:srgbClr val="000000">
                    <a:alpha val="43137"/>
                  </a:srgbClr>
                </a:outerShdw>
              </a:effectLst>
            </a:endParaRPr>
          </a:p>
        </p:txBody>
      </p:sp>
      <p:sp>
        <p:nvSpPr>
          <p:cNvPr id="9" name="Subtitle 2"/>
          <p:cNvSpPr txBox="1">
            <a:spLocks/>
          </p:cNvSpPr>
          <p:nvPr/>
        </p:nvSpPr>
        <p:spPr>
          <a:xfrm>
            <a:off x="228600" y="6019800"/>
            <a:ext cx="5486400" cy="3810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Co-operative Extension Tahoe Basin Master Gardeners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pic>
        <p:nvPicPr>
          <p:cNvPr id="10" name="Picture 6" descr="UC_ANR_white_rever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5943600"/>
            <a:ext cx="2381250" cy="447675"/>
          </a:xfrm>
          <a:prstGeom prst="rect">
            <a:avLst/>
          </a:prstGeom>
          <a:noFill/>
          <a:extLst>
            <a:ext uri="{909E8E84-426E-40dd-AFC4-6F175D3DCCD1}">
              <a14:hiddenFill xmlns:a14="http://schemas.microsoft.com/office/drawing/2010/main" xmlns="">
                <a:solidFill>
                  <a:srgbClr val="FFFFFF"/>
                </a:solidFill>
              </a14:hiddenFill>
            </a:ext>
          </a:extLst>
        </p:spPr>
      </p:pic>
      <p:pic>
        <p:nvPicPr>
          <p:cNvPr id="6146" name="Picture 2" descr="Image result for white pine blister rust map"/>
          <p:cNvPicPr>
            <a:picLocks noChangeAspect="1" noChangeArrowheads="1"/>
          </p:cNvPicPr>
          <p:nvPr/>
        </p:nvPicPr>
        <p:blipFill>
          <a:blip r:embed="rId3" cstate="print"/>
          <a:srcRect/>
          <a:stretch>
            <a:fillRect/>
          </a:stretch>
        </p:blipFill>
        <p:spPr bwMode="auto">
          <a:xfrm>
            <a:off x="4648200" y="2286000"/>
            <a:ext cx="4267200" cy="3045395"/>
          </a:xfrm>
          <a:prstGeom prst="rect">
            <a:avLst/>
          </a:prstGeom>
          <a:noFill/>
        </p:spPr>
      </p:pic>
      <p:sp>
        <p:nvSpPr>
          <p:cNvPr id="11" name="TextBox 10"/>
          <p:cNvSpPr txBox="1"/>
          <p:nvPr/>
        </p:nvSpPr>
        <p:spPr>
          <a:xfrm>
            <a:off x="685800" y="2209800"/>
            <a:ext cx="2895600" cy="369332"/>
          </a:xfrm>
          <a:prstGeom prst="rect">
            <a:avLst/>
          </a:prstGeom>
          <a:noFill/>
        </p:spPr>
        <p:txBody>
          <a:bodyPr wrap="square" rtlCol="0">
            <a:spAutoFit/>
          </a:bodyPr>
          <a:lstStyle/>
          <a:p>
            <a:r>
              <a:rPr lang="en-US" b="1" dirty="0" smtClean="0">
                <a:solidFill>
                  <a:schemeClr val="accent6">
                    <a:lumMod val="60000"/>
                    <a:lumOff val="40000"/>
                  </a:schemeClr>
                </a:solidFill>
                <a:effectLst>
                  <a:outerShdw blurRad="38100" dist="38100" dir="2700000" algn="tl">
                    <a:srgbClr val="000000">
                      <a:alpha val="43137"/>
                    </a:srgbClr>
                  </a:outerShdw>
                </a:effectLst>
              </a:rPr>
              <a:t>White Pine Blister Rust I</a:t>
            </a:r>
            <a:endParaRPr lang="en-US" b="1" dirty="0">
              <a:solidFill>
                <a:schemeClr val="accent6">
                  <a:lumMod val="60000"/>
                  <a:lumOff val="40000"/>
                </a:schemeClr>
              </a:solidFill>
              <a:effectLst>
                <a:outerShdw blurRad="38100" dist="38100" dir="2700000" algn="tl">
                  <a:srgbClr val="000000">
                    <a:alpha val="43137"/>
                  </a:srgbClr>
                </a:outerShdw>
              </a:effectLst>
            </a:endParaRPr>
          </a:p>
        </p:txBody>
      </p:sp>
      <p:sp>
        <p:nvSpPr>
          <p:cNvPr id="12" name="TextBox 11"/>
          <p:cNvSpPr txBox="1"/>
          <p:nvPr/>
        </p:nvSpPr>
        <p:spPr>
          <a:xfrm>
            <a:off x="6172200" y="5410200"/>
            <a:ext cx="1219200" cy="276999"/>
          </a:xfrm>
          <a:prstGeom prst="rect">
            <a:avLst/>
          </a:prstGeom>
          <a:noFill/>
        </p:spPr>
        <p:txBody>
          <a:bodyPr wrap="square" rtlCol="0">
            <a:spAutoFit/>
          </a:bodyPr>
          <a:lstStyle/>
          <a:p>
            <a:r>
              <a:rPr lang="en-US" sz="1200" dirty="0" smtClean="0"/>
              <a:t>USDA Image</a:t>
            </a:r>
            <a:endParaRPr lang="en-US" sz="1200" dirty="0"/>
          </a:p>
        </p:txBody>
      </p:sp>
      <p:sp>
        <p:nvSpPr>
          <p:cNvPr id="13" name="TextBox 12"/>
          <p:cNvSpPr txBox="1"/>
          <p:nvPr/>
        </p:nvSpPr>
        <p:spPr>
          <a:xfrm>
            <a:off x="381000" y="2971800"/>
            <a:ext cx="3886200" cy="2031325"/>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White Pine Blister Rust is a  fungal infection (</a:t>
            </a:r>
            <a:r>
              <a:rPr lang="en-US" b="1" i="1" dirty="0" smtClean="0">
                <a:effectLst>
                  <a:outerShdw blurRad="38100" dist="38100" dir="2700000" algn="tl">
                    <a:srgbClr val="000000">
                      <a:alpha val="43137"/>
                    </a:srgbClr>
                  </a:outerShdw>
                </a:effectLst>
              </a:rPr>
              <a:t>Cronartium ribicola</a:t>
            </a:r>
            <a:r>
              <a:rPr lang="en-US" b="1" dirty="0" smtClean="0">
                <a:effectLst>
                  <a:outerShdw blurRad="38100" dist="38100" dir="2700000" algn="tl">
                    <a:srgbClr val="000000">
                      <a:alpha val="43137"/>
                    </a:srgbClr>
                  </a:outerShdw>
                </a:effectLst>
              </a:rPr>
              <a:t>) that affects 5 leaved pines like Sugar Pine and White Bark Pine.</a:t>
            </a:r>
          </a:p>
          <a:p>
            <a:endParaRPr lang="en-US" b="1" dirty="0" smtClean="0">
              <a:effectLst>
                <a:outerShdw blurRad="38100" dist="38100" dir="2700000" algn="tl">
                  <a:srgbClr val="000000">
                    <a:alpha val="43137"/>
                  </a:srgbClr>
                </a:outerShdw>
              </a:effectLst>
            </a:endParaRPr>
          </a:p>
          <a:p>
            <a:r>
              <a:rPr lang="en-US" b="1" dirty="0" smtClean="0">
                <a:effectLst>
                  <a:outerShdw blurRad="38100" dist="38100" dir="2700000" algn="tl">
                    <a:srgbClr val="000000">
                      <a:alpha val="43137"/>
                    </a:srgbClr>
                  </a:outerShdw>
                </a:effectLst>
              </a:rPr>
              <a:t>The disease also affects </a:t>
            </a:r>
            <a:r>
              <a:rPr lang="en-US" b="1" i="1" dirty="0" smtClean="0">
                <a:effectLst>
                  <a:outerShdw blurRad="38100" dist="38100" dir="2700000" algn="tl">
                    <a:srgbClr val="000000">
                      <a:alpha val="43137"/>
                    </a:srgbClr>
                  </a:outerShdw>
                </a:effectLst>
              </a:rPr>
              <a:t>Ribes, </a:t>
            </a:r>
            <a:r>
              <a:rPr lang="en-US" b="1" dirty="0" smtClean="0">
                <a:effectLst>
                  <a:outerShdw blurRad="38100" dist="38100" dir="2700000" algn="tl">
                    <a:srgbClr val="000000">
                      <a:alpha val="43137"/>
                    </a:srgbClr>
                  </a:outerShdw>
                </a:effectLst>
              </a:rPr>
              <a:t>Indian Paint Brush and Lousewort plants</a:t>
            </a:r>
            <a:endParaRPr lang="en-US"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304800" y="228600"/>
            <a:ext cx="8458200" cy="1470025"/>
          </a:xfrm>
        </p:spPr>
        <p:txBody>
          <a:bodyPr>
            <a:normAutofit/>
          </a:bodyPr>
          <a:lstStyle/>
          <a:p>
            <a:r>
              <a:rPr lang="en-US" sz="3600" b="1" dirty="0" smtClean="0">
                <a:solidFill>
                  <a:srgbClr val="FFC000"/>
                </a:solidFill>
                <a:effectLst>
                  <a:outerShdw blurRad="38100" dist="38100" dir="2700000" algn="tl">
                    <a:srgbClr val="000000">
                      <a:alpha val="43137"/>
                    </a:srgbClr>
                  </a:outerShdw>
                </a:effectLst>
                <a:latin typeface="+mn-lt"/>
              </a:rPr>
              <a:t>Tahoe Fruit &amp; Vegetable Workshop Series</a:t>
            </a:r>
            <a:endParaRPr lang="en-US" sz="3600" dirty="0">
              <a:solidFill>
                <a:srgbClr val="FFC000"/>
              </a:solidFill>
              <a:latin typeface="+mn-lt"/>
            </a:endParaRPr>
          </a:p>
        </p:txBody>
      </p:sp>
      <p:sp>
        <p:nvSpPr>
          <p:cNvPr id="8" name="Subtitle 7"/>
          <p:cNvSpPr txBox="1">
            <a:spLocks noGrp="1"/>
          </p:cNvSpPr>
          <p:nvPr>
            <p:ph type="subTitle" idx="1"/>
          </p:nvPr>
        </p:nvSpPr>
        <p:spPr>
          <a:xfrm>
            <a:off x="4419600" y="1295400"/>
            <a:ext cx="4724400" cy="461665"/>
          </a:xfrm>
          <a:prstGeom prst="rect">
            <a:avLst/>
          </a:prstGeom>
          <a:noFill/>
        </p:spPr>
        <p:txBody>
          <a:bodyPr wrap="square" rtlCol="0">
            <a:spAutoFit/>
          </a:bodyPr>
          <a:lstStyle/>
          <a:p>
            <a:r>
              <a:rPr lang="en-US" sz="2400" b="1" dirty="0" smtClean="0">
                <a:solidFill>
                  <a:schemeClr val="tx1"/>
                </a:solidFill>
                <a:effectLst>
                  <a:outerShdw blurRad="38100" dist="38100" dir="2700000" algn="tl">
                    <a:srgbClr val="000000">
                      <a:alpha val="43137"/>
                    </a:srgbClr>
                  </a:outerShdw>
                </a:effectLst>
              </a:rPr>
              <a:t>Raspberries and a Gooseberry</a:t>
            </a:r>
            <a:endParaRPr lang="en-US" sz="2400" b="1" dirty="0">
              <a:solidFill>
                <a:schemeClr val="tx1"/>
              </a:solidFill>
              <a:effectLst>
                <a:outerShdw blurRad="38100" dist="38100" dir="2700000" algn="tl">
                  <a:srgbClr val="000000">
                    <a:alpha val="43137"/>
                  </a:srgbClr>
                </a:outerShdw>
              </a:effectLst>
            </a:endParaRPr>
          </a:p>
        </p:txBody>
      </p:sp>
      <p:sp>
        <p:nvSpPr>
          <p:cNvPr id="9" name="Subtitle 2"/>
          <p:cNvSpPr txBox="1">
            <a:spLocks/>
          </p:cNvSpPr>
          <p:nvPr/>
        </p:nvSpPr>
        <p:spPr>
          <a:xfrm>
            <a:off x="228600" y="6019800"/>
            <a:ext cx="5486400" cy="3810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Co-operative Extension Tahoe Basin Master Gardeners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pic>
        <p:nvPicPr>
          <p:cNvPr id="10" name="Picture 6" descr="UC_ANR_white_rever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5943600"/>
            <a:ext cx="2381250" cy="44767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p:nvSpPr>
        <p:spPr>
          <a:xfrm>
            <a:off x="381000" y="1905000"/>
            <a:ext cx="8534400" cy="3447098"/>
          </a:xfrm>
          <a:prstGeom prst="rect">
            <a:avLst/>
          </a:prstGeom>
        </p:spPr>
        <p:txBody>
          <a:bodyPr wrap="square">
            <a:spAutoFit/>
          </a:bodyPr>
          <a:lstStyle/>
          <a:p>
            <a:r>
              <a:rPr lang="en-US" sz="2000" b="1" dirty="0">
                <a:effectLst>
                  <a:outerShdw blurRad="38100" dist="38100" dir="2700000" algn="tl">
                    <a:srgbClr val="000000">
                      <a:alpha val="43137"/>
                    </a:srgbClr>
                  </a:outerShdw>
                </a:effectLst>
              </a:rPr>
              <a:t>Master Gardeners are </a:t>
            </a:r>
            <a:r>
              <a:rPr lang="en-US" sz="2000" b="1" u="sng" dirty="0">
                <a:solidFill>
                  <a:srgbClr val="FFC000"/>
                </a:solidFill>
                <a:effectLst>
                  <a:outerShdw blurRad="38100" dist="38100" dir="2700000" algn="tl">
                    <a:srgbClr val="000000">
                      <a:alpha val="43137"/>
                    </a:srgbClr>
                  </a:outerShdw>
                </a:effectLst>
              </a:rPr>
              <a:t>community members </a:t>
            </a:r>
            <a:r>
              <a:rPr lang="en-US" sz="2000" b="1" dirty="0">
                <a:effectLst>
                  <a:outerShdw blurRad="38100" dist="38100" dir="2700000" algn="tl">
                    <a:srgbClr val="000000">
                      <a:alpha val="43137"/>
                    </a:srgbClr>
                  </a:outerShdw>
                </a:effectLst>
              </a:rPr>
              <a:t>who have been trained under the direction of the University of California (Davis) Cooperative Extension. </a:t>
            </a:r>
            <a:r>
              <a:rPr lang="en-US" sz="2000" b="1" dirty="0" smtClean="0">
                <a:effectLst>
                  <a:outerShdw blurRad="38100" dist="38100" dir="2700000" algn="tl">
                    <a:srgbClr val="000000">
                      <a:alpha val="43137"/>
                    </a:srgbClr>
                  </a:outerShdw>
                </a:effectLst>
              </a:rPr>
              <a:t>  </a:t>
            </a:r>
          </a:p>
          <a:p>
            <a:r>
              <a:rPr lang="en-US" sz="2000" b="1" dirty="0" smtClean="0">
                <a:solidFill>
                  <a:srgbClr val="FFC000"/>
                </a:solidFill>
                <a:effectLst>
                  <a:outerShdw blurRad="38100" dist="38100" dir="2700000" algn="tl">
                    <a:srgbClr val="000000">
                      <a:alpha val="43137"/>
                    </a:srgbClr>
                  </a:outerShdw>
                </a:effectLst>
              </a:rPr>
              <a:t>50 </a:t>
            </a:r>
            <a:r>
              <a:rPr lang="en-US" sz="2000" b="1" dirty="0">
                <a:solidFill>
                  <a:srgbClr val="FFC000"/>
                </a:solidFill>
                <a:effectLst>
                  <a:outerShdw blurRad="38100" dist="38100" dir="2700000" algn="tl">
                    <a:srgbClr val="000000">
                      <a:alpha val="43137"/>
                    </a:srgbClr>
                  </a:outerShdw>
                </a:effectLst>
              </a:rPr>
              <a:t>hours of formal classroom </a:t>
            </a:r>
            <a:r>
              <a:rPr lang="en-US" sz="2000" b="1" dirty="0" smtClean="0">
                <a:solidFill>
                  <a:srgbClr val="FFC000"/>
                </a:solidFill>
                <a:effectLst>
                  <a:outerShdw blurRad="38100" dist="38100" dir="2700000" algn="tl">
                    <a:srgbClr val="000000">
                      <a:alpha val="43137"/>
                    </a:srgbClr>
                  </a:outerShdw>
                </a:effectLst>
              </a:rPr>
              <a:t>training </a:t>
            </a:r>
            <a:endParaRPr lang="en-US" sz="2000" b="1" dirty="0">
              <a:solidFill>
                <a:srgbClr val="FFC000"/>
              </a:solidFill>
              <a:effectLst>
                <a:outerShdw blurRad="38100" dist="38100" dir="2700000" algn="tl">
                  <a:srgbClr val="000000">
                    <a:alpha val="43137"/>
                  </a:srgbClr>
                </a:outerShdw>
              </a:effectLst>
            </a:endParaRPr>
          </a:p>
          <a:p>
            <a:endParaRPr lang="en-US" sz="2000" b="1" dirty="0">
              <a:effectLst>
                <a:outerShdw blurRad="38100" dist="38100" dir="2700000" algn="tl">
                  <a:srgbClr val="000000">
                    <a:alpha val="43137"/>
                  </a:srgbClr>
                </a:outerShdw>
              </a:effectLst>
            </a:endParaRPr>
          </a:p>
          <a:p>
            <a:r>
              <a:rPr lang="en-US" sz="2000" b="1" dirty="0" smtClean="0">
                <a:effectLst>
                  <a:outerShdw blurRad="38100" dist="38100" dir="2700000" algn="tl">
                    <a:srgbClr val="000000">
                      <a:alpha val="43137"/>
                    </a:srgbClr>
                  </a:outerShdw>
                </a:effectLst>
              </a:rPr>
              <a:t>We assist </a:t>
            </a:r>
            <a:r>
              <a:rPr lang="en-US" sz="2000" b="1" dirty="0">
                <a:effectLst>
                  <a:outerShdw blurRad="38100" dist="38100" dir="2700000" algn="tl">
                    <a:srgbClr val="000000">
                      <a:alpha val="43137"/>
                    </a:srgbClr>
                  </a:outerShdw>
                </a:effectLst>
              </a:rPr>
              <a:t>the UC Cooperative Extension by providing practical, scientific gardening information to the home gardeners in the Lake Tahoe Basin.</a:t>
            </a:r>
          </a:p>
          <a:p>
            <a:endParaRPr lang="en-US" sz="2000" b="1" dirty="0">
              <a:solidFill>
                <a:srgbClr val="FFC000"/>
              </a:solidFill>
              <a:effectLst>
                <a:outerShdw blurRad="38100" dist="38100" dir="2700000" algn="tl">
                  <a:srgbClr val="000000">
                    <a:alpha val="43137"/>
                  </a:srgbClr>
                </a:outerShdw>
              </a:effectLst>
            </a:endParaRPr>
          </a:p>
          <a:p>
            <a:r>
              <a:rPr lang="en-US" sz="2000" b="1" dirty="0">
                <a:solidFill>
                  <a:srgbClr val="FFC000"/>
                </a:solidFill>
                <a:effectLst>
                  <a:outerShdw blurRad="38100" dist="38100" dir="2700000" algn="tl">
                    <a:srgbClr val="000000">
                      <a:alpha val="43137"/>
                    </a:srgbClr>
                  </a:outerShdw>
                </a:effectLst>
              </a:rPr>
              <a:t>The Lake Tahoe Master Gardeners </a:t>
            </a:r>
            <a:r>
              <a:rPr lang="en-US" sz="2000" b="1" u="sng" dirty="0">
                <a:solidFill>
                  <a:srgbClr val="FFC000"/>
                </a:solidFill>
                <a:effectLst>
                  <a:outerShdw blurRad="38100" dist="38100" dir="2700000" algn="tl">
                    <a:srgbClr val="000000">
                      <a:alpha val="43137"/>
                    </a:srgbClr>
                  </a:outerShdw>
                </a:effectLst>
              </a:rPr>
              <a:t>offer research-based information by</a:t>
            </a:r>
            <a:r>
              <a:rPr lang="en-US" sz="2000" b="1" dirty="0">
                <a:solidFill>
                  <a:srgbClr val="FFC000"/>
                </a:solidFill>
                <a:effectLst>
                  <a:outerShdw blurRad="38100" dist="38100" dir="2700000" algn="tl">
                    <a:srgbClr val="000000">
                      <a:alpha val="43137"/>
                    </a:srgbClr>
                  </a:outerShdw>
                </a:effectLst>
              </a:rPr>
              <a:t>:</a:t>
            </a:r>
          </a:p>
          <a:p>
            <a:r>
              <a:rPr lang="en-US" sz="2000" b="1" dirty="0" smtClean="0">
                <a:effectLst>
                  <a:outerShdw blurRad="38100" dist="38100" dir="2700000" algn="tl">
                    <a:srgbClr val="000000">
                      <a:alpha val="43137"/>
                    </a:srgbClr>
                  </a:outerShdw>
                </a:effectLst>
              </a:rPr>
              <a:t>Answering </a:t>
            </a:r>
            <a:r>
              <a:rPr lang="en-US" sz="2000" b="1" dirty="0">
                <a:effectLst>
                  <a:outerShdw blurRad="38100" dist="38100" dir="2700000" algn="tl">
                    <a:srgbClr val="000000">
                      <a:alpha val="43137"/>
                    </a:srgbClr>
                  </a:outerShdw>
                </a:effectLst>
              </a:rPr>
              <a:t>questions via email hotlines, farmers markets and </a:t>
            </a:r>
            <a:r>
              <a:rPr lang="en-US" sz="2000" b="1" dirty="0" smtClean="0">
                <a:effectLst>
                  <a:outerShdw blurRad="38100" dist="38100" dir="2700000" algn="tl">
                    <a:srgbClr val="000000">
                      <a:alpha val="43137"/>
                    </a:srgbClr>
                  </a:outerShdw>
                </a:effectLst>
              </a:rPr>
              <a:t>events</a:t>
            </a:r>
            <a:r>
              <a:rPr lang="en-US" sz="2000" b="1" dirty="0">
                <a:effectLst>
                  <a:outerShdw blurRad="38100" dist="38100" dir="2700000" algn="tl">
                    <a:srgbClr val="000000">
                      <a:alpha val="43137"/>
                    </a:srgbClr>
                  </a:outerShdw>
                </a:effectLst>
              </a:rPr>
              <a:t>. </a:t>
            </a:r>
            <a:endParaRPr lang="en-US" sz="2000" b="1" dirty="0" smtClean="0">
              <a:effectLst>
                <a:outerShdw blurRad="38100" dist="38100" dir="2700000" algn="tl">
                  <a:srgbClr val="000000">
                    <a:alpha val="43137"/>
                  </a:srgbClr>
                </a:outerShdw>
              </a:effectLst>
            </a:endParaRPr>
          </a:p>
          <a:p>
            <a:r>
              <a:rPr lang="en-US" sz="2000" b="1" dirty="0">
                <a:effectLst>
                  <a:outerShdw blurRad="38100" dist="38100" dir="2700000" algn="tl">
                    <a:srgbClr val="000000">
                      <a:alpha val="43137"/>
                    </a:srgbClr>
                  </a:outerShdw>
                </a:effectLst>
              </a:rPr>
              <a:t>	</a:t>
            </a:r>
            <a:r>
              <a:rPr lang="en-US" sz="2000" b="1" dirty="0" smtClean="0">
                <a:effectLst>
                  <a:outerShdw blurRad="38100" dist="38100" dir="2700000" algn="tl">
                    <a:srgbClr val="000000">
                      <a:alpha val="43137"/>
                    </a:srgbClr>
                  </a:outerShdw>
                </a:effectLst>
              </a:rPr>
              <a:t>Offering </a:t>
            </a:r>
            <a:r>
              <a:rPr lang="en-US" sz="2000" b="1" dirty="0">
                <a:effectLst>
                  <a:outerShdw blurRad="38100" dist="38100" dir="2700000" algn="tl">
                    <a:srgbClr val="000000">
                      <a:alpha val="43137"/>
                    </a:srgbClr>
                  </a:outerShdw>
                </a:effectLst>
              </a:rPr>
              <a:t>workshops and classes</a:t>
            </a:r>
          </a:p>
          <a:p>
            <a:endParaRPr lang="en-US" dirty="0"/>
          </a:p>
        </p:txBody>
      </p:sp>
      <p:sp>
        <p:nvSpPr>
          <p:cNvPr id="11" name="TextBox 10"/>
          <p:cNvSpPr txBox="1"/>
          <p:nvPr/>
        </p:nvSpPr>
        <p:spPr>
          <a:xfrm>
            <a:off x="685800" y="1447800"/>
            <a:ext cx="2438400" cy="461665"/>
          </a:xfrm>
          <a:prstGeom prst="rect">
            <a:avLst/>
          </a:prstGeom>
          <a:noFill/>
        </p:spPr>
        <p:txBody>
          <a:bodyPr wrap="square" rtlCol="0">
            <a:spAutoFit/>
          </a:bodyPr>
          <a:lstStyle/>
          <a:p>
            <a:r>
              <a:rPr lang="en-US" sz="2400" b="1" dirty="0" smtClean="0">
                <a:solidFill>
                  <a:srgbClr val="FFC000"/>
                </a:solidFill>
                <a:effectLst>
                  <a:outerShdw blurRad="38100" dist="38100" dir="2700000" algn="tl">
                    <a:srgbClr val="000000">
                      <a:alpha val="43137"/>
                    </a:srgbClr>
                  </a:outerShdw>
                </a:effectLst>
              </a:rPr>
              <a:t>Who we are</a:t>
            </a:r>
            <a:endParaRPr lang="en-US" sz="2400" b="1" dirty="0">
              <a:solidFill>
                <a:srgbClr val="FFC000"/>
              </a:solidFill>
              <a:effectLst>
                <a:outerShdw blurRad="38100" dist="38100" dir="2700000" algn="tl">
                  <a:srgbClr val="000000">
                    <a:alpha val="43137"/>
                  </a:srgbClr>
                </a:outerShdw>
              </a:effectLst>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4724400"/>
            <a:ext cx="3048000" cy="1013114"/>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304800" y="228600"/>
            <a:ext cx="8458200" cy="1470025"/>
          </a:xfrm>
        </p:spPr>
        <p:txBody>
          <a:bodyPr>
            <a:normAutofit/>
          </a:bodyPr>
          <a:lstStyle/>
          <a:p>
            <a:r>
              <a:rPr lang="en-US" sz="3600" b="1" dirty="0" smtClean="0">
                <a:solidFill>
                  <a:srgbClr val="FFC000"/>
                </a:solidFill>
                <a:effectLst>
                  <a:outerShdw blurRad="38100" dist="38100" dir="2700000" algn="tl">
                    <a:srgbClr val="000000">
                      <a:alpha val="43137"/>
                    </a:srgbClr>
                  </a:outerShdw>
                </a:effectLst>
                <a:latin typeface="+mn-lt"/>
              </a:rPr>
              <a:t>Tahoe Fruit &amp; Vegetable Workshop Series</a:t>
            </a:r>
            <a:endParaRPr lang="en-US" sz="3600" dirty="0">
              <a:solidFill>
                <a:srgbClr val="FFC000"/>
              </a:solidFill>
              <a:latin typeface="+mn-lt"/>
            </a:endParaRPr>
          </a:p>
        </p:txBody>
      </p:sp>
      <p:sp>
        <p:nvSpPr>
          <p:cNvPr id="8" name="Subtitle 7"/>
          <p:cNvSpPr txBox="1">
            <a:spLocks noGrp="1"/>
          </p:cNvSpPr>
          <p:nvPr>
            <p:ph type="subTitle" idx="1"/>
          </p:nvPr>
        </p:nvSpPr>
        <p:spPr>
          <a:xfrm>
            <a:off x="4419600" y="1447800"/>
            <a:ext cx="4724400" cy="461665"/>
          </a:xfrm>
          <a:prstGeom prst="rect">
            <a:avLst/>
          </a:prstGeom>
          <a:noFill/>
        </p:spPr>
        <p:txBody>
          <a:bodyPr wrap="square" rtlCol="0">
            <a:spAutoFit/>
          </a:bodyPr>
          <a:lstStyle/>
          <a:p>
            <a:r>
              <a:rPr lang="en-US" sz="2400" b="1" dirty="0" smtClean="0">
                <a:solidFill>
                  <a:schemeClr val="tx1"/>
                </a:solidFill>
                <a:effectLst>
                  <a:outerShdw blurRad="38100" dist="38100" dir="2700000" algn="tl">
                    <a:srgbClr val="000000">
                      <a:alpha val="43137"/>
                    </a:srgbClr>
                  </a:outerShdw>
                </a:effectLst>
              </a:rPr>
              <a:t>Gooseberry</a:t>
            </a:r>
            <a:endParaRPr lang="en-US" sz="2400" b="1" dirty="0">
              <a:solidFill>
                <a:schemeClr val="tx1"/>
              </a:solidFill>
              <a:effectLst>
                <a:outerShdw blurRad="38100" dist="38100" dir="2700000" algn="tl">
                  <a:srgbClr val="000000">
                    <a:alpha val="43137"/>
                  </a:srgbClr>
                </a:outerShdw>
              </a:effectLst>
            </a:endParaRPr>
          </a:p>
        </p:txBody>
      </p:sp>
      <p:sp>
        <p:nvSpPr>
          <p:cNvPr id="9" name="Subtitle 2"/>
          <p:cNvSpPr txBox="1">
            <a:spLocks/>
          </p:cNvSpPr>
          <p:nvPr/>
        </p:nvSpPr>
        <p:spPr>
          <a:xfrm>
            <a:off x="228600" y="6019800"/>
            <a:ext cx="5486400" cy="3810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Co-operative Extension Tahoe Basin Master Gardeners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pic>
        <p:nvPicPr>
          <p:cNvPr id="10" name="Picture 6" descr="UC_ANR_white_rever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5943600"/>
            <a:ext cx="2381250" cy="44767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p:nvSpPr>
        <p:spPr>
          <a:xfrm>
            <a:off x="1066800" y="1524000"/>
            <a:ext cx="2546338" cy="369332"/>
          </a:xfrm>
          <a:prstGeom prst="rect">
            <a:avLst/>
          </a:prstGeom>
        </p:spPr>
        <p:txBody>
          <a:bodyPr wrap="none">
            <a:spAutoFit/>
          </a:bodyPr>
          <a:lstStyle/>
          <a:p>
            <a:r>
              <a:rPr lang="en-US" b="1" dirty="0" smtClean="0">
                <a:solidFill>
                  <a:schemeClr val="accent6">
                    <a:lumMod val="60000"/>
                    <a:lumOff val="40000"/>
                  </a:schemeClr>
                </a:solidFill>
                <a:effectLst>
                  <a:outerShdw blurRad="38100" dist="38100" dir="2700000" algn="tl">
                    <a:srgbClr val="000000">
                      <a:alpha val="43137"/>
                    </a:srgbClr>
                  </a:outerShdw>
                </a:effectLst>
              </a:rPr>
              <a:t>White Pine Blister Rust II</a:t>
            </a:r>
            <a:endParaRPr lang="en-US" b="1" dirty="0">
              <a:solidFill>
                <a:schemeClr val="accent6">
                  <a:lumMod val="60000"/>
                  <a:lumOff val="40000"/>
                </a:schemeClr>
              </a:solidFill>
              <a:effectLst>
                <a:outerShdw blurRad="38100" dist="38100" dir="2700000" algn="tl">
                  <a:srgbClr val="000000">
                    <a:alpha val="43137"/>
                  </a:srgbClr>
                </a:outerShdw>
              </a:effectLst>
            </a:endParaRPr>
          </a:p>
        </p:txBody>
      </p:sp>
      <p:pic>
        <p:nvPicPr>
          <p:cNvPr id="1026" name="Picture 2" descr="https://www.extension.umn.edu/garden/yard-garden/trees-shrubs/white-pine-blister-rust/img/leaves-ribes-infected-150.jpg"/>
          <p:cNvPicPr>
            <a:picLocks noChangeAspect="1" noChangeArrowheads="1"/>
          </p:cNvPicPr>
          <p:nvPr/>
        </p:nvPicPr>
        <p:blipFill>
          <a:blip r:embed="rId3" cstate="print"/>
          <a:srcRect/>
          <a:stretch>
            <a:fillRect/>
          </a:stretch>
        </p:blipFill>
        <p:spPr bwMode="auto">
          <a:xfrm>
            <a:off x="5791200" y="1981200"/>
            <a:ext cx="2266950" cy="1707771"/>
          </a:xfrm>
          <a:prstGeom prst="rect">
            <a:avLst/>
          </a:prstGeom>
          <a:noFill/>
        </p:spPr>
      </p:pic>
      <p:sp>
        <p:nvSpPr>
          <p:cNvPr id="11" name="TextBox 10"/>
          <p:cNvSpPr txBox="1"/>
          <p:nvPr/>
        </p:nvSpPr>
        <p:spPr>
          <a:xfrm>
            <a:off x="5486400" y="3733800"/>
            <a:ext cx="2801921" cy="276999"/>
          </a:xfrm>
          <a:prstGeom prst="rect">
            <a:avLst/>
          </a:prstGeom>
          <a:noFill/>
        </p:spPr>
        <p:txBody>
          <a:bodyPr wrap="none" rtlCol="0">
            <a:spAutoFit/>
          </a:bodyPr>
          <a:lstStyle/>
          <a:p>
            <a:r>
              <a:rPr lang="en-US" sz="1200" dirty="0" smtClean="0"/>
              <a:t>University of Minnesota Extension Images</a:t>
            </a:r>
            <a:endParaRPr lang="en-US" sz="1200" dirty="0"/>
          </a:p>
        </p:txBody>
      </p:sp>
      <p:sp>
        <p:nvSpPr>
          <p:cNvPr id="12" name="TextBox 11"/>
          <p:cNvSpPr txBox="1"/>
          <p:nvPr/>
        </p:nvSpPr>
        <p:spPr>
          <a:xfrm>
            <a:off x="304800" y="1981200"/>
            <a:ext cx="4343400" cy="3970318"/>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White Pine Blister Rust has a life cycle that requires infecting the pines followed by the return to the shrubs.</a:t>
            </a:r>
          </a:p>
          <a:p>
            <a:endParaRPr lang="en-US" b="1" dirty="0" smtClean="0">
              <a:effectLst>
                <a:outerShdw blurRad="38100" dist="38100" dir="2700000" algn="tl">
                  <a:srgbClr val="000000">
                    <a:alpha val="43137"/>
                  </a:srgbClr>
                </a:outerShdw>
              </a:effectLst>
            </a:endParaRPr>
          </a:p>
          <a:p>
            <a:r>
              <a:rPr lang="en-US" b="1" dirty="0" smtClean="0">
                <a:effectLst>
                  <a:outerShdw blurRad="38100" dist="38100" dir="2700000" algn="tl">
                    <a:srgbClr val="000000">
                      <a:alpha val="43137"/>
                    </a:srgbClr>
                  </a:outerShdw>
                </a:effectLst>
              </a:rPr>
              <a:t>In late summer spores are carried to the pines during cool moist periods. The spores affect pine needles if sufficient moisture exist.</a:t>
            </a:r>
          </a:p>
          <a:p>
            <a:endParaRPr lang="en-US" b="1" dirty="0" smtClean="0">
              <a:effectLst>
                <a:outerShdw blurRad="38100" dist="38100" dir="2700000" algn="tl">
                  <a:srgbClr val="000000">
                    <a:alpha val="43137"/>
                  </a:srgbClr>
                </a:outerShdw>
              </a:effectLst>
            </a:endParaRPr>
          </a:p>
          <a:p>
            <a:r>
              <a:rPr lang="en-US" b="1" dirty="0" smtClean="0">
                <a:effectLst>
                  <a:outerShdw blurRad="38100" dist="38100" dir="2700000" algn="tl">
                    <a:srgbClr val="000000">
                      <a:alpha val="43137"/>
                    </a:srgbClr>
                  </a:outerShdw>
                </a:effectLst>
              </a:rPr>
              <a:t>The fungus moves from needle to branch to trunk forming cankers as it moves through the tree’s xylem tissue eventually killing the tree. Rate of movement is averages 3 inches/year.</a:t>
            </a:r>
            <a:endParaRPr lang="en-US" b="1" dirty="0">
              <a:effectLst>
                <a:outerShdw blurRad="38100" dist="38100" dir="2700000" algn="tl">
                  <a:srgbClr val="000000">
                    <a:alpha val="43137"/>
                  </a:srgbClr>
                </a:outerShdw>
              </a:effectLst>
            </a:endParaRPr>
          </a:p>
        </p:txBody>
      </p:sp>
      <p:pic>
        <p:nvPicPr>
          <p:cNvPr id="1028" name="Picture 4" descr="https://www.extension.umn.edu/garden/yard-garden/trees-shrubs/white-pine-blister-rust/img/blister-like-spore-150.jpg"/>
          <p:cNvPicPr>
            <a:picLocks noChangeAspect="1" noChangeArrowheads="1"/>
          </p:cNvPicPr>
          <p:nvPr/>
        </p:nvPicPr>
        <p:blipFill>
          <a:blip r:embed="rId4" cstate="print"/>
          <a:srcRect/>
          <a:stretch>
            <a:fillRect/>
          </a:stretch>
        </p:blipFill>
        <p:spPr bwMode="auto">
          <a:xfrm>
            <a:off x="5791200" y="4114800"/>
            <a:ext cx="2286000" cy="1722121"/>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304800" y="228600"/>
            <a:ext cx="8458200" cy="1470025"/>
          </a:xfrm>
        </p:spPr>
        <p:txBody>
          <a:bodyPr>
            <a:normAutofit/>
          </a:bodyPr>
          <a:lstStyle/>
          <a:p>
            <a:r>
              <a:rPr lang="en-US" sz="3600" b="1" dirty="0" smtClean="0">
                <a:solidFill>
                  <a:srgbClr val="FFC000"/>
                </a:solidFill>
                <a:effectLst>
                  <a:outerShdw blurRad="38100" dist="38100" dir="2700000" algn="tl">
                    <a:srgbClr val="000000">
                      <a:alpha val="43137"/>
                    </a:srgbClr>
                  </a:outerShdw>
                </a:effectLst>
                <a:latin typeface="+mn-lt"/>
              </a:rPr>
              <a:t>Tahoe Fruit &amp; Vegetable Workshop Series</a:t>
            </a:r>
            <a:endParaRPr lang="en-US" sz="3600" dirty="0">
              <a:solidFill>
                <a:srgbClr val="FFC000"/>
              </a:solidFill>
              <a:latin typeface="+mn-lt"/>
            </a:endParaRPr>
          </a:p>
        </p:txBody>
      </p:sp>
      <p:sp>
        <p:nvSpPr>
          <p:cNvPr id="8" name="Subtitle 7"/>
          <p:cNvSpPr txBox="1">
            <a:spLocks noGrp="1"/>
          </p:cNvSpPr>
          <p:nvPr>
            <p:ph type="subTitle" idx="1"/>
          </p:nvPr>
        </p:nvSpPr>
        <p:spPr>
          <a:xfrm>
            <a:off x="4419600" y="1447800"/>
            <a:ext cx="4724400" cy="461665"/>
          </a:xfrm>
          <a:prstGeom prst="rect">
            <a:avLst/>
          </a:prstGeom>
          <a:noFill/>
        </p:spPr>
        <p:txBody>
          <a:bodyPr wrap="square" rtlCol="0">
            <a:spAutoFit/>
          </a:bodyPr>
          <a:lstStyle/>
          <a:p>
            <a:r>
              <a:rPr lang="en-US" sz="2400" b="1" dirty="0" smtClean="0">
                <a:solidFill>
                  <a:schemeClr val="tx1"/>
                </a:solidFill>
                <a:effectLst>
                  <a:outerShdw blurRad="38100" dist="38100" dir="2700000" algn="tl">
                    <a:srgbClr val="000000">
                      <a:alpha val="43137"/>
                    </a:srgbClr>
                  </a:outerShdw>
                </a:effectLst>
              </a:rPr>
              <a:t>Gooseberry</a:t>
            </a:r>
            <a:endParaRPr lang="en-US" sz="2400" b="1" dirty="0">
              <a:solidFill>
                <a:schemeClr val="tx1"/>
              </a:solidFill>
              <a:effectLst>
                <a:outerShdw blurRad="38100" dist="38100" dir="2700000" algn="tl">
                  <a:srgbClr val="000000">
                    <a:alpha val="43137"/>
                  </a:srgbClr>
                </a:outerShdw>
              </a:effectLst>
            </a:endParaRPr>
          </a:p>
        </p:txBody>
      </p:sp>
      <p:sp>
        <p:nvSpPr>
          <p:cNvPr id="9" name="Subtitle 2"/>
          <p:cNvSpPr txBox="1">
            <a:spLocks/>
          </p:cNvSpPr>
          <p:nvPr/>
        </p:nvSpPr>
        <p:spPr>
          <a:xfrm>
            <a:off x="228600" y="6019800"/>
            <a:ext cx="5486400" cy="3810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Co-operative Extension Tahoe Basin Master Gardeners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pic>
        <p:nvPicPr>
          <p:cNvPr id="10" name="Picture 6" descr="UC_ANR_white_rever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5943600"/>
            <a:ext cx="2381250" cy="44767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p:nvSpPr>
        <p:spPr>
          <a:xfrm>
            <a:off x="914400" y="1752600"/>
            <a:ext cx="2607252" cy="369332"/>
          </a:xfrm>
          <a:prstGeom prst="rect">
            <a:avLst/>
          </a:prstGeom>
        </p:spPr>
        <p:txBody>
          <a:bodyPr wrap="none">
            <a:spAutoFit/>
          </a:bodyPr>
          <a:lstStyle/>
          <a:p>
            <a:r>
              <a:rPr lang="en-US" b="1" dirty="0" smtClean="0">
                <a:solidFill>
                  <a:schemeClr val="accent6">
                    <a:lumMod val="60000"/>
                    <a:lumOff val="40000"/>
                  </a:schemeClr>
                </a:solidFill>
                <a:effectLst>
                  <a:outerShdw blurRad="38100" dist="38100" dir="2700000" algn="tl">
                    <a:srgbClr val="000000">
                      <a:alpha val="43137"/>
                    </a:srgbClr>
                  </a:outerShdw>
                </a:effectLst>
              </a:rPr>
              <a:t>White Pine Blister Rust III</a:t>
            </a:r>
            <a:endParaRPr lang="en-US" b="1" dirty="0">
              <a:solidFill>
                <a:schemeClr val="accent6">
                  <a:lumMod val="60000"/>
                  <a:lumOff val="40000"/>
                </a:schemeClr>
              </a:solidFill>
              <a:effectLst>
                <a:outerShdw blurRad="38100" dist="38100" dir="2700000" algn="tl">
                  <a:srgbClr val="000000">
                    <a:alpha val="43137"/>
                  </a:srgbClr>
                </a:outerShdw>
              </a:effectLst>
            </a:endParaRPr>
          </a:p>
        </p:txBody>
      </p:sp>
      <p:sp>
        <p:nvSpPr>
          <p:cNvPr id="11" name="TextBox 10"/>
          <p:cNvSpPr txBox="1"/>
          <p:nvPr/>
        </p:nvSpPr>
        <p:spPr>
          <a:xfrm>
            <a:off x="609600" y="2286000"/>
            <a:ext cx="4191000" cy="2031325"/>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The cankers develop blister like structures at their margin, which erupt releasing powdery yellow orange spores called aeciospores which affect the </a:t>
            </a:r>
            <a:r>
              <a:rPr lang="en-US" b="1" i="1" dirty="0" smtClean="0">
                <a:effectLst>
                  <a:outerShdw blurRad="38100" dist="38100" dir="2700000" algn="tl">
                    <a:srgbClr val="000000">
                      <a:alpha val="43137"/>
                    </a:srgbClr>
                  </a:outerShdw>
                </a:effectLst>
              </a:rPr>
              <a:t>Ribes.</a:t>
            </a:r>
          </a:p>
          <a:p>
            <a:endParaRPr lang="en-US" b="1" dirty="0" smtClean="0">
              <a:effectLst>
                <a:outerShdw blurRad="38100" dist="38100" dir="2700000" algn="tl">
                  <a:srgbClr val="000000">
                    <a:alpha val="43137"/>
                  </a:srgbClr>
                </a:outerShdw>
              </a:effectLst>
            </a:endParaRPr>
          </a:p>
          <a:p>
            <a:r>
              <a:rPr lang="en-US" b="1" u="sng" dirty="0" smtClean="0">
                <a:effectLst>
                  <a:outerShdw blurRad="38100" dist="38100" dir="2700000" algn="tl">
                    <a:srgbClr val="000000">
                      <a:alpha val="43137"/>
                    </a:srgbClr>
                  </a:outerShdw>
                </a:effectLst>
              </a:rPr>
              <a:t>It is recommended not to plant </a:t>
            </a:r>
            <a:r>
              <a:rPr lang="en-US" b="1" i="1" u="sng" dirty="0" smtClean="0">
                <a:effectLst>
                  <a:outerShdw blurRad="38100" dist="38100" dir="2700000" algn="tl">
                    <a:srgbClr val="000000">
                      <a:alpha val="43137"/>
                    </a:srgbClr>
                  </a:outerShdw>
                </a:effectLst>
              </a:rPr>
              <a:t>Ribes </a:t>
            </a:r>
            <a:r>
              <a:rPr lang="en-US" b="1" u="sng" dirty="0" smtClean="0">
                <a:effectLst>
                  <a:outerShdw blurRad="38100" dist="38100" dir="2700000" algn="tl">
                    <a:srgbClr val="000000">
                      <a:alpha val="43137"/>
                    </a:srgbClr>
                  </a:outerShdw>
                </a:effectLst>
              </a:rPr>
              <a:t>within 100 yards of a 5 needle pine tree.</a:t>
            </a:r>
            <a:endParaRPr lang="en-US" b="1" u="sng" dirty="0">
              <a:effectLst>
                <a:outerShdw blurRad="38100" dist="38100" dir="2700000" algn="tl">
                  <a:srgbClr val="000000">
                    <a:alpha val="43137"/>
                  </a:srgbClr>
                </a:outerShdw>
              </a:effectLst>
            </a:endParaRPr>
          </a:p>
        </p:txBody>
      </p:sp>
      <p:sp>
        <p:nvSpPr>
          <p:cNvPr id="49154" name="AutoShape 2" descr="Image result for white pine blister rust life cyc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9156" name="AutoShape 4" descr="Image result for white pine blister rust life cyc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49158" name="Picture 6" descr="Image result for white pine blister rust life cycle"/>
          <p:cNvPicPr>
            <a:picLocks noChangeAspect="1" noChangeArrowheads="1"/>
          </p:cNvPicPr>
          <p:nvPr/>
        </p:nvPicPr>
        <p:blipFill>
          <a:blip r:embed="rId3" cstate="print"/>
          <a:srcRect/>
          <a:stretch>
            <a:fillRect/>
          </a:stretch>
        </p:blipFill>
        <p:spPr bwMode="auto">
          <a:xfrm>
            <a:off x="5486400" y="2057400"/>
            <a:ext cx="3064961" cy="2438400"/>
          </a:xfrm>
          <a:prstGeom prst="rect">
            <a:avLst/>
          </a:prstGeom>
          <a:noFill/>
        </p:spPr>
      </p:pic>
      <p:sp>
        <p:nvSpPr>
          <p:cNvPr id="12" name="TextBox 11"/>
          <p:cNvSpPr txBox="1"/>
          <p:nvPr/>
        </p:nvSpPr>
        <p:spPr>
          <a:xfrm>
            <a:off x="6324600" y="4648200"/>
            <a:ext cx="1447800" cy="276999"/>
          </a:xfrm>
          <a:prstGeom prst="rect">
            <a:avLst/>
          </a:prstGeom>
          <a:noFill/>
        </p:spPr>
        <p:txBody>
          <a:bodyPr wrap="square" rtlCol="0">
            <a:spAutoFit/>
          </a:bodyPr>
          <a:lstStyle/>
          <a:p>
            <a:r>
              <a:rPr lang="en-US" sz="1200" dirty="0" smtClean="0"/>
              <a:t>Plant Heroes Image</a:t>
            </a:r>
            <a:endParaRPr lang="en-US" sz="12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304800" y="228600"/>
            <a:ext cx="8458200" cy="1470025"/>
          </a:xfrm>
        </p:spPr>
        <p:txBody>
          <a:bodyPr>
            <a:normAutofit/>
          </a:bodyPr>
          <a:lstStyle/>
          <a:p>
            <a:r>
              <a:rPr lang="en-US" sz="3600" b="1" dirty="0" smtClean="0">
                <a:solidFill>
                  <a:srgbClr val="FFC000"/>
                </a:solidFill>
                <a:effectLst>
                  <a:outerShdw blurRad="38100" dist="38100" dir="2700000" algn="tl">
                    <a:srgbClr val="000000">
                      <a:alpha val="43137"/>
                    </a:srgbClr>
                  </a:outerShdw>
                </a:effectLst>
                <a:latin typeface="+mn-lt"/>
              </a:rPr>
              <a:t>Tahoe Fruit &amp; Vegetable Workshop Series</a:t>
            </a:r>
            <a:endParaRPr lang="en-US" sz="3600" dirty="0">
              <a:solidFill>
                <a:srgbClr val="FFC000"/>
              </a:solidFill>
              <a:latin typeface="+mn-lt"/>
            </a:endParaRPr>
          </a:p>
        </p:txBody>
      </p:sp>
      <p:sp>
        <p:nvSpPr>
          <p:cNvPr id="8" name="Subtitle 7"/>
          <p:cNvSpPr txBox="1">
            <a:spLocks noGrp="1"/>
          </p:cNvSpPr>
          <p:nvPr>
            <p:ph type="subTitle" idx="1"/>
          </p:nvPr>
        </p:nvSpPr>
        <p:spPr>
          <a:xfrm>
            <a:off x="4419600" y="1447800"/>
            <a:ext cx="4724400" cy="461665"/>
          </a:xfrm>
          <a:prstGeom prst="rect">
            <a:avLst/>
          </a:prstGeom>
          <a:noFill/>
        </p:spPr>
        <p:txBody>
          <a:bodyPr wrap="square" rtlCol="0">
            <a:spAutoFit/>
          </a:bodyPr>
          <a:lstStyle/>
          <a:p>
            <a:r>
              <a:rPr lang="en-US" sz="2400" b="1" dirty="0" smtClean="0">
                <a:solidFill>
                  <a:schemeClr val="tx1"/>
                </a:solidFill>
                <a:effectLst>
                  <a:outerShdw blurRad="38100" dist="38100" dir="2700000" algn="tl">
                    <a:srgbClr val="000000">
                      <a:alpha val="43137"/>
                    </a:srgbClr>
                  </a:outerShdw>
                </a:effectLst>
              </a:rPr>
              <a:t>Gooseberry</a:t>
            </a:r>
            <a:endParaRPr lang="en-US" sz="2400" b="1" dirty="0">
              <a:solidFill>
                <a:schemeClr val="tx1"/>
              </a:solidFill>
              <a:effectLst>
                <a:outerShdw blurRad="38100" dist="38100" dir="2700000" algn="tl">
                  <a:srgbClr val="000000">
                    <a:alpha val="43137"/>
                  </a:srgbClr>
                </a:outerShdw>
              </a:effectLst>
            </a:endParaRPr>
          </a:p>
        </p:txBody>
      </p:sp>
      <p:sp>
        <p:nvSpPr>
          <p:cNvPr id="9" name="Subtitle 2"/>
          <p:cNvSpPr txBox="1">
            <a:spLocks/>
          </p:cNvSpPr>
          <p:nvPr/>
        </p:nvSpPr>
        <p:spPr>
          <a:xfrm>
            <a:off x="228600" y="6019800"/>
            <a:ext cx="5486400" cy="3810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Co-operative Extension Tahoe Basin Master Gardeners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pic>
        <p:nvPicPr>
          <p:cNvPr id="10" name="Picture 6" descr="UC_ANR_white_rever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5943600"/>
            <a:ext cx="2381250" cy="44767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p:nvSpPr>
        <p:spPr>
          <a:xfrm>
            <a:off x="685800" y="1447800"/>
            <a:ext cx="2621680" cy="369332"/>
          </a:xfrm>
          <a:prstGeom prst="rect">
            <a:avLst/>
          </a:prstGeom>
        </p:spPr>
        <p:txBody>
          <a:bodyPr wrap="none">
            <a:spAutoFit/>
          </a:bodyPr>
          <a:lstStyle/>
          <a:p>
            <a:r>
              <a:rPr lang="en-US" b="1" dirty="0" smtClean="0">
                <a:solidFill>
                  <a:schemeClr val="accent6">
                    <a:lumMod val="60000"/>
                    <a:lumOff val="40000"/>
                  </a:schemeClr>
                </a:solidFill>
                <a:effectLst>
                  <a:outerShdw blurRad="38100" dist="38100" dir="2700000" algn="tl">
                    <a:srgbClr val="000000">
                      <a:alpha val="43137"/>
                    </a:srgbClr>
                  </a:outerShdw>
                </a:effectLst>
              </a:rPr>
              <a:t>White Pine Blister Rust IV</a:t>
            </a:r>
            <a:endParaRPr lang="en-US" b="1" dirty="0">
              <a:solidFill>
                <a:schemeClr val="accent6">
                  <a:lumMod val="60000"/>
                  <a:lumOff val="40000"/>
                </a:schemeClr>
              </a:solidFill>
              <a:effectLst>
                <a:outerShdw blurRad="38100" dist="38100" dir="2700000" algn="tl">
                  <a:srgbClr val="000000">
                    <a:alpha val="43137"/>
                  </a:srgbClr>
                </a:outerShdw>
              </a:effectLst>
            </a:endParaRPr>
          </a:p>
        </p:txBody>
      </p:sp>
      <p:sp>
        <p:nvSpPr>
          <p:cNvPr id="11" name="TextBox 10"/>
          <p:cNvSpPr txBox="1"/>
          <p:nvPr/>
        </p:nvSpPr>
        <p:spPr>
          <a:xfrm>
            <a:off x="304800" y="1905000"/>
            <a:ext cx="5257800" cy="4031873"/>
          </a:xfrm>
          <a:prstGeom prst="rect">
            <a:avLst/>
          </a:prstGeom>
          <a:noFill/>
        </p:spPr>
        <p:txBody>
          <a:bodyPr wrap="square" rtlCol="0">
            <a:spAutoFit/>
          </a:bodyPr>
          <a:lstStyle/>
          <a:p>
            <a:r>
              <a:rPr lang="en-US" sz="1600" b="1" dirty="0" smtClean="0">
                <a:effectLst>
                  <a:outerShdw blurRad="38100" dist="38100" dir="2700000" algn="tl">
                    <a:srgbClr val="000000">
                      <a:alpha val="43137"/>
                    </a:srgbClr>
                  </a:outerShdw>
                </a:effectLst>
              </a:rPr>
              <a:t>White Pine Blister Rust originated in Asia, where many pines and Ribes developed a resistance to the fungus.</a:t>
            </a:r>
          </a:p>
          <a:p>
            <a:endParaRPr lang="en-US" sz="1600" b="1" dirty="0" smtClean="0">
              <a:effectLst>
                <a:outerShdw blurRad="38100" dist="38100" dir="2700000" algn="tl">
                  <a:srgbClr val="000000">
                    <a:alpha val="43137"/>
                  </a:srgbClr>
                </a:outerShdw>
              </a:effectLst>
            </a:endParaRPr>
          </a:p>
          <a:p>
            <a:r>
              <a:rPr lang="en-US" sz="1600" b="1" dirty="0" smtClean="0">
                <a:effectLst>
                  <a:outerShdw blurRad="38100" dist="38100" dir="2700000" algn="tl">
                    <a:srgbClr val="000000">
                      <a:alpha val="43137"/>
                    </a:srgbClr>
                  </a:outerShdw>
                </a:effectLst>
              </a:rPr>
              <a:t>By the 18</a:t>
            </a:r>
            <a:r>
              <a:rPr lang="en-US" sz="1600" b="1" baseline="30000" dirty="0" smtClean="0">
                <a:effectLst>
                  <a:outerShdw blurRad="38100" dist="38100" dir="2700000" algn="tl">
                    <a:srgbClr val="000000">
                      <a:alpha val="43137"/>
                    </a:srgbClr>
                  </a:outerShdw>
                </a:effectLst>
              </a:rPr>
              <a:t>th</a:t>
            </a:r>
            <a:r>
              <a:rPr lang="en-US" sz="1600" b="1" dirty="0" smtClean="0">
                <a:effectLst>
                  <a:outerShdw blurRad="38100" dist="38100" dir="2700000" algn="tl">
                    <a:srgbClr val="000000">
                      <a:alpha val="43137"/>
                    </a:srgbClr>
                  </a:outerShdw>
                </a:effectLst>
              </a:rPr>
              <a:t> Century it had become established in Europe.</a:t>
            </a:r>
          </a:p>
          <a:p>
            <a:endParaRPr lang="en-US" sz="1600" b="1" dirty="0" smtClean="0">
              <a:effectLst>
                <a:outerShdw blurRad="38100" dist="38100" dir="2700000" algn="tl">
                  <a:srgbClr val="000000">
                    <a:alpha val="43137"/>
                  </a:srgbClr>
                </a:outerShdw>
              </a:effectLst>
            </a:endParaRPr>
          </a:p>
          <a:p>
            <a:r>
              <a:rPr lang="en-US" sz="1600" b="1" dirty="0" smtClean="0">
                <a:effectLst>
                  <a:outerShdw blurRad="38100" dist="38100" dir="2700000" algn="tl">
                    <a:srgbClr val="000000">
                      <a:alpha val="43137"/>
                    </a:srgbClr>
                  </a:outerShdw>
                </a:effectLst>
              </a:rPr>
              <a:t>It was inadvertently introduce to North America  through European white pine seedlings  grown for the nursery trade.</a:t>
            </a:r>
          </a:p>
          <a:p>
            <a:endParaRPr lang="en-US" sz="1600" b="1" dirty="0" smtClean="0">
              <a:effectLst>
                <a:outerShdw blurRad="38100" dist="38100" dir="2700000" algn="tl">
                  <a:srgbClr val="000000">
                    <a:alpha val="43137"/>
                  </a:srgbClr>
                </a:outerShdw>
              </a:effectLst>
            </a:endParaRPr>
          </a:p>
          <a:p>
            <a:r>
              <a:rPr lang="en-US" sz="1600" b="1" dirty="0" smtClean="0">
                <a:effectLst>
                  <a:outerShdw blurRad="38100" dist="38100" dir="2700000" algn="tl">
                    <a:srgbClr val="000000">
                      <a:alpha val="43137"/>
                    </a:srgbClr>
                  </a:outerShdw>
                </a:effectLst>
              </a:rPr>
              <a:t>The US government and many state forestry Departments prohibited planting of Ribes and had an active eradication program.  In 1967 the Federal Government eliminated the prohibition as did many states.</a:t>
            </a:r>
          </a:p>
          <a:p>
            <a:endParaRPr lang="en-US" sz="1600" b="1" dirty="0" smtClean="0">
              <a:effectLst>
                <a:outerShdw blurRad="38100" dist="38100" dir="2700000" algn="tl">
                  <a:srgbClr val="000000">
                    <a:alpha val="43137"/>
                  </a:srgbClr>
                </a:outerShdw>
              </a:effectLst>
            </a:endParaRPr>
          </a:p>
          <a:p>
            <a:r>
              <a:rPr lang="en-US" sz="1600" b="1" dirty="0" smtClean="0">
                <a:effectLst>
                  <a:outerShdw blurRad="38100" dist="38100" dir="2700000" algn="tl">
                    <a:srgbClr val="000000">
                      <a:alpha val="43137"/>
                    </a:srgbClr>
                  </a:outerShdw>
                </a:effectLst>
              </a:rPr>
              <a:t>Development of resistant cultivars, inability to remove  all host plants, and removal or pruning of infected trees  lessened the need for prohibitions.</a:t>
            </a:r>
            <a:endParaRPr lang="en-US" sz="1600" b="1" dirty="0">
              <a:effectLst>
                <a:outerShdw blurRad="38100" dist="38100" dir="2700000" algn="tl">
                  <a:srgbClr val="000000">
                    <a:alpha val="43137"/>
                  </a:srgbClr>
                </a:outerShdw>
              </a:effectLst>
            </a:endParaRPr>
          </a:p>
        </p:txBody>
      </p:sp>
      <p:pic>
        <p:nvPicPr>
          <p:cNvPr id="51202" name="Picture 2" descr="http://calscape.com/cnps2/allimages/Photos/Pinus_lambertiana_image74.jpg"/>
          <p:cNvPicPr>
            <a:picLocks noChangeAspect="1" noChangeArrowheads="1"/>
          </p:cNvPicPr>
          <p:nvPr/>
        </p:nvPicPr>
        <p:blipFill>
          <a:blip r:embed="rId3" cstate="print"/>
          <a:srcRect/>
          <a:stretch>
            <a:fillRect/>
          </a:stretch>
        </p:blipFill>
        <p:spPr bwMode="auto">
          <a:xfrm>
            <a:off x="5867400" y="2438400"/>
            <a:ext cx="2819400" cy="2114550"/>
          </a:xfrm>
          <a:prstGeom prst="rect">
            <a:avLst/>
          </a:prstGeom>
          <a:noFill/>
        </p:spPr>
      </p:pic>
      <p:sp>
        <p:nvSpPr>
          <p:cNvPr id="12" name="TextBox 11"/>
          <p:cNvSpPr txBox="1"/>
          <p:nvPr/>
        </p:nvSpPr>
        <p:spPr>
          <a:xfrm>
            <a:off x="6705600" y="4724400"/>
            <a:ext cx="1150315" cy="276999"/>
          </a:xfrm>
          <a:prstGeom prst="rect">
            <a:avLst/>
          </a:prstGeom>
          <a:noFill/>
        </p:spPr>
        <p:txBody>
          <a:bodyPr wrap="none" rtlCol="0">
            <a:spAutoFit/>
          </a:bodyPr>
          <a:lstStyle/>
          <a:p>
            <a:r>
              <a:rPr lang="en-US" sz="1200" dirty="0" smtClean="0"/>
              <a:t>Calscape Image</a:t>
            </a:r>
            <a:endParaRPr lang="en-US" sz="12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304800" y="228600"/>
            <a:ext cx="8458200" cy="1470025"/>
          </a:xfrm>
        </p:spPr>
        <p:txBody>
          <a:bodyPr>
            <a:normAutofit/>
          </a:bodyPr>
          <a:lstStyle/>
          <a:p>
            <a:r>
              <a:rPr lang="en-US" sz="3600" b="1" dirty="0" smtClean="0">
                <a:solidFill>
                  <a:srgbClr val="FFC000"/>
                </a:solidFill>
                <a:effectLst>
                  <a:outerShdw blurRad="38100" dist="38100" dir="2700000" algn="tl">
                    <a:srgbClr val="000000">
                      <a:alpha val="43137"/>
                    </a:srgbClr>
                  </a:outerShdw>
                </a:effectLst>
                <a:latin typeface="+mn-lt"/>
              </a:rPr>
              <a:t>Tahoe Fruit &amp; Vegetable Workshop Series</a:t>
            </a:r>
            <a:endParaRPr lang="en-US" sz="3600" dirty="0">
              <a:solidFill>
                <a:srgbClr val="FFC000"/>
              </a:solidFill>
              <a:latin typeface="+mn-lt"/>
            </a:endParaRPr>
          </a:p>
        </p:txBody>
      </p:sp>
      <p:sp>
        <p:nvSpPr>
          <p:cNvPr id="8" name="Subtitle 7"/>
          <p:cNvSpPr txBox="1">
            <a:spLocks noGrp="1"/>
          </p:cNvSpPr>
          <p:nvPr>
            <p:ph type="subTitle" idx="1"/>
          </p:nvPr>
        </p:nvSpPr>
        <p:spPr>
          <a:xfrm>
            <a:off x="4419600" y="1447800"/>
            <a:ext cx="4724400" cy="461665"/>
          </a:xfrm>
          <a:prstGeom prst="rect">
            <a:avLst/>
          </a:prstGeom>
          <a:noFill/>
        </p:spPr>
        <p:txBody>
          <a:bodyPr wrap="square" rtlCol="0">
            <a:spAutoFit/>
          </a:bodyPr>
          <a:lstStyle/>
          <a:p>
            <a:r>
              <a:rPr lang="en-US" sz="2400" b="1" dirty="0" smtClean="0">
                <a:solidFill>
                  <a:schemeClr val="tx1"/>
                </a:solidFill>
                <a:effectLst>
                  <a:outerShdw blurRad="38100" dist="38100" dir="2700000" algn="tl">
                    <a:srgbClr val="000000">
                      <a:alpha val="43137"/>
                    </a:srgbClr>
                  </a:outerShdw>
                </a:effectLst>
              </a:rPr>
              <a:t>Raspberries and a Gooseberry</a:t>
            </a:r>
            <a:endParaRPr lang="en-US" sz="2400" b="1" dirty="0">
              <a:solidFill>
                <a:schemeClr val="tx1"/>
              </a:solidFill>
              <a:effectLst>
                <a:outerShdw blurRad="38100" dist="38100" dir="2700000" algn="tl">
                  <a:srgbClr val="000000">
                    <a:alpha val="43137"/>
                  </a:srgbClr>
                </a:outerShdw>
              </a:effectLst>
            </a:endParaRPr>
          </a:p>
        </p:txBody>
      </p:sp>
      <p:sp>
        <p:nvSpPr>
          <p:cNvPr id="9" name="Subtitle 2"/>
          <p:cNvSpPr txBox="1">
            <a:spLocks/>
          </p:cNvSpPr>
          <p:nvPr/>
        </p:nvSpPr>
        <p:spPr>
          <a:xfrm>
            <a:off x="228600" y="6019800"/>
            <a:ext cx="5486400" cy="3810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Co-operative Extension Tahoe Basin Master Gardeners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pic>
        <p:nvPicPr>
          <p:cNvPr id="10" name="Picture 6" descr="UC_ANR_white_rever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5943600"/>
            <a:ext cx="2381250" cy="44767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609600" y="2438400"/>
            <a:ext cx="3886200" cy="1785104"/>
          </a:xfrm>
          <a:prstGeom prst="rect">
            <a:avLst/>
          </a:prstGeom>
          <a:noFill/>
        </p:spPr>
        <p:txBody>
          <a:bodyPr wrap="square" rtlCol="0">
            <a:spAutoFit/>
          </a:bodyPr>
          <a:lstStyle/>
          <a:p>
            <a:r>
              <a:rPr lang="en-US" sz="2000" b="1" dirty="0" smtClean="0">
                <a:solidFill>
                  <a:srgbClr val="FFFF00"/>
                </a:solidFill>
                <a:effectLst>
                  <a:outerShdw blurRad="38100" dist="38100" dir="2700000" algn="tl">
                    <a:srgbClr val="000000">
                      <a:alpha val="43137"/>
                    </a:srgbClr>
                  </a:outerShdw>
                </a:effectLst>
              </a:rPr>
              <a:t>Fun Fact:</a:t>
            </a:r>
          </a:p>
          <a:p>
            <a:r>
              <a:rPr lang="en-US" b="1" dirty="0" smtClean="0">
                <a:solidFill>
                  <a:schemeClr val="tx1">
                    <a:lumMod val="95000"/>
                  </a:schemeClr>
                </a:solidFill>
                <a:effectLst>
                  <a:outerShdw blurRad="38100" dist="38100" dir="2700000" algn="tl">
                    <a:srgbClr val="000000">
                      <a:alpha val="43137"/>
                    </a:srgbClr>
                  </a:outerShdw>
                </a:effectLst>
              </a:rPr>
              <a:t>Sagittarius B2, a dust cloud at the center of the Milky Way, includes the molecule ethyl formate , which is one of the compounds behind the flavor of raspberries and the scent of rum. </a:t>
            </a:r>
            <a:endParaRPr lang="en-US" b="1" dirty="0">
              <a:solidFill>
                <a:schemeClr val="tx1">
                  <a:lumMod val="95000"/>
                </a:schemeClr>
              </a:solidFill>
              <a:effectLst>
                <a:outerShdw blurRad="38100" dist="38100" dir="2700000" algn="tl">
                  <a:srgbClr val="000000">
                    <a:alpha val="43137"/>
                  </a:srgbClr>
                </a:outerShdw>
              </a:effectLst>
            </a:endParaRPr>
          </a:p>
        </p:txBody>
      </p:sp>
      <p:sp>
        <p:nvSpPr>
          <p:cNvPr id="8196" name="AutoShape 4" descr="Image result for Sagittarius B2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8198" name="Picture 6" descr="Image result for Sagittarius B2 image"/>
          <p:cNvPicPr>
            <a:picLocks noChangeAspect="1" noChangeArrowheads="1"/>
          </p:cNvPicPr>
          <p:nvPr/>
        </p:nvPicPr>
        <p:blipFill>
          <a:blip r:embed="rId3" cstate="print"/>
          <a:srcRect/>
          <a:stretch>
            <a:fillRect/>
          </a:stretch>
        </p:blipFill>
        <p:spPr bwMode="auto">
          <a:xfrm>
            <a:off x="4572000" y="2286000"/>
            <a:ext cx="4196533" cy="2362200"/>
          </a:xfrm>
          <a:prstGeom prst="rect">
            <a:avLst/>
          </a:prstGeom>
          <a:noFill/>
        </p:spPr>
      </p:pic>
      <p:sp>
        <p:nvSpPr>
          <p:cNvPr id="11" name="TextBox 10"/>
          <p:cNvSpPr txBox="1"/>
          <p:nvPr/>
        </p:nvSpPr>
        <p:spPr>
          <a:xfrm>
            <a:off x="6172200" y="4800600"/>
            <a:ext cx="951671" cy="276999"/>
          </a:xfrm>
          <a:prstGeom prst="rect">
            <a:avLst/>
          </a:prstGeom>
          <a:noFill/>
        </p:spPr>
        <p:txBody>
          <a:bodyPr wrap="none" rtlCol="0">
            <a:spAutoFit/>
          </a:bodyPr>
          <a:lstStyle/>
          <a:p>
            <a:r>
              <a:rPr lang="en-US" sz="1200" dirty="0" smtClean="0"/>
              <a:t>NASA Image</a:t>
            </a:r>
            <a:endParaRPr lang="en-US" sz="12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304800" y="228600"/>
            <a:ext cx="8458200" cy="1470025"/>
          </a:xfrm>
        </p:spPr>
        <p:txBody>
          <a:bodyPr>
            <a:normAutofit/>
          </a:bodyPr>
          <a:lstStyle/>
          <a:p>
            <a:r>
              <a:rPr lang="en-US" sz="3600" b="1" dirty="0" smtClean="0">
                <a:solidFill>
                  <a:srgbClr val="FFC000"/>
                </a:solidFill>
                <a:effectLst>
                  <a:outerShdw blurRad="38100" dist="38100" dir="2700000" algn="tl">
                    <a:srgbClr val="000000">
                      <a:alpha val="43137"/>
                    </a:srgbClr>
                  </a:outerShdw>
                </a:effectLst>
                <a:latin typeface="+mn-lt"/>
              </a:rPr>
              <a:t>Tahoe Fruit &amp; Vegetable Workshop Series</a:t>
            </a:r>
            <a:endParaRPr lang="en-US" sz="3600" dirty="0">
              <a:solidFill>
                <a:srgbClr val="FFC000"/>
              </a:solidFill>
              <a:latin typeface="+mn-lt"/>
            </a:endParaRPr>
          </a:p>
        </p:txBody>
      </p:sp>
      <p:sp>
        <p:nvSpPr>
          <p:cNvPr id="8" name="Subtitle 7"/>
          <p:cNvSpPr txBox="1">
            <a:spLocks noGrp="1"/>
          </p:cNvSpPr>
          <p:nvPr>
            <p:ph type="subTitle" idx="1"/>
          </p:nvPr>
        </p:nvSpPr>
        <p:spPr>
          <a:xfrm>
            <a:off x="4419600" y="1447800"/>
            <a:ext cx="4724400" cy="461665"/>
          </a:xfrm>
          <a:prstGeom prst="rect">
            <a:avLst/>
          </a:prstGeom>
          <a:noFill/>
        </p:spPr>
        <p:txBody>
          <a:bodyPr wrap="square" rtlCol="0">
            <a:spAutoFit/>
          </a:bodyPr>
          <a:lstStyle/>
          <a:p>
            <a:r>
              <a:rPr lang="en-US" sz="2400" b="1" dirty="0" smtClean="0">
                <a:solidFill>
                  <a:schemeClr val="tx1"/>
                </a:solidFill>
                <a:effectLst>
                  <a:outerShdw blurRad="38100" dist="38100" dir="2700000" algn="tl">
                    <a:srgbClr val="000000">
                      <a:alpha val="43137"/>
                    </a:srgbClr>
                  </a:outerShdw>
                </a:effectLst>
              </a:rPr>
              <a:t>Raspberries and a Gooseberry</a:t>
            </a:r>
            <a:endParaRPr lang="en-US" sz="2400" b="1" dirty="0">
              <a:solidFill>
                <a:schemeClr val="tx1"/>
              </a:solidFill>
              <a:effectLst>
                <a:outerShdw blurRad="38100" dist="38100" dir="2700000" algn="tl">
                  <a:srgbClr val="000000">
                    <a:alpha val="43137"/>
                  </a:srgbClr>
                </a:outerShdw>
              </a:effectLst>
            </a:endParaRPr>
          </a:p>
        </p:txBody>
      </p:sp>
      <p:sp>
        <p:nvSpPr>
          <p:cNvPr id="9" name="Subtitle 2"/>
          <p:cNvSpPr txBox="1">
            <a:spLocks/>
          </p:cNvSpPr>
          <p:nvPr/>
        </p:nvSpPr>
        <p:spPr>
          <a:xfrm>
            <a:off x="228600" y="6019800"/>
            <a:ext cx="5486400" cy="3810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Co-operative Extension Tahoe Basin Master Gardeners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pic>
        <p:nvPicPr>
          <p:cNvPr id="10" name="Picture 6" descr="UC_ANR_white_rever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5943600"/>
            <a:ext cx="2381250" cy="447675"/>
          </a:xfrm>
          <a:prstGeom prst="rect">
            <a:avLst/>
          </a:prstGeom>
          <a:noFill/>
          <a:extLst>
            <a:ext uri="{909E8E84-426E-40dd-AFC4-6F175D3DCCD1}">
              <a14:hiddenFill xmlns:a14="http://schemas.microsoft.com/office/drawing/2010/main" xmlns="">
                <a:solidFill>
                  <a:srgbClr val="FFFFFF"/>
                </a:solidFill>
              </a14:hiddenFill>
            </a:ext>
          </a:extLst>
        </p:spPr>
      </p:pic>
      <p:pic>
        <p:nvPicPr>
          <p:cNvPr id="26627" name="Picture 3" descr="Chambord Liqueur bottle"/>
          <p:cNvPicPr>
            <a:picLocks noChangeAspect="1" noChangeArrowheads="1"/>
          </p:cNvPicPr>
          <p:nvPr/>
        </p:nvPicPr>
        <p:blipFill>
          <a:blip r:embed="rId3" cstate="print"/>
          <a:srcRect/>
          <a:stretch>
            <a:fillRect/>
          </a:stretch>
        </p:blipFill>
        <p:spPr bwMode="auto">
          <a:xfrm>
            <a:off x="914400" y="2438400"/>
            <a:ext cx="1905000" cy="2676525"/>
          </a:xfrm>
          <a:prstGeom prst="rect">
            <a:avLst/>
          </a:prstGeom>
          <a:noFill/>
        </p:spPr>
      </p:pic>
      <p:sp>
        <p:nvSpPr>
          <p:cNvPr id="11" name="TextBox 10"/>
          <p:cNvSpPr txBox="1"/>
          <p:nvPr/>
        </p:nvSpPr>
        <p:spPr>
          <a:xfrm>
            <a:off x="3581400" y="2362200"/>
            <a:ext cx="5105400" cy="3046988"/>
          </a:xfrm>
          <a:prstGeom prst="rect">
            <a:avLst/>
          </a:prstGeom>
          <a:noFill/>
        </p:spPr>
        <p:txBody>
          <a:bodyPr wrap="square" rtlCol="0">
            <a:spAutoFit/>
          </a:bodyPr>
          <a:lstStyle/>
          <a:p>
            <a:r>
              <a:rPr lang="en-US" sz="2400" b="1" dirty="0" smtClean="0">
                <a:solidFill>
                  <a:srgbClr val="FFFF00"/>
                </a:solidFill>
                <a:effectLst>
                  <a:outerShdw blurRad="38100" dist="38100" dir="2700000" algn="tl">
                    <a:srgbClr val="000000">
                      <a:alpha val="43137"/>
                    </a:srgbClr>
                  </a:outerShdw>
                </a:effectLst>
              </a:rPr>
              <a:t>Chambord Liqueur is a raspberry infused   Cognac that is based on a 17</a:t>
            </a:r>
            <a:r>
              <a:rPr lang="en-US" sz="2400" b="1" baseline="30000" dirty="0" smtClean="0">
                <a:solidFill>
                  <a:srgbClr val="FFFF00"/>
                </a:solidFill>
                <a:effectLst>
                  <a:outerShdw blurRad="38100" dist="38100" dir="2700000" algn="tl">
                    <a:srgbClr val="000000">
                      <a:alpha val="43137"/>
                    </a:srgbClr>
                  </a:outerShdw>
                </a:effectLst>
              </a:rPr>
              <a:t>th</a:t>
            </a:r>
            <a:r>
              <a:rPr lang="en-US" sz="2400" b="1" dirty="0" smtClean="0">
                <a:solidFill>
                  <a:srgbClr val="FFFF00"/>
                </a:solidFill>
                <a:effectLst>
                  <a:outerShdw blurRad="38100" dist="38100" dir="2700000" algn="tl">
                    <a:srgbClr val="000000">
                      <a:alpha val="43137"/>
                    </a:srgbClr>
                  </a:outerShdw>
                </a:effectLst>
              </a:rPr>
              <a:t> century formula that uses both black and red raspberries.  In addition to the berries, vanilla, citrus peel and honey are part of the formula.  The product was originally made in the Loire Valley in France</a:t>
            </a:r>
            <a:endParaRPr lang="en-US" sz="2400" b="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304800" y="228600"/>
            <a:ext cx="8458200" cy="1470025"/>
          </a:xfrm>
        </p:spPr>
        <p:txBody>
          <a:bodyPr>
            <a:normAutofit/>
          </a:bodyPr>
          <a:lstStyle/>
          <a:p>
            <a:r>
              <a:rPr lang="en-US" sz="3600" b="1" dirty="0" smtClean="0">
                <a:solidFill>
                  <a:srgbClr val="FFC000"/>
                </a:solidFill>
                <a:effectLst>
                  <a:outerShdw blurRad="38100" dist="38100" dir="2700000" algn="tl">
                    <a:srgbClr val="000000">
                      <a:alpha val="43137"/>
                    </a:srgbClr>
                  </a:outerShdw>
                </a:effectLst>
                <a:latin typeface="+mn-lt"/>
              </a:rPr>
              <a:t>Tahoe Fruit &amp; Vegetable Workshop Series</a:t>
            </a:r>
            <a:endParaRPr lang="en-US" sz="3600" dirty="0">
              <a:solidFill>
                <a:srgbClr val="FFC000"/>
              </a:solidFill>
              <a:latin typeface="+mn-lt"/>
            </a:endParaRPr>
          </a:p>
        </p:txBody>
      </p:sp>
      <p:sp>
        <p:nvSpPr>
          <p:cNvPr id="8" name="Subtitle 7"/>
          <p:cNvSpPr txBox="1">
            <a:spLocks noGrp="1"/>
          </p:cNvSpPr>
          <p:nvPr>
            <p:ph type="subTitle" idx="1"/>
          </p:nvPr>
        </p:nvSpPr>
        <p:spPr>
          <a:xfrm>
            <a:off x="4419600" y="1219200"/>
            <a:ext cx="4724400" cy="461665"/>
          </a:xfrm>
          <a:prstGeom prst="rect">
            <a:avLst/>
          </a:prstGeom>
          <a:noFill/>
        </p:spPr>
        <p:txBody>
          <a:bodyPr wrap="square" rtlCol="0">
            <a:spAutoFit/>
          </a:bodyPr>
          <a:lstStyle/>
          <a:p>
            <a:r>
              <a:rPr lang="en-US" sz="2400" b="1" dirty="0" smtClean="0">
                <a:solidFill>
                  <a:schemeClr val="tx1"/>
                </a:solidFill>
                <a:effectLst>
                  <a:outerShdw blurRad="38100" dist="38100" dir="2700000" algn="tl">
                    <a:srgbClr val="000000">
                      <a:alpha val="43137"/>
                    </a:srgbClr>
                  </a:outerShdw>
                </a:effectLst>
              </a:rPr>
              <a:t>Raspberries and a Gooseberry</a:t>
            </a:r>
            <a:endParaRPr lang="en-US" sz="2400" b="1" dirty="0">
              <a:solidFill>
                <a:schemeClr val="tx1"/>
              </a:solidFill>
              <a:effectLst>
                <a:outerShdw blurRad="38100" dist="38100" dir="2700000" algn="tl">
                  <a:srgbClr val="000000">
                    <a:alpha val="43137"/>
                  </a:srgbClr>
                </a:outerShdw>
              </a:effectLst>
            </a:endParaRPr>
          </a:p>
        </p:txBody>
      </p:sp>
      <p:sp>
        <p:nvSpPr>
          <p:cNvPr id="9" name="Subtitle 2"/>
          <p:cNvSpPr txBox="1">
            <a:spLocks/>
          </p:cNvSpPr>
          <p:nvPr/>
        </p:nvSpPr>
        <p:spPr>
          <a:xfrm>
            <a:off x="228600" y="6019800"/>
            <a:ext cx="5486400" cy="3810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Co-operative Extension Tahoe Basin Master Gardeners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pic>
        <p:nvPicPr>
          <p:cNvPr id="10" name="Picture 6" descr="UC_ANR_white_rever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5943600"/>
            <a:ext cx="2381250" cy="44767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912753" y="1438882"/>
            <a:ext cx="3251868" cy="523220"/>
          </a:xfrm>
          <a:prstGeom prst="rect">
            <a:avLst/>
          </a:prstGeom>
          <a:noFill/>
        </p:spPr>
        <p:txBody>
          <a:bodyPr wrap="square" rtlCol="0">
            <a:spAutoFit/>
          </a:bodyPr>
          <a:lstStyle/>
          <a:p>
            <a:r>
              <a:rPr lang="en-US" sz="2800" b="1" dirty="0" smtClean="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Master Gardeners</a:t>
            </a:r>
            <a:endParaRPr lang="en-US" sz="28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11" name="Picture 2" descr="C:\Users\TempAdmin1\Desktop\My Pictures\Truckee Garden\Ericka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429000"/>
            <a:ext cx="2607054" cy="173692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52400" y="5181600"/>
            <a:ext cx="3365412" cy="369332"/>
          </a:xfrm>
          <a:prstGeom prst="rect">
            <a:avLst/>
          </a:prstGeom>
        </p:spPr>
        <p:txBody>
          <a:bodyPr wrap="square">
            <a:spAutoFit/>
          </a:bodyPr>
          <a:lstStyle/>
          <a:p>
            <a:r>
              <a:rPr lang="en-US" b="1" dirty="0">
                <a:solidFill>
                  <a:srgbClr val="FFC000"/>
                </a:solidFill>
                <a:effectLst>
                  <a:outerShdw blurRad="38100" dist="38100" dir="2700000" algn="tl">
                    <a:srgbClr val="000000">
                      <a:alpha val="43137"/>
                    </a:srgbClr>
                  </a:outerShdw>
                </a:effectLst>
              </a:rPr>
              <a:t>Work with Community Gardens</a:t>
            </a:r>
          </a:p>
        </p:txBody>
      </p:sp>
      <p:pic>
        <p:nvPicPr>
          <p:cNvPr id="13" name="Picture 6" descr="C:\Users\TempAdmin1\Desktop\My Pictures\Truckee Garden\truckee demo dav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3657600"/>
            <a:ext cx="2235121" cy="167634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www.tahoedailytribune.com/csp/mediapool/sites/dt.common.streams.StreamServer.cls?STREAMOID=R7SJPFV3373d0OmcB$j5Wc$daE2N3K4ZzOUsqbU5sYsdERvdl0FGOiTHt7UOjw7NWCsjLu883Ygn4B49Lvm9bPe2QeMKQdVeZmXF$9l$4uCZ8QDXhaHEp3rvzXRJFdy0KqPHLoMevcTLo3h8xh70Y6N_U_CryOsw6FTOdKL_jpQ-&amp;CONTENTTYPE=image/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00400" y="2971800"/>
            <a:ext cx="3124200" cy="1849324"/>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6934200" y="3200400"/>
            <a:ext cx="1676400" cy="369332"/>
          </a:xfrm>
          <a:prstGeom prst="rect">
            <a:avLst/>
          </a:prstGeom>
        </p:spPr>
        <p:txBody>
          <a:bodyPr wrap="square">
            <a:spAutoFit/>
          </a:bodyPr>
          <a:lstStyle/>
          <a:p>
            <a:r>
              <a:rPr lang="en-US" b="1" dirty="0">
                <a:solidFill>
                  <a:srgbClr val="FFC000"/>
                </a:solidFill>
                <a:effectLst>
                  <a:outerShdw blurRad="38100" dist="38100" dir="2700000" algn="tl">
                    <a:srgbClr val="000000">
                      <a:alpha val="43137"/>
                    </a:srgbClr>
                  </a:outerShdw>
                </a:effectLst>
              </a:rPr>
              <a:t>Do workshops</a:t>
            </a:r>
          </a:p>
        </p:txBody>
      </p:sp>
      <p:sp>
        <p:nvSpPr>
          <p:cNvPr id="16" name="Rectangle 15"/>
          <p:cNvSpPr/>
          <p:nvPr/>
        </p:nvSpPr>
        <p:spPr>
          <a:xfrm>
            <a:off x="3352800" y="2590800"/>
            <a:ext cx="2819400" cy="369332"/>
          </a:xfrm>
          <a:prstGeom prst="rect">
            <a:avLst/>
          </a:prstGeom>
        </p:spPr>
        <p:txBody>
          <a:bodyPr wrap="square">
            <a:spAutoFit/>
          </a:bodyPr>
          <a:lstStyle/>
          <a:p>
            <a:r>
              <a:rPr lang="en-US" b="1" dirty="0">
                <a:solidFill>
                  <a:srgbClr val="FFC000"/>
                </a:solidFill>
                <a:effectLst>
                  <a:outerShdw blurRad="38100" dist="38100" dir="2700000" algn="tl">
                    <a:srgbClr val="000000">
                      <a:alpha val="43137"/>
                    </a:srgbClr>
                  </a:outerShdw>
                </a:effectLst>
              </a:rPr>
              <a:t>Work with School Gardens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304800" y="228600"/>
            <a:ext cx="8458200" cy="1470025"/>
          </a:xfrm>
        </p:spPr>
        <p:txBody>
          <a:bodyPr>
            <a:normAutofit/>
          </a:bodyPr>
          <a:lstStyle/>
          <a:p>
            <a:r>
              <a:rPr lang="en-US" sz="3600" b="1" dirty="0" smtClean="0">
                <a:solidFill>
                  <a:srgbClr val="FFC000"/>
                </a:solidFill>
                <a:effectLst>
                  <a:outerShdw blurRad="38100" dist="38100" dir="2700000" algn="tl">
                    <a:srgbClr val="000000">
                      <a:alpha val="43137"/>
                    </a:srgbClr>
                  </a:outerShdw>
                </a:effectLst>
                <a:latin typeface="+mn-lt"/>
              </a:rPr>
              <a:t>Tahoe Fruit &amp; Vegetable Workshop Series</a:t>
            </a:r>
            <a:endParaRPr lang="en-US" sz="3600" dirty="0">
              <a:solidFill>
                <a:srgbClr val="FFC000"/>
              </a:solidFill>
              <a:latin typeface="+mn-lt"/>
            </a:endParaRPr>
          </a:p>
        </p:txBody>
      </p:sp>
      <p:sp>
        <p:nvSpPr>
          <p:cNvPr id="8" name="Subtitle 7"/>
          <p:cNvSpPr txBox="1">
            <a:spLocks noGrp="1"/>
          </p:cNvSpPr>
          <p:nvPr>
            <p:ph type="subTitle" idx="1"/>
          </p:nvPr>
        </p:nvSpPr>
        <p:spPr>
          <a:xfrm>
            <a:off x="4419600" y="1447800"/>
            <a:ext cx="4724400" cy="461665"/>
          </a:xfrm>
          <a:prstGeom prst="rect">
            <a:avLst/>
          </a:prstGeom>
          <a:noFill/>
        </p:spPr>
        <p:txBody>
          <a:bodyPr wrap="square" rtlCol="0">
            <a:spAutoFit/>
          </a:bodyPr>
          <a:lstStyle/>
          <a:p>
            <a:r>
              <a:rPr lang="en-US" sz="2400" b="1" dirty="0" smtClean="0">
                <a:solidFill>
                  <a:schemeClr val="tx1"/>
                </a:solidFill>
                <a:effectLst>
                  <a:outerShdw blurRad="38100" dist="38100" dir="2700000" algn="tl">
                    <a:srgbClr val="000000">
                      <a:alpha val="43137"/>
                    </a:srgbClr>
                  </a:outerShdw>
                </a:effectLst>
              </a:rPr>
              <a:t>Raspberries and a Gooseberry</a:t>
            </a:r>
            <a:endParaRPr lang="en-US" sz="2400" b="1" dirty="0">
              <a:solidFill>
                <a:schemeClr val="tx1"/>
              </a:solidFill>
              <a:effectLst>
                <a:outerShdw blurRad="38100" dist="38100" dir="2700000" algn="tl">
                  <a:srgbClr val="000000">
                    <a:alpha val="43137"/>
                  </a:srgbClr>
                </a:outerShdw>
              </a:effectLst>
            </a:endParaRPr>
          </a:p>
        </p:txBody>
      </p:sp>
      <p:sp>
        <p:nvSpPr>
          <p:cNvPr id="9" name="Subtitle 2"/>
          <p:cNvSpPr txBox="1">
            <a:spLocks/>
          </p:cNvSpPr>
          <p:nvPr/>
        </p:nvSpPr>
        <p:spPr>
          <a:xfrm>
            <a:off x="228600" y="6019800"/>
            <a:ext cx="5486400" cy="3810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Co-operative Extension Tahoe Basin Master Gardeners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pic>
        <p:nvPicPr>
          <p:cNvPr id="10" name="Picture 6" descr="UC_ANR_white_rever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5943600"/>
            <a:ext cx="2381250" cy="44767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304800" y="1752600"/>
            <a:ext cx="2966001" cy="1569660"/>
          </a:xfrm>
          <a:prstGeom prst="rect">
            <a:avLst/>
          </a:prstGeom>
          <a:noFill/>
        </p:spPr>
        <p:txBody>
          <a:bodyPr wrap="square" rtlCol="0">
            <a:spAutoFit/>
          </a:bodyPr>
          <a:lstStyle/>
          <a:p>
            <a:pPr algn="ctr"/>
            <a:r>
              <a:rPr lang="en-US" sz="2400" b="1" dirty="0" smtClean="0">
                <a:solidFill>
                  <a:srgbClr val="FFC000"/>
                </a:solidFill>
                <a:effectLst>
                  <a:outerShdw blurRad="38100" dist="38100" dir="2700000" algn="tl">
                    <a:srgbClr val="000000">
                      <a:alpha val="43137"/>
                    </a:srgbClr>
                  </a:outerShdw>
                </a:effectLst>
              </a:rPr>
              <a:t>Answer Basic Gardening questions at Farmers’ Markets</a:t>
            </a:r>
            <a:endParaRPr lang="en-US" sz="2400" b="1" dirty="0">
              <a:solidFill>
                <a:srgbClr val="FFC000"/>
              </a:solidFill>
              <a:effectLst>
                <a:outerShdw blurRad="38100" dist="38100" dir="2700000" algn="tl">
                  <a:srgbClr val="000000">
                    <a:alpha val="43137"/>
                  </a:srgbClr>
                </a:outerShdw>
              </a:effectLst>
            </a:endParaRPr>
          </a:p>
        </p:txBody>
      </p:sp>
      <p:sp>
        <p:nvSpPr>
          <p:cNvPr id="11" name="TextBox 10"/>
          <p:cNvSpPr txBox="1"/>
          <p:nvPr/>
        </p:nvSpPr>
        <p:spPr>
          <a:xfrm>
            <a:off x="343594" y="3661420"/>
            <a:ext cx="2743200" cy="1938992"/>
          </a:xfrm>
          <a:prstGeom prst="rect">
            <a:avLst/>
          </a:prstGeom>
          <a:noFill/>
        </p:spPr>
        <p:txBody>
          <a:bodyPr wrap="square" rtlCol="0">
            <a:spAutoFit/>
          </a:bodyPr>
          <a:lstStyle/>
          <a:p>
            <a:pPr algn="ctr"/>
            <a:r>
              <a:rPr lang="en-US" sz="2400" b="1" u="sng" dirty="0" smtClean="0">
                <a:solidFill>
                  <a:srgbClr val="FFFF00"/>
                </a:solidFill>
              </a:rPr>
              <a:t>Most common answer to any question:  </a:t>
            </a:r>
          </a:p>
          <a:p>
            <a:pPr algn="ctr"/>
            <a:endParaRPr lang="en-US" sz="2400" b="1" u="sng" dirty="0" smtClean="0">
              <a:solidFill>
                <a:srgbClr val="FFFF00"/>
              </a:solidFill>
            </a:endParaRPr>
          </a:p>
          <a:p>
            <a:pPr algn="ctr"/>
            <a:r>
              <a:rPr lang="en-US" sz="2400" b="1" dirty="0" smtClean="0">
                <a:solidFill>
                  <a:srgbClr val="FFC000"/>
                </a:solidFill>
                <a:effectLst>
                  <a:outerShdw blurRad="38100" dist="38100" dir="2700000" algn="tl">
                    <a:srgbClr val="000000">
                      <a:alpha val="43137"/>
                    </a:srgbClr>
                  </a:outerShdw>
                </a:effectLst>
              </a:rPr>
              <a:t>It depends?</a:t>
            </a:r>
            <a:endParaRPr lang="en-US" sz="2400" b="1" dirty="0">
              <a:solidFill>
                <a:srgbClr val="FFC000"/>
              </a:solidFill>
              <a:effectLst>
                <a:outerShdw blurRad="38100" dist="38100" dir="2700000" algn="tl">
                  <a:srgbClr val="000000">
                    <a:alpha val="43137"/>
                  </a:srgbClr>
                </a:outerShdw>
              </a:effectLst>
            </a:endParaRPr>
          </a:p>
        </p:txBody>
      </p:sp>
      <p:pic>
        <p:nvPicPr>
          <p:cNvPr id="12" name="Picture 2" descr="http://www.skirunfarmersmarket.com/uploads/1/2/2/9/12294522/12053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2743200"/>
            <a:ext cx="4765368" cy="289496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6477000" y="2133600"/>
            <a:ext cx="2254337" cy="461665"/>
          </a:xfrm>
          <a:prstGeom prst="rect">
            <a:avLst/>
          </a:prstGeom>
          <a:noFill/>
        </p:spPr>
        <p:txBody>
          <a:bodyPr wrap="square" rtlCol="0">
            <a:spAutoFit/>
          </a:bodyPr>
          <a:lstStyle/>
          <a:p>
            <a:r>
              <a:rPr lang="en-US" sz="2400" b="1" dirty="0" smtClean="0">
                <a:solidFill>
                  <a:srgbClr val="FFC000"/>
                </a:solidFill>
                <a:effectLst>
                  <a:outerShdw blurRad="38100" dist="38100" dir="2700000" algn="tl">
                    <a:srgbClr val="000000">
                      <a:alpha val="43137"/>
                    </a:srgbClr>
                  </a:outerShdw>
                </a:effectLst>
              </a:rPr>
              <a:t>Plant Sales</a:t>
            </a:r>
            <a:endParaRPr lang="en-US" sz="2400" b="1" dirty="0">
              <a:solidFill>
                <a:srgbClr val="FFC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304800" y="228600"/>
            <a:ext cx="8458200" cy="1470025"/>
          </a:xfrm>
        </p:spPr>
        <p:txBody>
          <a:bodyPr>
            <a:normAutofit/>
          </a:bodyPr>
          <a:lstStyle/>
          <a:p>
            <a:r>
              <a:rPr lang="en-US" sz="3600" b="1" dirty="0" smtClean="0">
                <a:solidFill>
                  <a:srgbClr val="FFC000"/>
                </a:solidFill>
                <a:effectLst>
                  <a:outerShdw blurRad="38100" dist="38100" dir="2700000" algn="tl">
                    <a:srgbClr val="000000">
                      <a:alpha val="43137"/>
                    </a:srgbClr>
                  </a:outerShdw>
                </a:effectLst>
                <a:latin typeface="+mn-lt"/>
              </a:rPr>
              <a:t>Tahoe Fruit &amp; Vegetable Workshop Series</a:t>
            </a:r>
            <a:endParaRPr lang="en-US" sz="3600" dirty="0">
              <a:solidFill>
                <a:srgbClr val="FFC000"/>
              </a:solidFill>
              <a:latin typeface="+mn-lt"/>
            </a:endParaRPr>
          </a:p>
        </p:txBody>
      </p:sp>
      <p:sp>
        <p:nvSpPr>
          <p:cNvPr id="8" name="Subtitle 7"/>
          <p:cNvSpPr txBox="1">
            <a:spLocks noGrp="1"/>
          </p:cNvSpPr>
          <p:nvPr>
            <p:ph type="subTitle" idx="1"/>
          </p:nvPr>
        </p:nvSpPr>
        <p:spPr>
          <a:xfrm>
            <a:off x="4419600" y="1447800"/>
            <a:ext cx="4724400" cy="461665"/>
          </a:xfrm>
          <a:prstGeom prst="rect">
            <a:avLst/>
          </a:prstGeom>
          <a:noFill/>
        </p:spPr>
        <p:txBody>
          <a:bodyPr wrap="square" rtlCol="0">
            <a:spAutoFit/>
          </a:bodyPr>
          <a:lstStyle/>
          <a:p>
            <a:r>
              <a:rPr lang="en-US" sz="2400" b="1" dirty="0" smtClean="0">
                <a:solidFill>
                  <a:schemeClr val="tx1"/>
                </a:solidFill>
                <a:effectLst>
                  <a:outerShdw blurRad="38100" dist="38100" dir="2700000" algn="tl">
                    <a:srgbClr val="000000">
                      <a:alpha val="43137"/>
                    </a:srgbClr>
                  </a:outerShdw>
                </a:effectLst>
              </a:rPr>
              <a:t>Raspberries and a Gooseberry</a:t>
            </a:r>
            <a:endParaRPr lang="en-US" sz="2400" b="1" dirty="0">
              <a:solidFill>
                <a:schemeClr val="tx1"/>
              </a:solidFill>
              <a:effectLst>
                <a:outerShdw blurRad="38100" dist="38100" dir="2700000" algn="tl">
                  <a:srgbClr val="000000">
                    <a:alpha val="43137"/>
                  </a:srgbClr>
                </a:outerShdw>
              </a:effectLst>
            </a:endParaRPr>
          </a:p>
        </p:txBody>
      </p:sp>
      <p:sp>
        <p:nvSpPr>
          <p:cNvPr id="9" name="Subtitle 2"/>
          <p:cNvSpPr txBox="1">
            <a:spLocks/>
          </p:cNvSpPr>
          <p:nvPr/>
        </p:nvSpPr>
        <p:spPr>
          <a:xfrm>
            <a:off x="228600" y="6019800"/>
            <a:ext cx="5486400" cy="3810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Co-operative Extension Tahoe Basin Master Gardeners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pic>
        <p:nvPicPr>
          <p:cNvPr id="10" name="Picture 6" descr="UC_ANR_white_rever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5943600"/>
            <a:ext cx="2381250" cy="447675"/>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https://encrypted-tbn1.gstatic.com/images?q=tbn:ANd9GcRKDQmP4l8vmOx3L2GGwkDcm9TdzlWCDj_X4gRlYKW4pumX8Fa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3733800"/>
            <a:ext cx="2676525" cy="17145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914400" y="1752600"/>
            <a:ext cx="1773242" cy="461665"/>
          </a:xfrm>
          <a:prstGeom prst="rect">
            <a:avLst/>
          </a:prstGeom>
        </p:spPr>
        <p:txBody>
          <a:bodyPr wrap="none">
            <a:spAutoFit/>
          </a:bodyPr>
          <a:lstStyle/>
          <a:p>
            <a:r>
              <a:rPr lang="en-US" sz="2400" b="1" dirty="0">
                <a:solidFill>
                  <a:srgbClr val="FFC000"/>
                </a:solidFill>
                <a:effectLst>
                  <a:outerShdw blurRad="38100" dist="38100" dir="2700000" algn="tl">
                    <a:srgbClr val="000000">
                      <a:alpha val="43137"/>
                    </a:srgbClr>
                  </a:outerShdw>
                </a:effectLst>
              </a:rPr>
              <a:t>Phenology</a:t>
            </a:r>
            <a:endParaRPr lang="en-US" sz="2400" dirty="0">
              <a:solidFill>
                <a:srgbClr val="FFC000"/>
              </a:solidFill>
              <a:effectLst>
                <a:outerShdw blurRad="38100" dist="38100" dir="2700000" algn="tl">
                  <a:srgbClr val="000000">
                    <a:alpha val="43137"/>
                  </a:srgbClr>
                </a:outerShdw>
              </a:effectLst>
            </a:endParaRPr>
          </a:p>
        </p:txBody>
      </p:sp>
      <p:sp>
        <p:nvSpPr>
          <p:cNvPr id="12" name="Rectangle 11"/>
          <p:cNvSpPr/>
          <p:nvPr/>
        </p:nvSpPr>
        <p:spPr>
          <a:xfrm>
            <a:off x="304800" y="2286000"/>
            <a:ext cx="4419600" cy="1323439"/>
          </a:xfrm>
          <a:prstGeom prst="rect">
            <a:avLst/>
          </a:prstGeom>
        </p:spPr>
        <p:txBody>
          <a:bodyPr wrap="square">
            <a:spAutoFit/>
          </a:bodyPr>
          <a:lstStyle/>
          <a:p>
            <a:r>
              <a:rPr lang="en-US" sz="2000" b="1" dirty="0">
                <a:effectLst>
                  <a:outerShdw blurRad="38100" dist="38100" dir="2700000" algn="tl">
                    <a:srgbClr val="000000">
                      <a:alpha val="43137"/>
                    </a:srgbClr>
                  </a:outerShdw>
                </a:effectLst>
              </a:rPr>
              <a:t>Phenology looks at growth and development </a:t>
            </a:r>
            <a:r>
              <a:rPr lang="en-US" sz="2000" b="1" dirty="0" smtClean="0">
                <a:effectLst>
                  <a:outerShdw blurRad="38100" dist="38100" dir="2700000" algn="tl">
                    <a:srgbClr val="000000">
                      <a:alpha val="43137"/>
                    </a:srgbClr>
                  </a:outerShdw>
                </a:effectLst>
              </a:rPr>
              <a:t>differences between plant </a:t>
            </a:r>
            <a:r>
              <a:rPr lang="en-US" sz="2000" b="1" dirty="0">
                <a:effectLst>
                  <a:outerShdw blurRad="38100" dist="38100" dir="2700000" algn="tl">
                    <a:srgbClr val="000000">
                      <a:alpha val="43137"/>
                    </a:srgbClr>
                  </a:outerShdw>
                </a:effectLst>
              </a:rPr>
              <a:t>varieties that are due to </a:t>
            </a:r>
            <a:r>
              <a:rPr lang="en-US" sz="2000" b="1" u="sng" dirty="0">
                <a:solidFill>
                  <a:srgbClr val="FFFF00"/>
                </a:solidFill>
                <a:effectLst>
                  <a:outerShdw blurRad="38100" dist="38100" dir="2700000" algn="tl">
                    <a:srgbClr val="000000">
                      <a:alpha val="43137"/>
                    </a:srgbClr>
                  </a:outerShdw>
                </a:effectLst>
              </a:rPr>
              <a:t>weather and climate</a:t>
            </a:r>
            <a:r>
              <a:rPr lang="en-US" sz="2000" b="1" dirty="0">
                <a:effectLst>
                  <a:outerShdw blurRad="38100" dist="38100" dir="2700000" algn="tl">
                    <a:srgbClr val="000000">
                      <a:alpha val="43137"/>
                    </a:srgbClr>
                  </a:outerShdw>
                </a:effectLst>
              </a:rPr>
              <a:t>. </a:t>
            </a:r>
          </a:p>
        </p:txBody>
      </p:sp>
      <p:sp>
        <p:nvSpPr>
          <p:cNvPr id="13" name="Rectangle 12"/>
          <p:cNvSpPr/>
          <p:nvPr/>
        </p:nvSpPr>
        <p:spPr>
          <a:xfrm>
            <a:off x="381000" y="3810000"/>
            <a:ext cx="5080000" cy="1569660"/>
          </a:xfrm>
          <a:prstGeom prst="rect">
            <a:avLst/>
          </a:prstGeom>
        </p:spPr>
        <p:txBody>
          <a:bodyPr wrap="square">
            <a:spAutoFit/>
          </a:bodyPr>
          <a:lstStyle/>
          <a:p>
            <a:r>
              <a:rPr lang="en-US" sz="2400" b="1" dirty="0">
                <a:solidFill>
                  <a:srgbClr val="FFFF00"/>
                </a:solidFill>
                <a:effectLst>
                  <a:outerShdw blurRad="38100" dist="38100" dir="2700000" algn="tl">
                    <a:srgbClr val="000000">
                      <a:alpha val="43137"/>
                    </a:srgbClr>
                  </a:outerShdw>
                </a:effectLst>
              </a:rPr>
              <a:t>Varietal Comparative Phenology (VCP) </a:t>
            </a:r>
            <a:r>
              <a:rPr lang="en-US" sz="2400" b="1" dirty="0" smtClean="0">
                <a:solidFill>
                  <a:srgbClr val="FFFF00"/>
                </a:solidFill>
                <a:effectLst>
                  <a:outerShdw blurRad="38100" dist="38100" dir="2700000" algn="tl">
                    <a:srgbClr val="000000">
                      <a:alpha val="43137"/>
                    </a:srgbClr>
                  </a:outerShdw>
                </a:effectLst>
              </a:rPr>
              <a:t>compares growth </a:t>
            </a:r>
            <a:r>
              <a:rPr lang="en-US" sz="2400" b="1" dirty="0">
                <a:solidFill>
                  <a:srgbClr val="FFFF00"/>
                </a:solidFill>
                <a:effectLst>
                  <a:outerShdw blurRad="38100" dist="38100" dir="2700000" algn="tl">
                    <a:srgbClr val="000000">
                      <a:alpha val="43137"/>
                    </a:srgbClr>
                  </a:outerShdw>
                </a:effectLst>
              </a:rPr>
              <a:t>and development differences between plant </a:t>
            </a:r>
            <a:r>
              <a:rPr lang="en-US" sz="2400" b="1" dirty="0" smtClean="0">
                <a:solidFill>
                  <a:srgbClr val="FFFF00"/>
                </a:solidFill>
                <a:effectLst>
                  <a:outerShdw blurRad="38100" dist="38100" dir="2700000" algn="tl">
                    <a:srgbClr val="000000">
                      <a:alpha val="43137"/>
                    </a:srgbClr>
                  </a:outerShdw>
                </a:effectLst>
              </a:rPr>
              <a:t>cultivars </a:t>
            </a:r>
            <a:r>
              <a:rPr lang="en-US" sz="2400" b="1" dirty="0">
                <a:solidFill>
                  <a:srgbClr val="FFFF00"/>
                </a:solidFill>
                <a:effectLst>
                  <a:outerShdw blurRad="38100" dist="38100" dir="2700000" algn="tl">
                    <a:srgbClr val="000000">
                      <a:alpha val="43137"/>
                    </a:srgbClr>
                  </a:outerShdw>
                </a:effectLst>
              </a:rPr>
              <a:t>that are due to </a:t>
            </a:r>
            <a:r>
              <a:rPr lang="en-US" sz="2400" b="1" u="sng" dirty="0">
                <a:solidFill>
                  <a:srgbClr val="FFFF00"/>
                </a:solidFill>
                <a:effectLst>
                  <a:outerShdw blurRad="38100" dist="38100" dir="2700000" algn="tl">
                    <a:srgbClr val="000000">
                      <a:alpha val="43137"/>
                    </a:srgbClr>
                  </a:outerShdw>
                </a:effectLst>
              </a:rPr>
              <a:t>weather and </a:t>
            </a:r>
            <a:r>
              <a:rPr lang="en-US" sz="2400" b="1" u="sng" dirty="0" smtClean="0">
                <a:solidFill>
                  <a:srgbClr val="FFFF00"/>
                </a:solidFill>
                <a:effectLst>
                  <a:outerShdw blurRad="38100" dist="38100" dir="2700000" algn="tl">
                    <a:srgbClr val="000000">
                      <a:alpha val="43137"/>
                    </a:srgbClr>
                  </a:outerShdw>
                </a:effectLst>
              </a:rPr>
              <a:t>climate</a:t>
            </a:r>
            <a:endParaRPr lang="en-US" sz="2400" b="1" dirty="0">
              <a:solidFill>
                <a:srgbClr val="FFFF00"/>
              </a:solidFill>
              <a:effectLst>
                <a:outerShdw blurRad="38100" dist="38100" dir="2700000" algn="tl">
                  <a:srgbClr val="000000">
                    <a:alpha val="43137"/>
                  </a:srgbClr>
                </a:outerShdw>
              </a:effectLst>
            </a:endParaRPr>
          </a:p>
        </p:txBody>
      </p:sp>
      <p:sp>
        <p:nvSpPr>
          <p:cNvPr id="14" name="Rectangle 13"/>
          <p:cNvSpPr/>
          <p:nvPr/>
        </p:nvSpPr>
        <p:spPr>
          <a:xfrm>
            <a:off x="5410200" y="2438400"/>
            <a:ext cx="4113627" cy="369332"/>
          </a:xfrm>
          <a:prstGeom prst="rect">
            <a:avLst/>
          </a:prstGeom>
        </p:spPr>
        <p:txBody>
          <a:bodyPr wrap="none">
            <a:spAutoFit/>
          </a:bodyPr>
          <a:lstStyle/>
          <a:p>
            <a:r>
              <a:rPr lang="en-US" dirty="0"/>
              <a:t>Merriam-Webster on-line Dictionary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304800" y="228600"/>
            <a:ext cx="8458200" cy="1470025"/>
          </a:xfrm>
        </p:spPr>
        <p:txBody>
          <a:bodyPr>
            <a:normAutofit/>
          </a:bodyPr>
          <a:lstStyle/>
          <a:p>
            <a:r>
              <a:rPr lang="en-US" sz="3600" b="1" dirty="0" smtClean="0">
                <a:solidFill>
                  <a:srgbClr val="FFC000"/>
                </a:solidFill>
                <a:effectLst>
                  <a:outerShdw blurRad="38100" dist="38100" dir="2700000" algn="tl">
                    <a:srgbClr val="000000">
                      <a:alpha val="43137"/>
                    </a:srgbClr>
                  </a:outerShdw>
                </a:effectLst>
                <a:latin typeface="+mn-lt"/>
              </a:rPr>
              <a:t>Tahoe Fruit &amp; Vegetable Workshop Series</a:t>
            </a:r>
            <a:endParaRPr lang="en-US" sz="3600" dirty="0">
              <a:solidFill>
                <a:srgbClr val="FFC000"/>
              </a:solidFill>
              <a:latin typeface="+mn-lt"/>
            </a:endParaRPr>
          </a:p>
        </p:txBody>
      </p:sp>
      <p:sp>
        <p:nvSpPr>
          <p:cNvPr id="8" name="Subtitle 7"/>
          <p:cNvSpPr txBox="1">
            <a:spLocks noGrp="1"/>
          </p:cNvSpPr>
          <p:nvPr>
            <p:ph type="subTitle" idx="1"/>
          </p:nvPr>
        </p:nvSpPr>
        <p:spPr>
          <a:xfrm>
            <a:off x="4419600" y="1447800"/>
            <a:ext cx="4724400" cy="461665"/>
          </a:xfrm>
          <a:prstGeom prst="rect">
            <a:avLst/>
          </a:prstGeom>
          <a:noFill/>
        </p:spPr>
        <p:txBody>
          <a:bodyPr wrap="square" rtlCol="0">
            <a:spAutoFit/>
          </a:bodyPr>
          <a:lstStyle/>
          <a:p>
            <a:r>
              <a:rPr lang="en-US" sz="2400" b="1" dirty="0" smtClean="0">
                <a:solidFill>
                  <a:schemeClr val="tx1"/>
                </a:solidFill>
                <a:effectLst>
                  <a:outerShdw blurRad="38100" dist="38100" dir="2700000" algn="tl">
                    <a:srgbClr val="000000">
                      <a:alpha val="43137"/>
                    </a:srgbClr>
                  </a:outerShdw>
                </a:effectLst>
              </a:rPr>
              <a:t>Raspberries and a Gooseberry</a:t>
            </a:r>
            <a:endParaRPr lang="en-US" sz="2400" b="1" dirty="0">
              <a:solidFill>
                <a:schemeClr val="tx1"/>
              </a:solidFill>
              <a:effectLst>
                <a:outerShdw blurRad="38100" dist="38100" dir="2700000" algn="tl">
                  <a:srgbClr val="000000">
                    <a:alpha val="43137"/>
                  </a:srgbClr>
                </a:outerShdw>
              </a:effectLst>
            </a:endParaRPr>
          </a:p>
        </p:txBody>
      </p:sp>
      <p:sp>
        <p:nvSpPr>
          <p:cNvPr id="9" name="Subtitle 2"/>
          <p:cNvSpPr txBox="1">
            <a:spLocks/>
          </p:cNvSpPr>
          <p:nvPr/>
        </p:nvSpPr>
        <p:spPr>
          <a:xfrm>
            <a:off x="228600" y="6019800"/>
            <a:ext cx="5486400" cy="3810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Co-operative Extension Tahoe Basin Master Gardeners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pic>
        <p:nvPicPr>
          <p:cNvPr id="10" name="Picture 6" descr="UC_ANR_white_rever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5943600"/>
            <a:ext cx="2381250" cy="447675"/>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Box 10"/>
          <p:cNvSpPr txBox="1"/>
          <p:nvPr/>
        </p:nvSpPr>
        <p:spPr>
          <a:xfrm>
            <a:off x="990600" y="5105400"/>
            <a:ext cx="2097818" cy="276999"/>
          </a:xfrm>
          <a:prstGeom prst="rect">
            <a:avLst/>
          </a:prstGeom>
          <a:noFill/>
        </p:spPr>
        <p:txBody>
          <a:bodyPr wrap="none" rtlCol="0">
            <a:spAutoFit/>
          </a:bodyPr>
          <a:lstStyle/>
          <a:p>
            <a:r>
              <a:rPr lang="en-US" sz="1200" dirty="0" smtClean="0"/>
              <a:t>University of Minnesota Image</a:t>
            </a:r>
            <a:endParaRPr lang="en-US" sz="1200" dirty="0"/>
          </a:p>
        </p:txBody>
      </p:sp>
      <p:pic>
        <p:nvPicPr>
          <p:cNvPr id="7172" name="Picture 4" descr="Image result for raspberry plant diagram"/>
          <p:cNvPicPr>
            <a:picLocks noChangeAspect="1" noChangeArrowheads="1"/>
          </p:cNvPicPr>
          <p:nvPr/>
        </p:nvPicPr>
        <p:blipFill>
          <a:blip r:embed="rId3" cstate="print"/>
          <a:srcRect/>
          <a:stretch>
            <a:fillRect/>
          </a:stretch>
        </p:blipFill>
        <p:spPr bwMode="auto">
          <a:xfrm>
            <a:off x="6248400" y="2057400"/>
            <a:ext cx="2438400" cy="2438400"/>
          </a:xfrm>
          <a:prstGeom prst="rect">
            <a:avLst/>
          </a:prstGeom>
          <a:noFill/>
        </p:spPr>
      </p:pic>
      <p:sp>
        <p:nvSpPr>
          <p:cNvPr id="12" name="TextBox 11"/>
          <p:cNvSpPr txBox="1"/>
          <p:nvPr/>
        </p:nvSpPr>
        <p:spPr>
          <a:xfrm>
            <a:off x="6705600" y="4572000"/>
            <a:ext cx="1456104" cy="276999"/>
          </a:xfrm>
          <a:prstGeom prst="rect">
            <a:avLst/>
          </a:prstGeom>
          <a:noFill/>
        </p:spPr>
        <p:txBody>
          <a:bodyPr wrap="none" rtlCol="0">
            <a:spAutoFit/>
          </a:bodyPr>
          <a:lstStyle/>
          <a:p>
            <a:r>
              <a:rPr lang="en-US" sz="1200" dirty="0" smtClean="0"/>
              <a:t>Grow Organic Image</a:t>
            </a:r>
            <a:endParaRPr lang="en-US" sz="1200" dirty="0"/>
          </a:p>
        </p:txBody>
      </p:sp>
      <p:sp>
        <p:nvSpPr>
          <p:cNvPr id="13" name="TextBox 12"/>
          <p:cNvSpPr txBox="1"/>
          <p:nvPr/>
        </p:nvSpPr>
        <p:spPr>
          <a:xfrm>
            <a:off x="838200" y="1676400"/>
            <a:ext cx="2819400" cy="461665"/>
          </a:xfrm>
          <a:prstGeom prst="rect">
            <a:avLst/>
          </a:prstGeom>
          <a:noFill/>
        </p:spPr>
        <p:txBody>
          <a:bodyPr wrap="square" rtlCol="0">
            <a:spAutoFit/>
          </a:bodyPr>
          <a:lstStyle/>
          <a:p>
            <a:r>
              <a:rPr lang="en-US" sz="2400" b="1" dirty="0" smtClean="0">
                <a:solidFill>
                  <a:srgbClr val="FFFF00"/>
                </a:solidFill>
                <a:effectLst>
                  <a:outerShdw blurRad="38100" dist="38100" dir="2700000" algn="tl">
                    <a:srgbClr val="000000">
                      <a:alpha val="43137"/>
                    </a:srgbClr>
                  </a:outerShdw>
                </a:effectLst>
              </a:rPr>
              <a:t>Raspberry anatomy</a:t>
            </a:r>
            <a:endParaRPr lang="en-US" sz="2400" b="1" dirty="0">
              <a:solidFill>
                <a:srgbClr val="FFFF00"/>
              </a:solidFill>
              <a:effectLst>
                <a:outerShdw blurRad="38100" dist="38100" dir="2700000" algn="tl">
                  <a:srgbClr val="000000">
                    <a:alpha val="43137"/>
                  </a:srgbClr>
                </a:outerShdw>
              </a:effectLst>
            </a:endParaRPr>
          </a:p>
        </p:txBody>
      </p:sp>
      <p:pic>
        <p:nvPicPr>
          <p:cNvPr id="7170" name="Picture 2" descr="Image result for raspberry plant diagram"/>
          <p:cNvPicPr>
            <a:picLocks noChangeAspect="1" noChangeArrowheads="1"/>
          </p:cNvPicPr>
          <p:nvPr/>
        </p:nvPicPr>
        <p:blipFill>
          <a:blip r:embed="rId4" cstate="print"/>
          <a:srcRect/>
          <a:stretch>
            <a:fillRect/>
          </a:stretch>
        </p:blipFill>
        <p:spPr bwMode="auto">
          <a:xfrm>
            <a:off x="381000" y="2209800"/>
            <a:ext cx="3276600" cy="2777515"/>
          </a:xfrm>
          <a:prstGeom prst="rect">
            <a:avLst/>
          </a:prstGeom>
          <a:noFill/>
        </p:spPr>
      </p:pic>
      <p:sp>
        <p:nvSpPr>
          <p:cNvPr id="14" name="TextBox 13"/>
          <p:cNvSpPr txBox="1"/>
          <p:nvPr/>
        </p:nvSpPr>
        <p:spPr>
          <a:xfrm>
            <a:off x="3962400" y="4800600"/>
            <a:ext cx="3581400" cy="707886"/>
          </a:xfrm>
          <a:prstGeom prst="rect">
            <a:avLst/>
          </a:prstGeom>
          <a:noFill/>
        </p:spPr>
        <p:txBody>
          <a:bodyPr wrap="square" rtlCol="0">
            <a:spAutoFit/>
          </a:bodyPr>
          <a:lstStyle/>
          <a:p>
            <a:r>
              <a:rPr lang="en-US" sz="2000" b="1" dirty="0" smtClean="0">
                <a:solidFill>
                  <a:srgbClr val="FFFF00"/>
                </a:solidFill>
                <a:effectLst>
                  <a:outerShdw blurRad="38100" dist="38100" dir="2700000" algn="tl">
                    <a:srgbClr val="000000">
                      <a:alpha val="43137"/>
                    </a:srgbClr>
                  </a:outerShdw>
                </a:effectLst>
              </a:rPr>
              <a:t>The crown of a raspberry plant will live about 10 years</a:t>
            </a:r>
            <a:endParaRPr lang="en-US" sz="2000" b="1" dirty="0">
              <a:solidFill>
                <a:srgbClr val="FFFF00"/>
              </a:solidFill>
              <a:effectLst>
                <a:outerShdw blurRad="38100" dist="38100" dir="2700000" algn="tl">
                  <a:srgbClr val="000000">
                    <a:alpha val="43137"/>
                  </a:srgbClr>
                </a:outerShdw>
              </a:effectLst>
            </a:endParaRPr>
          </a:p>
        </p:txBody>
      </p:sp>
      <p:sp>
        <p:nvSpPr>
          <p:cNvPr id="15" name="TextBox 14"/>
          <p:cNvSpPr txBox="1"/>
          <p:nvPr/>
        </p:nvSpPr>
        <p:spPr>
          <a:xfrm>
            <a:off x="3733800" y="2286000"/>
            <a:ext cx="2286000" cy="1754326"/>
          </a:xfrm>
          <a:prstGeom prst="rect">
            <a:avLst/>
          </a:prstGeom>
          <a:noFill/>
        </p:spPr>
        <p:txBody>
          <a:bodyPr wrap="square" rtlCol="0">
            <a:spAutoFit/>
          </a:bodyPr>
          <a:lstStyle/>
          <a:p>
            <a:r>
              <a:rPr lang="en-US" b="1" dirty="0" smtClean="0">
                <a:solidFill>
                  <a:srgbClr val="FFFF00"/>
                </a:solidFill>
                <a:effectLst>
                  <a:outerShdw blurRad="38100" dist="38100" dir="2700000" algn="tl">
                    <a:srgbClr val="000000">
                      <a:alpha val="43137"/>
                    </a:srgbClr>
                  </a:outerShdw>
                </a:effectLst>
              </a:rPr>
              <a:t>The fruit are borne on short racemes. Botanically not a true berry but an aggregate of druplets</a:t>
            </a:r>
          </a:p>
          <a:p>
            <a:r>
              <a:rPr lang="en-US" b="1" dirty="0" smtClean="0">
                <a:solidFill>
                  <a:srgbClr val="FFFF00"/>
                </a:solidFill>
                <a:effectLst>
                  <a:outerShdw blurRad="38100" dist="38100" dir="2700000" algn="tl">
                    <a:srgbClr val="000000">
                      <a:alpha val="43137"/>
                    </a:srgbClr>
                  </a:outerShdw>
                </a:effectLst>
              </a:rPr>
              <a:t>around a conical core.</a:t>
            </a:r>
            <a:endParaRPr lang="en-US" b="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304800" y="228600"/>
            <a:ext cx="8458200" cy="1470025"/>
          </a:xfrm>
        </p:spPr>
        <p:txBody>
          <a:bodyPr>
            <a:normAutofit/>
          </a:bodyPr>
          <a:lstStyle/>
          <a:p>
            <a:r>
              <a:rPr lang="en-US" sz="3600" b="1" dirty="0" smtClean="0">
                <a:solidFill>
                  <a:srgbClr val="FFC000"/>
                </a:solidFill>
                <a:effectLst>
                  <a:outerShdw blurRad="38100" dist="38100" dir="2700000" algn="tl">
                    <a:srgbClr val="000000">
                      <a:alpha val="43137"/>
                    </a:srgbClr>
                  </a:outerShdw>
                </a:effectLst>
                <a:latin typeface="+mn-lt"/>
              </a:rPr>
              <a:t>Tahoe Fruit &amp; Vegetable Workshop Series</a:t>
            </a:r>
            <a:endParaRPr lang="en-US" sz="3600" dirty="0">
              <a:solidFill>
                <a:srgbClr val="FFC000"/>
              </a:solidFill>
              <a:latin typeface="+mn-lt"/>
            </a:endParaRPr>
          </a:p>
        </p:txBody>
      </p:sp>
      <p:sp>
        <p:nvSpPr>
          <p:cNvPr id="8" name="Subtitle 7"/>
          <p:cNvSpPr txBox="1">
            <a:spLocks noGrp="1"/>
          </p:cNvSpPr>
          <p:nvPr>
            <p:ph type="subTitle" idx="1"/>
          </p:nvPr>
        </p:nvSpPr>
        <p:spPr>
          <a:xfrm>
            <a:off x="4419600" y="1447800"/>
            <a:ext cx="4724400" cy="461665"/>
          </a:xfrm>
          <a:prstGeom prst="rect">
            <a:avLst/>
          </a:prstGeom>
          <a:noFill/>
        </p:spPr>
        <p:txBody>
          <a:bodyPr wrap="square" rtlCol="0">
            <a:spAutoFit/>
          </a:bodyPr>
          <a:lstStyle/>
          <a:p>
            <a:r>
              <a:rPr lang="en-US" sz="2400" b="1" dirty="0" smtClean="0">
                <a:solidFill>
                  <a:schemeClr val="tx1"/>
                </a:solidFill>
                <a:effectLst>
                  <a:outerShdw blurRad="38100" dist="38100" dir="2700000" algn="tl">
                    <a:srgbClr val="000000">
                      <a:alpha val="43137"/>
                    </a:srgbClr>
                  </a:outerShdw>
                </a:effectLst>
              </a:rPr>
              <a:t>Raspberries and a Gooseberry</a:t>
            </a:r>
            <a:endParaRPr lang="en-US" sz="2400" b="1" dirty="0">
              <a:solidFill>
                <a:schemeClr val="tx1"/>
              </a:solidFill>
              <a:effectLst>
                <a:outerShdw blurRad="38100" dist="38100" dir="2700000" algn="tl">
                  <a:srgbClr val="000000">
                    <a:alpha val="43137"/>
                  </a:srgbClr>
                </a:outerShdw>
              </a:effectLst>
            </a:endParaRPr>
          </a:p>
        </p:txBody>
      </p:sp>
      <p:sp>
        <p:nvSpPr>
          <p:cNvPr id="9" name="Subtitle 2"/>
          <p:cNvSpPr txBox="1">
            <a:spLocks/>
          </p:cNvSpPr>
          <p:nvPr/>
        </p:nvSpPr>
        <p:spPr>
          <a:xfrm>
            <a:off x="228600" y="6019800"/>
            <a:ext cx="5486400" cy="3810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Co-operative Extension Tahoe Basin Master Gardeners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pic>
        <p:nvPicPr>
          <p:cNvPr id="10" name="Picture 6" descr="UC_ANR_white_rever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5943600"/>
            <a:ext cx="2381250" cy="44767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457200" y="1524000"/>
            <a:ext cx="7315200" cy="1323439"/>
          </a:xfrm>
          <a:prstGeom prst="rect">
            <a:avLst/>
          </a:prstGeom>
          <a:noFill/>
        </p:spPr>
        <p:txBody>
          <a:bodyPr wrap="square" rtlCol="0">
            <a:spAutoFit/>
          </a:bodyPr>
          <a:lstStyle/>
          <a:p>
            <a:r>
              <a:rPr lang="en-US" sz="2000" b="1" dirty="0" smtClean="0">
                <a:solidFill>
                  <a:srgbClr val="FFFF00"/>
                </a:solidFill>
                <a:effectLst>
                  <a:outerShdw blurRad="38100" dist="38100" dir="2700000" algn="tl">
                    <a:srgbClr val="000000">
                      <a:alpha val="43137"/>
                    </a:srgbClr>
                  </a:outerShdw>
                </a:effectLst>
              </a:rPr>
              <a:t>What’s in a name?  </a:t>
            </a:r>
          </a:p>
          <a:p>
            <a:r>
              <a:rPr lang="en-US" sz="2000" b="1" dirty="0" smtClean="0">
                <a:solidFill>
                  <a:srgbClr val="FFFF00"/>
                </a:solidFill>
                <a:effectLst>
                  <a:outerShdw blurRad="38100" dist="38100" dir="2700000" algn="tl">
                    <a:srgbClr val="000000">
                      <a:alpha val="43137"/>
                    </a:srgbClr>
                  </a:outerShdw>
                </a:effectLst>
              </a:rPr>
              <a:t>Raspberries and closely related blackberry, tayberry boysenberry, loganberry, and dewberry are referred to as brambles (at least those with a spreading habit).</a:t>
            </a:r>
            <a:endParaRPr lang="en-US" sz="2000" b="1" dirty="0">
              <a:solidFill>
                <a:srgbClr val="FFFF00"/>
              </a:solidFill>
              <a:effectLst>
                <a:outerShdw blurRad="38100" dist="38100" dir="2700000" algn="tl">
                  <a:srgbClr val="000000">
                    <a:alpha val="43137"/>
                  </a:srgbClr>
                </a:outerShdw>
              </a:effectLst>
            </a:endParaRPr>
          </a:p>
        </p:txBody>
      </p:sp>
      <p:sp>
        <p:nvSpPr>
          <p:cNvPr id="12" name="TextBox 11"/>
          <p:cNvSpPr txBox="1"/>
          <p:nvPr/>
        </p:nvSpPr>
        <p:spPr>
          <a:xfrm>
            <a:off x="3657600" y="2743200"/>
            <a:ext cx="5257800" cy="1323439"/>
          </a:xfrm>
          <a:prstGeom prst="rect">
            <a:avLst/>
          </a:prstGeom>
          <a:noFill/>
        </p:spPr>
        <p:txBody>
          <a:bodyPr wrap="square" rtlCol="0">
            <a:spAutoFit/>
          </a:bodyPr>
          <a:lstStyle/>
          <a:p>
            <a:r>
              <a:rPr lang="en-US" sz="2000" b="1" dirty="0" smtClean="0">
                <a:solidFill>
                  <a:schemeClr val="accent6">
                    <a:lumMod val="75000"/>
                  </a:schemeClr>
                </a:solidFill>
                <a:effectLst>
                  <a:outerShdw blurRad="38100" dist="38100" dir="2700000" algn="tl">
                    <a:srgbClr val="000000">
                      <a:alpha val="43137"/>
                    </a:srgbClr>
                  </a:outerShdw>
                </a:effectLst>
              </a:rPr>
              <a:t>Batology – The scientific study of the genus </a:t>
            </a:r>
            <a:r>
              <a:rPr lang="en-US" sz="2000" b="1" i="1" dirty="0" smtClean="0">
                <a:solidFill>
                  <a:schemeClr val="accent6">
                    <a:lumMod val="75000"/>
                  </a:schemeClr>
                </a:solidFill>
                <a:effectLst>
                  <a:outerShdw blurRad="38100" dist="38100" dir="2700000" algn="tl">
                    <a:srgbClr val="000000">
                      <a:alpha val="43137"/>
                    </a:srgbClr>
                  </a:outerShdw>
                </a:effectLst>
              </a:rPr>
              <a:t>Rubus</a:t>
            </a:r>
            <a:r>
              <a:rPr lang="en-US" sz="2000" b="1" dirty="0" smtClean="0">
                <a:solidFill>
                  <a:schemeClr val="accent6">
                    <a:lumMod val="75000"/>
                  </a:schemeClr>
                </a:solidFill>
                <a:effectLst>
                  <a:outerShdw blurRad="38100" dist="38100" dir="2700000" algn="tl">
                    <a:srgbClr val="000000">
                      <a:alpha val="43137"/>
                    </a:srgbClr>
                  </a:outerShdw>
                </a:effectLst>
              </a:rPr>
              <a:t>, specifically those in with spreading appearance</a:t>
            </a:r>
          </a:p>
          <a:p>
            <a:r>
              <a:rPr lang="en-US" sz="2000" b="1" dirty="0" smtClean="0">
                <a:solidFill>
                  <a:schemeClr val="accent6">
                    <a:lumMod val="75000"/>
                  </a:schemeClr>
                </a:solidFill>
                <a:effectLst>
                  <a:outerShdw blurRad="38100" dist="38100" dir="2700000" algn="tl">
                    <a:srgbClr val="000000">
                      <a:alpha val="43137"/>
                    </a:srgbClr>
                  </a:outerShdw>
                </a:effectLst>
              </a:rPr>
              <a:t>        Batologist is a person that studies brambles</a:t>
            </a:r>
            <a:endParaRPr lang="en-US" sz="2000" b="1" dirty="0">
              <a:solidFill>
                <a:schemeClr val="accent6">
                  <a:lumMod val="75000"/>
                </a:schemeClr>
              </a:solidFill>
              <a:effectLst>
                <a:outerShdw blurRad="38100" dist="38100" dir="2700000" algn="tl">
                  <a:srgbClr val="000000">
                    <a:alpha val="43137"/>
                  </a:srgbClr>
                </a:outerShdw>
              </a:effectLst>
            </a:endParaRPr>
          </a:p>
        </p:txBody>
      </p:sp>
      <p:sp>
        <p:nvSpPr>
          <p:cNvPr id="13" name="TextBox 12"/>
          <p:cNvSpPr txBox="1"/>
          <p:nvPr/>
        </p:nvSpPr>
        <p:spPr>
          <a:xfrm>
            <a:off x="381000" y="4114800"/>
            <a:ext cx="8153400" cy="2185214"/>
          </a:xfrm>
          <a:prstGeom prst="rect">
            <a:avLst/>
          </a:prstGeom>
          <a:noFill/>
        </p:spPr>
        <p:txBody>
          <a:bodyPr wrap="square" rtlCol="0">
            <a:spAutoFit/>
          </a:bodyPr>
          <a:lstStyle/>
          <a:p>
            <a:r>
              <a:rPr lang="en-US" sz="2000" b="1" dirty="0" smtClean="0">
                <a:solidFill>
                  <a:srgbClr val="FFFF00"/>
                </a:solidFill>
                <a:effectLst>
                  <a:outerShdw blurRad="38100" dist="38100" dir="2700000" algn="tl">
                    <a:srgbClr val="000000">
                      <a:alpha val="43137"/>
                    </a:srgbClr>
                  </a:outerShdw>
                </a:effectLst>
              </a:rPr>
              <a:t>Raspberry name is derived from either –</a:t>
            </a:r>
          </a:p>
          <a:p>
            <a:r>
              <a:rPr lang="en-US" sz="2000" b="1" dirty="0" smtClean="0">
                <a:solidFill>
                  <a:srgbClr val="FFFF00"/>
                </a:solidFill>
                <a:effectLst>
                  <a:outerShdw blurRad="38100" dist="38100" dir="2700000" algn="tl">
                    <a:srgbClr val="000000">
                      <a:alpha val="43137"/>
                    </a:srgbClr>
                  </a:outerShdw>
                </a:effectLst>
              </a:rPr>
              <a:t>	raspise (sweet red wine) - 15</a:t>
            </a:r>
            <a:r>
              <a:rPr lang="en-US" sz="2000" b="1" baseline="30000" dirty="0" smtClean="0">
                <a:solidFill>
                  <a:srgbClr val="FFFF00"/>
                </a:solidFill>
                <a:effectLst>
                  <a:outerShdw blurRad="38100" dist="38100" dir="2700000" algn="tl">
                    <a:srgbClr val="000000">
                      <a:alpha val="43137"/>
                    </a:srgbClr>
                  </a:outerShdw>
                </a:effectLst>
              </a:rPr>
              <a:t>th</a:t>
            </a:r>
            <a:r>
              <a:rPr lang="en-US" sz="2000" b="1" dirty="0" smtClean="0">
                <a:solidFill>
                  <a:srgbClr val="FFFF00"/>
                </a:solidFill>
                <a:effectLst>
                  <a:outerShdw blurRad="38100" dist="38100" dir="2700000" algn="tl">
                    <a:srgbClr val="000000">
                      <a:alpha val="43137"/>
                    </a:srgbClr>
                  </a:outerShdw>
                </a:effectLst>
              </a:rPr>
              <a:t> century English concoction</a:t>
            </a:r>
          </a:p>
          <a:p>
            <a:r>
              <a:rPr lang="en-US" sz="2000" b="1" dirty="0" smtClean="0">
                <a:solidFill>
                  <a:srgbClr val="FFFF00"/>
                </a:solidFill>
                <a:effectLst>
                  <a:outerShdw blurRad="38100" dist="38100" dir="2700000" algn="tl">
                    <a:srgbClr val="000000">
                      <a:alpha val="43137"/>
                    </a:srgbClr>
                  </a:outerShdw>
                </a:effectLst>
              </a:rPr>
              <a:t>	vinum raseys  (rough vines) - Anglo Latin</a:t>
            </a:r>
          </a:p>
          <a:p>
            <a:r>
              <a:rPr lang="en-US" sz="2000" b="1" dirty="0" smtClean="0">
                <a:solidFill>
                  <a:srgbClr val="FFFF00"/>
                </a:solidFill>
                <a:effectLst>
                  <a:outerShdw blurRad="38100" dist="38100" dir="2700000" algn="tl">
                    <a:srgbClr val="000000">
                      <a:alpha val="43137"/>
                    </a:srgbClr>
                  </a:outerShdw>
                </a:effectLst>
              </a:rPr>
              <a:t>	raspoie (thicket) - Germanic</a:t>
            </a:r>
          </a:p>
          <a:p>
            <a:r>
              <a:rPr lang="en-US" sz="2000" b="1" dirty="0" smtClean="0">
                <a:solidFill>
                  <a:srgbClr val="FFFF00"/>
                </a:solidFill>
                <a:effectLst>
                  <a:outerShdw blurRad="38100" dist="38100" dir="2700000" algn="tl">
                    <a:srgbClr val="000000">
                      <a:alpha val="43137"/>
                    </a:srgbClr>
                  </a:outerShdw>
                </a:effectLst>
              </a:rPr>
              <a:t>	rough berry - Old English</a:t>
            </a:r>
          </a:p>
          <a:p>
            <a:r>
              <a:rPr lang="en-US" dirty="0" smtClean="0"/>
              <a:t>	</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304800" y="228600"/>
            <a:ext cx="8458200" cy="1470025"/>
          </a:xfrm>
        </p:spPr>
        <p:txBody>
          <a:bodyPr>
            <a:normAutofit/>
          </a:bodyPr>
          <a:lstStyle/>
          <a:p>
            <a:r>
              <a:rPr lang="en-US" sz="3600" b="1" dirty="0" smtClean="0">
                <a:solidFill>
                  <a:srgbClr val="FFC000"/>
                </a:solidFill>
                <a:effectLst>
                  <a:outerShdw blurRad="38100" dist="38100" dir="2700000" algn="tl">
                    <a:srgbClr val="000000">
                      <a:alpha val="43137"/>
                    </a:srgbClr>
                  </a:outerShdw>
                </a:effectLst>
                <a:latin typeface="+mn-lt"/>
              </a:rPr>
              <a:t>Tahoe Fruit &amp; Vegetable Workshop Series</a:t>
            </a:r>
            <a:endParaRPr lang="en-US" sz="3600" dirty="0">
              <a:solidFill>
                <a:srgbClr val="FFC000"/>
              </a:solidFill>
              <a:latin typeface="+mn-lt"/>
            </a:endParaRPr>
          </a:p>
        </p:txBody>
      </p:sp>
      <p:sp>
        <p:nvSpPr>
          <p:cNvPr id="8" name="Subtitle 7"/>
          <p:cNvSpPr txBox="1">
            <a:spLocks noGrp="1"/>
          </p:cNvSpPr>
          <p:nvPr>
            <p:ph type="subTitle" idx="1"/>
          </p:nvPr>
        </p:nvSpPr>
        <p:spPr>
          <a:xfrm>
            <a:off x="4419600" y="1447800"/>
            <a:ext cx="4724400" cy="461665"/>
          </a:xfrm>
          <a:prstGeom prst="rect">
            <a:avLst/>
          </a:prstGeom>
          <a:noFill/>
        </p:spPr>
        <p:txBody>
          <a:bodyPr wrap="square" rtlCol="0">
            <a:spAutoFit/>
          </a:bodyPr>
          <a:lstStyle/>
          <a:p>
            <a:r>
              <a:rPr lang="en-US" sz="2400" b="1" dirty="0" smtClean="0">
                <a:solidFill>
                  <a:schemeClr val="tx1"/>
                </a:solidFill>
                <a:effectLst>
                  <a:outerShdw blurRad="38100" dist="38100" dir="2700000" algn="tl">
                    <a:srgbClr val="000000">
                      <a:alpha val="43137"/>
                    </a:srgbClr>
                  </a:outerShdw>
                </a:effectLst>
              </a:rPr>
              <a:t>Raspberries</a:t>
            </a:r>
            <a:endParaRPr lang="en-US" sz="2400" b="1" dirty="0">
              <a:solidFill>
                <a:schemeClr val="tx1"/>
              </a:solidFill>
              <a:effectLst>
                <a:outerShdw blurRad="38100" dist="38100" dir="2700000" algn="tl">
                  <a:srgbClr val="000000">
                    <a:alpha val="43137"/>
                  </a:srgbClr>
                </a:outerShdw>
              </a:effectLst>
            </a:endParaRPr>
          </a:p>
        </p:txBody>
      </p:sp>
      <p:sp>
        <p:nvSpPr>
          <p:cNvPr id="9" name="Subtitle 2"/>
          <p:cNvSpPr txBox="1">
            <a:spLocks/>
          </p:cNvSpPr>
          <p:nvPr/>
        </p:nvSpPr>
        <p:spPr>
          <a:xfrm>
            <a:off x="228600" y="6019800"/>
            <a:ext cx="5486400" cy="3810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Co-operative Extension Tahoe Basin Master Gardeners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pic>
        <p:nvPicPr>
          <p:cNvPr id="10" name="Picture 6" descr="UC_ANR_white_rever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5943600"/>
            <a:ext cx="2381250" cy="44767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762000" y="1905000"/>
            <a:ext cx="2133600" cy="400110"/>
          </a:xfrm>
          <a:prstGeom prst="rect">
            <a:avLst/>
          </a:prstGeom>
          <a:noFill/>
        </p:spPr>
        <p:txBody>
          <a:bodyPr wrap="square" rtlCol="0">
            <a:spAutoFit/>
          </a:bodyPr>
          <a:lstStyle/>
          <a:p>
            <a:r>
              <a:rPr lang="en-US" sz="2000" b="1" dirty="0" smtClean="0">
                <a:solidFill>
                  <a:schemeClr val="accent6">
                    <a:lumMod val="75000"/>
                  </a:schemeClr>
                </a:solidFill>
                <a:effectLst>
                  <a:outerShdw blurRad="38100" dist="38100" dir="2700000" algn="tl">
                    <a:srgbClr val="000000">
                      <a:alpha val="43137"/>
                    </a:srgbClr>
                  </a:outerShdw>
                </a:effectLst>
              </a:rPr>
              <a:t>A Rose is a Rose</a:t>
            </a:r>
            <a:endParaRPr lang="en-US" sz="2000" b="1" dirty="0">
              <a:solidFill>
                <a:schemeClr val="accent6">
                  <a:lumMod val="75000"/>
                </a:schemeClr>
              </a:solidFill>
              <a:effectLst>
                <a:outerShdw blurRad="38100" dist="38100" dir="2700000" algn="tl">
                  <a:srgbClr val="000000">
                    <a:alpha val="43137"/>
                  </a:srgbClr>
                </a:outerShdw>
              </a:effectLst>
            </a:endParaRPr>
          </a:p>
        </p:txBody>
      </p:sp>
      <p:sp>
        <p:nvSpPr>
          <p:cNvPr id="11" name="TextBox 10"/>
          <p:cNvSpPr txBox="1"/>
          <p:nvPr/>
        </p:nvSpPr>
        <p:spPr>
          <a:xfrm>
            <a:off x="381000" y="2286000"/>
            <a:ext cx="5638800" cy="3416320"/>
          </a:xfrm>
          <a:prstGeom prst="rect">
            <a:avLst/>
          </a:prstGeom>
          <a:noFill/>
        </p:spPr>
        <p:txBody>
          <a:bodyPr wrap="square" rtlCol="0">
            <a:spAutoFit/>
          </a:bodyPr>
          <a:lstStyle/>
          <a:p>
            <a:r>
              <a:rPr lang="en-US" b="1" dirty="0" smtClean="0">
                <a:solidFill>
                  <a:srgbClr val="FFFF00"/>
                </a:solidFill>
                <a:effectLst>
                  <a:outerShdw blurRad="38100" dist="38100" dir="2700000" algn="tl">
                    <a:srgbClr val="000000">
                      <a:alpha val="43137"/>
                    </a:srgbClr>
                  </a:outerShdw>
                </a:effectLst>
              </a:rPr>
              <a:t>Raspberries are in the rose family (Rosaceae.  The genus name is </a:t>
            </a:r>
            <a:r>
              <a:rPr lang="en-US" b="1" i="1" dirty="0" smtClean="0">
                <a:solidFill>
                  <a:srgbClr val="FFFF00"/>
                </a:solidFill>
                <a:effectLst>
                  <a:outerShdw blurRad="38100" dist="38100" dir="2700000" algn="tl">
                    <a:srgbClr val="000000">
                      <a:alpha val="43137"/>
                    </a:srgbClr>
                  </a:outerShdw>
                </a:effectLst>
              </a:rPr>
              <a:t>Rubus</a:t>
            </a:r>
            <a:r>
              <a:rPr lang="en-US" b="1" dirty="0" smtClean="0">
                <a:solidFill>
                  <a:srgbClr val="FFFF00"/>
                </a:solidFill>
                <a:effectLst>
                  <a:outerShdw blurRad="38100" dist="38100" dir="2700000" algn="tl">
                    <a:srgbClr val="000000">
                      <a:alpha val="43137"/>
                    </a:srgbClr>
                  </a:outerShdw>
                </a:effectLst>
              </a:rPr>
              <a:t>.  The red variety  is </a:t>
            </a:r>
            <a:r>
              <a:rPr lang="en-US" b="1" i="1" dirty="0" smtClean="0">
                <a:solidFill>
                  <a:srgbClr val="FFFF00"/>
                </a:solidFill>
                <a:effectLst>
                  <a:outerShdw blurRad="38100" dist="38100" dir="2700000" algn="tl">
                    <a:srgbClr val="000000">
                      <a:alpha val="43137"/>
                    </a:srgbClr>
                  </a:outerShdw>
                </a:effectLst>
              </a:rPr>
              <a:t>R. Idaeus</a:t>
            </a:r>
            <a:r>
              <a:rPr lang="en-US" b="1" dirty="0" smtClean="0">
                <a:solidFill>
                  <a:srgbClr val="FFFF00"/>
                </a:solidFill>
                <a:effectLst>
                  <a:outerShdw blurRad="38100" dist="38100" dir="2700000" algn="tl">
                    <a:srgbClr val="000000">
                      <a:alpha val="43137"/>
                    </a:srgbClr>
                  </a:outerShdw>
                </a:effectLst>
              </a:rPr>
              <a:t>, and the North American subspecies is spp  </a:t>
            </a:r>
            <a:r>
              <a:rPr lang="en-US" b="1" i="1" dirty="0" smtClean="0">
                <a:solidFill>
                  <a:srgbClr val="FFFF00"/>
                </a:solidFill>
                <a:effectLst>
                  <a:outerShdw blurRad="38100" dist="38100" dir="2700000" algn="tl">
                    <a:srgbClr val="000000">
                      <a:alpha val="43137"/>
                    </a:srgbClr>
                  </a:outerShdw>
                </a:effectLst>
              </a:rPr>
              <a:t>strigosus</a:t>
            </a:r>
            <a:r>
              <a:rPr lang="en-US" b="1" dirty="0" smtClean="0">
                <a:solidFill>
                  <a:srgbClr val="FFFF00"/>
                </a:solidFill>
                <a:effectLst>
                  <a:outerShdw blurRad="38100" dist="38100" dir="2700000" algn="tl">
                    <a:srgbClr val="000000">
                      <a:alpha val="43137"/>
                    </a:srgbClr>
                  </a:outerShdw>
                </a:effectLst>
              </a:rPr>
              <a:t>. </a:t>
            </a:r>
          </a:p>
          <a:p>
            <a:endParaRPr lang="en-US" b="1" dirty="0" smtClean="0">
              <a:solidFill>
                <a:srgbClr val="FFFF00"/>
              </a:solidFill>
              <a:effectLst>
                <a:outerShdw blurRad="38100" dist="38100" dir="2700000" algn="tl">
                  <a:srgbClr val="000000">
                    <a:alpha val="43137"/>
                  </a:srgbClr>
                </a:outerShdw>
              </a:effectLst>
            </a:endParaRPr>
          </a:p>
          <a:p>
            <a:r>
              <a:rPr lang="en-US" b="1" dirty="0" smtClean="0">
                <a:solidFill>
                  <a:srgbClr val="FFFF00"/>
                </a:solidFill>
                <a:effectLst>
                  <a:outerShdw blurRad="38100" dist="38100" dir="2700000" algn="tl">
                    <a:srgbClr val="000000">
                      <a:alpha val="43137"/>
                    </a:srgbClr>
                  </a:outerShdw>
                </a:effectLst>
              </a:rPr>
              <a:t>The black raspberry or black cap is native to North America, </a:t>
            </a:r>
            <a:r>
              <a:rPr lang="en-US" b="1" i="1" dirty="0" smtClean="0">
                <a:solidFill>
                  <a:srgbClr val="FFFF00"/>
                </a:solidFill>
                <a:effectLst>
                  <a:outerShdw blurRad="38100" dist="38100" dir="2700000" algn="tl">
                    <a:srgbClr val="000000">
                      <a:alpha val="43137"/>
                    </a:srgbClr>
                  </a:outerShdw>
                </a:effectLst>
              </a:rPr>
              <a:t>R. occidentalis</a:t>
            </a:r>
            <a:r>
              <a:rPr lang="en-US" b="1" dirty="0" smtClean="0">
                <a:solidFill>
                  <a:srgbClr val="FFFF00"/>
                </a:solidFill>
                <a:effectLst>
                  <a:outerShdw blurRad="38100" dist="38100" dir="2700000" algn="tl">
                    <a:srgbClr val="000000">
                      <a:alpha val="43137"/>
                    </a:srgbClr>
                  </a:outerShdw>
                </a:effectLst>
              </a:rPr>
              <a:t>.</a:t>
            </a:r>
          </a:p>
          <a:p>
            <a:endParaRPr lang="en-US" b="1" dirty="0" smtClean="0">
              <a:solidFill>
                <a:srgbClr val="FFFF00"/>
              </a:solidFill>
              <a:effectLst>
                <a:outerShdw blurRad="38100" dist="38100" dir="2700000" algn="tl">
                  <a:srgbClr val="000000">
                    <a:alpha val="43137"/>
                  </a:srgbClr>
                </a:outerShdw>
              </a:effectLst>
            </a:endParaRPr>
          </a:p>
          <a:p>
            <a:r>
              <a:rPr lang="en-US" b="1" dirty="0" smtClean="0">
                <a:solidFill>
                  <a:srgbClr val="FFFF00"/>
                </a:solidFill>
                <a:effectLst>
                  <a:outerShdw blurRad="38100" dist="38100" dir="2700000" algn="tl">
                    <a:srgbClr val="000000">
                      <a:alpha val="43137"/>
                    </a:srgbClr>
                  </a:outerShdw>
                </a:effectLst>
              </a:rPr>
              <a:t>The yellow raspberry are red varieties with a gene for red pigment missing.</a:t>
            </a:r>
          </a:p>
          <a:p>
            <a:endParaRPr lang="en-US" b="1" dirty="0" smtClean="0">
              <a:solidFill>
                <a:srgbClr val="FFFF00"/>
              </a:solidFill>
              <a:effectLst>
                <a:outerShdw blurRad="38100" dist="38100" dir="2700000" algn="tl">
                  <a:srgbClr val="000000">
                    <a:alpha val="43137"/>
                  </a:srgbClr>
                </a:outerShdw>
              </a:effectLst>
            </a:endParaRPr>
          </a:p>
          <a:p>
            <a:r>
              <a:rPr lang="en-US" b="1" dirty="0" smtClean="0">
                <a:solidFill>
                  <a:srgbClr val="FFFF00"/>
                </a:solidFill>
                <a:effectLst>
                  <a:outerShdw blurRad="38100" dist="38100" dir="2700000" algn="tl">
                    <a:srgbClr val="000000">
                      <a:alpha val="43137"/>
                    </a:srgbClr>
                  </a:outerShdw>
                </a:effectLst>
              </a:rPr>
              <a:t>The purple raspberry is a cross of red and black cultivars.</a:t>
            </a:r>
          </a:p>
          <a:p>
            <a:endParaRPr lang="en-US" b="1" dirty="0">
              <a:solidFill>
                <a:srgbClr val="FFFF00"/>
              </a:solidFill>
              <a:effectLst>
                <a:outerShdw blurRad="38100" dist="38100" dir="2700000" algn="tl">
                  <a:srgbClr val="000000">
                    <a:alpha val="43137"/>
                  </a:srgbClr>
                </a:outerShdw>
              </a:effectLst>
            </a:endParaRPr>
          </a:p>
        </p:txBody>
      </p:sp>
      <p:pic>
        <p:nvPicPr>
          <p:cNvPr id="16388" name="Picture 4" descr="Image result for raspberry plant images"/>
          <p:cNvPicPr>
            <a:picLocks noChangeAspect="1" noChangeArrowheads="1"/>
          </p:cNvPicPr>
          <p:nvPr/>
        </p:nvPicPr>
        <p:blipFill>
          <a:blip r:embed="rId3" cstate="print"/>
          <a:srcRect/>
          <a:stretch>
            <a:fillRect/>
          </a:stretch>
        </p:blipFill>
        <p:spPr bwMode="auto">
          <a:xfrm>
            <a:off x="6172200" y="2209800"/>
            <a:ext cx="2590800" cy="2590800"/>
          </a:xfrm>
          <a:prstGeom prst="rect">
            <a:avLst/>
          </a:prstGeom>
          <a:noFill/>
        </p:spPr>
      </p:pic>
      <p:sp>
        <p:nvSpPr>
          <p:cNvPr id="12" name="TextBox 11"/>
          <p:cNvSpPr txBox="1"/>
          <p:nvPr/>
        </p:nvSpPr>
        <p:spPr>
          <a:xfrm>
            <a:off x="7010400" y="4876800"/>
            <a:ext cx="1295400" cy="276999"/>
          </a:xfrm>
          <a:prstGeom prst="rect">
            <a:avLst/>
          </a:prstGeom>
          <a:noFill/>
        </p:spPr>
        <p:txBody>
          <a:bodyPr wrap="square" rtlCol="0">
            <a:spAutoFit/>
          </a:bodyPr>
          <a:lstStyle/>
          <a:p>
            <a:r>
              <a:rPr lang="en-US" sz="1200" dirty="0" smtClean="0"/>
              <a:t>Jung Seed Image</a:t>
            </a:r>
            <a:endParaRPr lang="en-US" sz="1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2183</TotalTime>
  <Words>2209</Words>
  <Application>Microsoft Office PowerPoint</Application>
  <PresentationFormat>On-screen Show (4:3)</PresentationFormat>
  <Paragraphs>311</Paragraphs>
  <Slides>34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Arial</vt:lpstr>
      <vt:lpstr>Calibri</vt:lpstr>
      <vt:lpstr>Office Theme</vt:lpstr>
      <vt:lpstr>Tahoe Fruit &amp; Vegetable Workshop Series</vt:lpstr>
      <vt:lpstr>Tahoe Fruit &amp; Vegetable Workshop Series</vt:lpstr>
      <vt:lpstr>Tahoe Fruit &amp; Vegetable Workshop Series</vt:lpstr>
      <vt:lpstr>Tahoe Fruit &amp; Vegetable Workshop Series</vt:lpstr>
      <vt:lpstr>Tahoe Fruit &amp; Vegetable Workshop Series</vt:lpstr>
      <vt:lpstr>Tahoe Fruit &amp; Vegetable Workshop Series</vt:lpstr>
      <vt:lpstr>Tahoe Fruit &amp; Vegetable Workshop Series</vt:lpstr>
      <vt:lpstr>Tahoe Fruit &amp; Vegetable Workshop Series</vt:lpstr>
      <vt:lpstr>Tahoe Fruit &amp; Vegetable Workshop Series</vt:lpstr>
      <vt:lpstr>Tahoe Fruit &amp; Vegetable Workshop Series</vt:lpstr>
      <vt:lpstr>Tahoe Fruit &amp; Vegetable Workshop Series</vt:lpstr>
      <vt:lpstr>Tahoe Fruit &amp; Vegetable Workshop Series</vt:lpstr>
      <vt:lpstr>Tahoe Fruit &amp; Vegetable Workshop Series</vt:lpstr>
      <vt:lpstr>Tahoe Fruit &amp; Vegetable Workshop Series</vt:lpstr>
      <vt:lpstr>Tahoe Fruit &amp; Vegetable Workshop Series</vt:lpstr>
      <vt:lpstr>Tahoe Fruit &amp; Vegetable Workshop Series</vt:lpstr>
      <vt:lpstr>Tahoe Fruit &amp; Vegetable Workshop Series</vt:lpstr>
      <vt:lpstr>Tahoe Fruit &amp; Vegetable Workshop Series</vt:lpstr>
      <vt:lpstr>Tahoe Fruit &amp; Vegetable Workshop Series</vt:lpstr>
      <vt:lpstr>Tahoe Fruit &amp; Vegetable Workshop Series</vt:lpstr>
      <vt:lpstr>Tahoe Fruit &amp; Vegetable Workshop Series</vt:lpstr>
      <vt:lpstr>Tahoe Fruit &amp; Vegetable Workshop Series</vt:lpstr>
      <vt:lpstr>Tahoe Fruit &amp; Vegetable Workshop Series</vt:lpstr>
      <vt:lpstr>Tahoe Fruit &amp; Vegetable Workshop Series</vt:lpstr>
      <vt:lpstr>Tahoe Fruit &amp; Vegetable Workshop Series</vt:lpstr>
      <vt:lpstr>Tahoe Fruit &amp; Vegetable Workshop Series</vt:lpstr>
      <vt:lpstr>Tahoe Fruit &amp; Vegetable Workshop Series</vt:lpstr>
      <vt:lpstr>Tahoe Fruit &amp; Vegetable Workshop Series</vt:lpstr>
      <vt:lpstr>Tahoe Fruit &amp; Vegetable Workshop Series</vt:lpstr>
      <vt:lpstr>Tahoe Fruit &amp; Vegetable Workshop Series</vt:lpstr>
      <vt:lpstr>Tahoe Fruit &amp; Vegetable Workshop Series</vt:lpstr>
      <vt:lpstr>Tahoe Fruit &amp; Vegetable Workshop Series</vt:lpstr>
      <vt:lpstr>Tahoe Fruit &amp; Vegetable Workshop Series</vt:lpstr>
      <vt:lpstr>Tahoe Fruit &amp; Vegetable Workshop Series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Tahoe Fruit &amp; Vegetable Workshop Series</dc:title>
  <dc:creator>Windows User</dc:creator>
  <cp:lastModifiedBy>Nicole Alison Toy</cp:lastModifiedBy>
  <cp:revision>81</cp:revision>
  <dcterms:created xsi:type="dcterms:W3CDTF">2018-03-31T17:31:26Z</dcterms:created>
  <dcterms:modified xsi:type="dcterms:W3CDTF">2018-06-02T02:17:01Z</dcterms:modified>
</cp:coreProperties>
</file>