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63" r:id="rId4"/>
    <p:sldId id="265" r:id="rId5"/>
    <p:sldId id="268" r:id="rId6"/>
    <p:sldId id="269" r:id="rId7"/>
    <p:sldId id="260" r:id="rId8"/>
    <p:sldId id="270" r:id="rId9"/>
    <p:sldId id="302" r:id="rId10"/>
    <p:sldId id="258" r:id="rId11"/>
    <p:sldId id="267" r:id="rId12"/>
    <p:sldId id="275" r:id="rId13"/>
    <p:sldId id="273" r:id="rId14"/>
    <p:sldId id="261" r:id="rId15"/>
    <p:sldId id="282" r:id="rId16"/>
    <p:sldId id="271" r:id="rId17"/>
    <p:sldId id="286" r:id="rId18"/>
    <p:sldId id="290" r:id="rId19"/>
    <p:sldId id="281" r:id="rId20"/>
    <p:sldId id="283" r:id="rId21"/>
    <p:sldId id="288" r:id="rId22"/>
    <p:sldId id="287" r:id="rId23"/>
    <p:sldId id="292" r:id="rId24"/>
    <p:sldId id="259" r:id="rId25"/>
    <p:sldId id="294" r:id="rId26"/>
    <p:sldId id="291" r:id="rId27"/>
    <p:sldId id="299" r:id="rId28"/>
    <p:sldId id="293" r:id="rId29"/>
    <p:sldId id="297" r:id="rId30"/>
    <p:sldId id="298" r:id="rId31"/>
    <p:sldId id="313" r:id="rId32"/>
    <p:sldId id="312" r:id="rId33"/>
    <p:sldId id="301" r:id="rId34"/>
    <p:sldId id="307" r:id="rId35"/>
    <p:sldId id="306" r:id="rId36"/>
    <p:sldId id="305" r:id="rId37"/>
    <p:sldId id="304" r:id="rId38"/>
    <p:sldId id="303" r:id="rId39"/>
    <p:sldId id="311" r:id="rId40"/>
    <p:sldId id="310" r:id="rId41"/>
    <p:sldId id="264" r:id="rId42"/>
    <p:sldId id="295" r:id="rId43"/>
    <p:sldId id="280" r:id="rId44"/>
    <p:sldId id="284" r:id="rId45"/>
    <p:sldId id="30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pAdmin1" initials="T" lastIdx="0" clrIdx="0">
    <p:extLst>
      <p:ext uri="{19B8F6BF-5375-455C-9EA6-DF929625EA0E}">
        <p15:presenceInfo xmlns:p15="http://schemas.microsoft.com/office/powerpoint/2012/main" userId="TempAdmin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pPr/>
              <a:t>6/26/2018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pPr/>
              <a:t>6/26/2018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pPr/>
              <a:t>6/26/2018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pPr/>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pPr/>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pPr/>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pPr/>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pPr/>
              <a:t>6/26/2018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pPr/>
              <a:t>6/26/2018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pPr/>
              <a:t>6/26/2018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pPr/>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pPr/>
              <a:t>6/26/2018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102" y="1745566"/>
            <a:ext cx="9432517" cy="639418"/>
          </a:xfrm>
        </p:spPr>
        <p:txBody>
          <a:bodyPr>
            <a:normAutofit fontScale="90000"/>
          </a:bodyPr>
          <a:lstStyle/>
          <a:p>
            <a:r>
              <a:rPr lang="en-US" sz="3600" b="1" dirty="0">
                <a:solidFill>
                  <a:schemeClr val="tx1"/>
                </a:solidFill>
                <a:latin typeface="Calibri" panose="020F0502020204030204" pitchFamily="34" charset="0"/>
                <a:cs typeface="Calibri" panose="020F0502020204030204" pitchFamily="34" charset="0"/>
              </a:rPr>
              <a:t>Are you </a:t>
            </a:r>
            <a:r>
              <a:rPr lang="en-US" sz="3600" b="1" dirty="0" smtClean="0">
                <a:solidFill>
                  <a:schemeClr val="tx1"/>
                </a:solidFill>
                <a:latin typeface="Calibri" panose="020F0502020204030204" pitchFamily="34" charset="0"/>
                <a:cs typeface="Calibri" panose="020F0502020204030204" pitchFamily="34" charset="0"/>
              </a:rPr>
              <a:t>Kidding Me  </a:t>
            </a:r>
            <a:r>
              <a:rPr lang="en-US" sz="3600" b="1" dirty="0">
                <a:solidFill>
                  <a:schemeClr val="tx1"/>
                </a:solidFill>
                <a:latin typeface="Calibri" panose="020F0502020204030204" pitchFamily="34" charset="0"/>
                <a:cs typeface="Calibri" panose="020F0502020204030204" pitchFamily="34" charset="0"/>
              </a:rPr>
              <a:t>– Growing Tomatoes at </a:t>
            </a:r>
            <a:r>
              <a:rPr lang="en-US" sz="3600" b="1" dirty="0" smtClean="0">
                <a:solidFill>
                  <a:schemeClr val="tx1"/>
                </a:solidFill>
                <a:latin typeface="Calibri" panose="020F0502020204030204" pitchFamily="34" charset="0"/>
                <a:cs typeface="Calibri" panose="020F0502020204030204" pitchFamily="34" charset="0"/>
              </a:rPr>
              <a:t>Tahoe ?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2226203" y="3724890"/>
            <a:ext cx="9432517" cy="639418"/>
          </a:xfrm>
          <a:prstGeom prst="rect">
            <a:avLst/>
          </a:prstGeom>
        </p:spPr>
        <p:txBody>
          <a:bodyPr vert="horz" wrap="none" lIns="91440" tIns="45720" rIns="91440" bIns="45720" rtlCol="0" anchor="t">
            <a:normAutofit fontScale="25000" lnSpcReduction="20000"/>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dirty="0" smtClean="0"/>
              <a:t/>
            </a:r>
            <a:br>
              <a:rPr lang="en-US" dirty="0" smtClean="0"/>
            </a:br>
            <a:endParaRPr lang="en-US" dirty="0"/>
          </a:p>
        </p:txBody>
      </p:sp>
      <p:sp>
        <p:nvSpPr>
          <p:cNvPr id="7" name="TextBox 6"/>
          <p:cNvSpPr txBox="1"/>
          <p:nvPr/>
        </p:nvSpPr>
        <p:spPr>
          <a:xfrm>
            <a:off x="1039891" y="5340249"/>
            <a:ext cx="2372623" cy="369332"/>
          </a:xfrm>
          <a:prstGeom prst="rect">
            <a:avLst/>
          </a:prstGeom>
          <a:noFill/>
        </p:spPr>
        <p:txBody>
          <a:bodyPr wrap="square" rtlCol="0">
            <a:spAutoFit/>
          </a:bodyPr>
          <a:lstStyle/>
          <a:p>
            <a:r>
              <a:rPr lang="en-US" dirty="0" smtClean="0">
                <a:solidFill>
                  <a:srgbClr val="FFC000"/>
                </a:solidFill>
                <a:latin typeface="Calibri" panose="020F0502020204030204" pitchFamily="34" charset="0"/>
                <a:cs typeface="Calibri" panose="020F0502020204030204" pitchFamily="34" charset="0"/>
              </a:rPr>
              <a:t>Hobby Junkies  image</a:t>
            </a:r>
            <a:endParaRPr lang="en-US" dirty="0">
              <a:solidFill>
                <a:srgbClr val="FFC000"/>
              </a:solidFill>
              <a:latin typeface="Calibri" panose="020F0502020204030204" pitchFamily="34" charset="0"/>
              <a:cs typeface="Calibri" panose="020F0502020204030204" pitchFamily="34" charset="0"/>
            </a:endParaRPr>
          </a:p>
        </p:txBody>
      </p:sp>
      <p:pic>
        <p:nvPicPr>
          <p:cNvPr id="1028" name="Picture 4" descr="http://passingthru.com/wp-content/uploads/2009/10/ROMAS-IN-SNO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770" y="2655192"/>
            <a:ext cx="2853992" cy="20678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7280" y="4759257"/>
            <a:ext cx="2455333" cy="369332"/>
          </a:xfrm>
          <a:prstGeom prst="rect">
            <a:avLst/>
          </a:prstGeom>
          <a:noFill/>
        </p:spPr>
        <p:txBody>
          <a:bodyPr wrap="square" rtlCol="0">
            <a:spAutoFit/>
          </a:bodyPr>
          <a:lstStyle/>
          <a:p>
            <a:r>
              <a:rPr lang="en-US" dirty="0">
                <a:solidFill>
                  <a:srgbClr val="FFC000"/>
                </a:solidFill>
              </a:rPr>
              <a:t>p</a:t>
            </a:r>
            <a:r>
              <a:rPr lang="en-US" dirty="0" smtClean="0">
                <a:solidFill>
                  <a:srgbClr val="FFC000"/>
                </a:solidFill>
              </a:rPr>
              <a:t>assingthru.com image</a:t>
            </a:r>
            <a:endParaRPr lang="en-US" dirty="0">
              <a:solidFill>
                <a:srgbClr val="FFC000"/>
              </a:solidFill>
            </a:endParaRPr>
          </a:p>
        </p:txBody>
      </p:sp>
      <p:pic>
        <p:nvPicPr>
          <p:cNvPr id="1030" name="Picture 6" descr="Image result for animals eating tomatoes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146" y="2429645"/>
            <a:ext cx="2105025"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39510" y="5379231"/>
            <a:ext cx="1811661" cy="369332"/>
          </a:xfrm>
          <a:prstGeom prst="rect">
            <a:avLst/>
          </a:prstGeom>
          <a:noFill/>
        </p:spPr>
        <p:txBody>
          <a:bodyPr wrap="square" rtlCol="0">
            <a:spAutoFit/>
          </a:bodyPr>
          <a:lstStyle/>
          <a:p>
            <a:r>
              <a:rPr lang="en-US" dirty="0" smtClean="0">
                <a:solidFill>
                  <a:srgbClr val="FFC000"/>
                </a:solidFill>
                <a:latin typeface="Calibri" panose="020F0502020204030204" pitchFamily="34" charset="0"/>
                <a:cs typeface="Calibri" panose="020F0502020204030204" pitchFamily="34" charset="0"/>
              </a:rPr>
              <a:t>Pinterest image</a:t>
            </a:r>
            <a:endParaRPr lang="en-US" dirty="0">
              <a:solidFill>
                <a:srgbClr val="FFC000"/>
              </a:solidFill>
              <a:latin typeface="Calibri" panose="020F0502020204030204" pitchFamily="34" charset="0"/>
              <a:cs typeface="Calibri" panose="020F0502020204030204" pitchFamily="34" charset="0"/>
            </a:endParaRPr>
          </a:p>
        </p:txBody>
      </p:sp>
      <p:pic>
        <p:nvPicPr>
          <p:cNvPr id="1032" name="Picture 8" descr="Image result for snow on tomato plants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48" y="2696033"/>
            <a:ext cx="3454816" cy="2591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9287" y="1080424"/>
            <a:ext cx="6909780"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Tahoe’s Problem Child – The Tomato</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3430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9678" y="1125877"/>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032934" y="5018185"/>
            <a:ext cx="2861734" cy="646331"/>
          </a:xfrm>
          <a:prstGeom prst="rect">
            <a:avLst/>
          </a:prstGeom>
          <a:noFill/>
        </p:spPr>
        <p:txBody>
          <a:bodyPr wrap="square" rtlCol="0">
            <a:spAutoFit/>
          </a:bodyPr>
          <a:lstStyle/>
          <a:p>
            <a:pPr algn="ctr"/>
            <a:r>
              <a:rPr lang="en-US" dirty="0" smtClean="0">
                <a:solidFill>
                  <a:srgbClr val="FFC000"/>
                </a:solidFill>
              </a:rPr>
              <a:t>Apologia Biology for Home School Image</a:t>
            </a:r>
            <a:endParaRPr lang="en-US" dirty="0">
              <a:solidFill>
                <a:srgbClr val="FFC000"/>
              </a:solidFill>
            </a:endParaRPr>
          </a:p>
        </p:txBody>
      </p:sp>
      <p:sp>
        <p:nvSpPr>
          <p:cNvPr id="8" name="TextBox 7"/>
          <p:cNvSpPr txBox="1"/>
          <p:nvPr/>
        </p:nvSpPr>
        <p:spPr>
          <a:xfrm>
            <a:off x="5205619" y="2094686"/>
            <a:ext cx="5332849" cy="707886"/>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Tomatoes are in the Solanaceae family as are potatoes, nightshade (belladonna) and eggplant</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p:cNvSpPr txBox="1"/>
          <p:nvPr/>
        </p:nvSpPr>
        <p:spPr>
          <a:xfrm>
            <a:off x="5235526" y="3010465"/>
            <a:ext cx="5534722" cy="707886"/>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Tomatoes can be classified based on fruit color, size/shape, or type of plant growth</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5798661" y="3953222"/>
            <a:ext cx="4541261" cy="1323439"/>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tomato, </a:t>
            </a:r>
            <a:r>
              <a:rPr lang="en-US" sz="2000" b="1" i="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Solanum </a:t>
            </a:r>
            <a:r>
              <a:rPr lang="en-US" sz="2000" b="1" i="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lycopersicum</a:t>
            </a:r>
            <a:r>
              <a:rPr lang="en-US" sz="2000" b="1" i="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native to South America, but was not known to be used there as a food. It was a food in Mexico.</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8366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117355"/>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41077" y="1449869"/>
            <a:ext cx="4534075" cy="1938992"/>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Pliny the Elder ( 23-79 AD) is generally credited with providing the name to the genus </a:t>
            </a:r>
            <a:r>
              <a:rPr lang="en-US" sz="2400" b="1" i="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Solanum</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Two possible meanings – a. In need of sun; or b.  Soothing</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9535485" y="4942876"/>
            <a:ext cx="1086470" cy="369332"/>
          </a:xfrm>
          <a:prstGeom prst="rect">
            <a:avLst/>
          </a:prstGeom>
          <a:noFill/>
        </p:spPr>
        <p:txBody>
          <a:bodyPr wrap="square" rtlCol="0">
            <a:spAutoFit/>
          </a:bodyPr>
          <a:lstStyle/>
          <a:p>
            <a:r>
              <a:rPr lang="en-US" dirty="0" err="1" smtClean="0"/>
              <a:t>wikipedia</a:t>
            </a:r>
            <a:endParaRPr lang="en-US" dirty="0"/>
          </a:p>
        </p:txBody>
      </p:sp>
      <p:sp>
        <p:nvSpPr>
          <p:cNvPr id="11" name="TextBox 10"/>
          <p:cNvSpPr txBox="1"/>
          <p:nvPr/>
        </p:nvSpPr>
        <p:spPr>
          <a:xfrm>
            <a:off x="5232401" y="2814176"/>
            <a:ext cx="3616834" cy="2308324"/>
          </a:xfrm>
          <a:prstGeom prst="rect">
            <a:avLst/>
          </a:prstGeom>
          <a:noFill/>
        </p:spPr>
        <p:txBody>
          <a:bodyPr wrap="square" rtlCol="0">
            <a:spAutoFit/>
          </a:bodyPr>
          <a:lstStyle/>
          <a:p>
            <a:r>
              <a:rPr lang="en-US" sz="24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Linneaus</a:t>
            </a:r>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gave the species name, </a:t>
            </a:r>
            <a:r>
              <a:rPr lang="en-US" sz="24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lycopersicum</a:t>
            </a:r>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derived from the common name used in Germany and elsewhere (wolf peach)</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4651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7230" y="1126828"/>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40877" y="1925511"/>
            <a:ext cx="2642839" cy="3693319"/>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 by color:</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Pink</a:t>
            </a:r>
          </a:p>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Orange</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Purple or 	Blue/Black</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Yellow</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Green</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Striped</a:t>
            </a:r>
          </a:p>
          <a:p>
            <a:endParaRPr lang="en-US" dirty="0"/>
          </a:p>
        </p:txBody>
      </p:sp>
      <p:sp>
        <p:nvSpPr>
          <p:cNvPr id="7" name="TextBox 6"/>
          <p:cNvSpPr txBox="1"/>
          <p:nvPr/>
        </p:nvSpPr>
        <p:spPr>
          <a:xfrm>
            <a:off x="3661105" y="1943018"/>
            <a:ext cx="3531432" cy="1569660"/>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Tomato by plant growth:</a:t>
            </a:r>
          </a:p>
          <a:p>
            <a:r>
              <a:rPr lang="en-US" sz="2400" b="1" dirty="0">
                <a:solidFill>
                  <a:srgbClr val="FFC000"/>
                </a:solidFill>
                <a:effectLst>
                  <a:outerShdw blurRad="38100" dist="38100" dir="2700000" algn="tl">
                    <a:srgbClr val="000000">
                      <a:alpha val="43137"/>
                    </a:srgbClr>
                  </a:outerShdw>
                </a:effectLst>
              </a:rPr>
              <a:t>	</a:t>
            </a:r>
            <a:r>
              <a:rPr lang="en-US" sz="2400" b="1" dirty="0" smtClean="0">
                <a:solidFill>
                  <a:srgbClr val="FFC000"/>
                </a:solidFill>
                <a:effectLst>
                  <a:outerShdw blurRad="38100" dist="38100" dir="2700000" algn="tl">
                    <a:srgbClr val="000000">
                      <a:alpha val="43137"/>
                    </a:srgbClr>
                  </a:outerShdw>
                </a:effectLst>
              </a:rPr>
              <a:t>Determinant</a:t>
            </a:r>
          </a:p>
          <a:p>
            <a:r>
              <a:rPr lang="en-US" sz="2400" b="1" dirty="0">
                <a:solidFill>
                  <a:srgbClr val="FFC000"/>
                </a:solidFill>
                <a:effectLst>
                  <a:outerShdw blurRad="38100" dist="38100" dir="2700000" algn="tl">
                    <a:srgbClr val="000000">
                      <a:alpha val="43137"/>
                    </a:srgbClr>
                  </a:outerShdw>
                </a:effectLst>
              </a:rPr>
              <a:t>	</a:t>
            </a:r>
            <a:r>
              <a:rPr lang="en-US" sz="2400" b="1" dirty="0" smtClean="0">
                <a:solidFill>
                  <a:srgbClr val="FFC000"/>
                </a:solidFill>
                <a:effectLst>
                  <a:outerShdw blurRad="38100" dist="38100" dir="2700000" algn="tl">
                    <a:srgbClr val="000000">
                      <a:alpha val="43137"/>
                    </a:srgbClr>
                  </a:outerShdw>
                </a:effectLst>
              </a:rPr>
              <a:t>Indeterminate</a:t>
            </a:r>
          </a:p>
          <a:p>
            <a:r>
              <a:rPr lang="en-US" sz="2400" b="1" dirty="0">
                <a:solidFill>
                  <a:srgbClr val="FFC000"/>
                </a:solidFill>
                <a:effectLst>
                  <a:outerShdw blurRad="38100" dist="38100" dir="2700000" algn="tl">
                    <a:srgbClr val="000000">
                      <a:alpha val="43137"/>
                    </a:srgbClr>
                  </a:outerShdw>
                </a:effectLst>
              </a:rPr>
              <a:t>	</a:t>
            </a:r>
            <a:r>
              <a:rPr lang="en-US" sz="2400" b="1" dirty="0" smtClean="0">
                <a:solidFill>
                  <a:srgbClr val="FFC000"/>
                </a:solidFill>
                <a:effectLst>
                  <a:outerShdw blurRad="38100" dist="38100" dir="2700000" algn="tl">
                    <a:srgbClr val="000000">
                      <a:alpha val="43137"/>
                    </a:srgbClr>
                  </a:outerShdw>
                </a:effectLst>
              </a:rPr>
              <a:t>Semi determinate</a:t>
            </a:r>
            <a:endParaRPr lang="en-US" sz="2400" b="1" dirty="0">
              <a:solidFill>
                <a:srgbClr val="FFC000"/>
              </a:solidFill>
              <a:effectLst>
                <a:outerShdw blurRad="38100" dist="38100" dir="2700000" algn="tl">
                  <a:srgbClr val="000000">
                    <a:alpha val="43137"/>
                  </a:srgbClr>
                </a:outerShdw>
              </a:effectLst>
            </a:endParaRPr>
          </a:p>
        </p:txBody>
      </p:sp>
      <p:sp>
        <p:nvSpPr>
          <p:cNvPr id="8" name="TextBox 7"/>
          <p:cNvSpPr txBox="1"/>
          <p:nvPr/>
        </p:nvSpPr>
        <p:spPr>
          <a:xfrm>
            <a:off x="7705493" y="1943311"/>
            <a:ext cx="3679902" cy="3416320"/>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Tomatoes by size or shape:</a:t>
            </a:r>
          </a:p>
          <a:p>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Current</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Grape</a:t>
            </a:r>
          </a:p>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Cherry </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Plum</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Pear</a:t>
            </a:r>
          </a:p>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Standard</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Beefsteak</a:t>
            </a:r>
          </a:p>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Ox Heart</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p:cNvSpPr txBox="1"/>
          <p:nvPr/>
        </p:nvSpPr>
        <p:spPr>
          <a:xfrm>
            <a:off x="4460968" y="5281697"/>
            <a:ext cx="1689886" cy="369332"/>
          </a:xfrm>
          <a:prstGeom prst="rect">
            <a:avLst/>
          </a:prstGeom>
          <a:noFill/>
        </p:spPr>
        <p:txBody>
          <a:bodyPr wrap="none" rtlCol="0">
            <a:spAutoFit/>
          </a:bodyPr>
          <a:lstStyle/>
          <a:p>
            <a:r>
              <a:rPr lang="en-US" dirty="0" smtClean="0">
                <a:solidFill>
                  <a:srgbClr val="FFC000"/>
                </a:solidFill>
              </a:rPr>
              <a:t>UC Davis Image</a:t>
            </a:r>
            <a:endParaRPr lang="en-US" dirty="0">
              <a:solidFill>
                <a:srgbClr val="FFC000"/>
              </a:solidFill>
            </a:endParaRPr>
          </a:p>
        </p:txBody>
      </p:sp>
      <p:sp>
        <p:nvSpPr>
          <p:cNvPr id="10" name="TextBox 9"/>
          <p:cNvSpPr txBox="1"/>
          <p:nvPr/>
        </p:nvSpPr>
        <p:spPr>
          <a:xfrm>
            <a:off x="1262702" y="1456527"/>
            <a:ext cx="5157784"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Defining Tomatoes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9002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07378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04131" y="1810818"/>
            <a:ext cx="6122019" cy="2616101"/>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Determinant varieties usually have more compact bush shapes and fruit ripen within a brief window, with plants dying shortly after fruit ripen.  Sometimes called bush type tomatoes. Common type for processed tomatoes.</a:t>
            </a:r>
          </a:p>
          <a:p>
            <a:endParaRPr lang="en-US" sz="20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p:cNvSpPr txBox="1"/>
          <p:nvPr/>
        </p:nvSpPr>
        <p:spPr>
          <a:xfrm>
            <a:off x="7839523" y="3402260"/>
            <a:ext cx="3332509" cy="646331"/>
          </a:xfrm>
          <a:prstGeom prst="rect">
            <a:avLst/>
          </a:prstGeom>
          <a:noFill/>
        </p:spPr>
        <p:txBody>
          <a:bodyPr wrap="square" rtlCol="0">
            <a:spAutoFit/>
          </a:bodyPr>
          <a:lstStyle/>
          <a:p>
            <a:pPr algn="ctr"/>
            <a:r>
              <a:rPr lang="en-US" dirty="0" smtClean="0">
                <a:solidFill>
                  <a:srgbClr val="FFC000"/>
                </a:solidFill>
                <a:latin typeface="Calibri" panose="020F0502020204030204" pitchFamily="34" charset="0"/>
                <a:cs typeface="Calibri" panose="020F0502020204030204" pitchFamily="34" charset="0"/>
              </a:rPr>
              <a:t>Roma type determinant tomato</a:t>
            </a:r>
          </a:p>
          <a:p>
            <a:pPr algn="ctr"/>
            <a:r>
              <a:rPr lang="en-US" dirty="0" smtClean="0">
                <a:solidFill>
                  <a:srgbClr val="FFC000"/>
                </a:solidFill>
                <a:latin typeface="Calibri" panose="020F0502020204030204" pitchFamily="34" charset="0"/>
                <a:cs typeface="Calibri" panose="020F0502020204030204" pitchFamily="34" charset="0"/>
              </a:rPr>
              <a:t>UC Davis Image</a:t>
            </a:r>
            <a:endParaRPr lang="en-US" dirty="0">
              <a:solidFill>
                <a:srgbClr val="FFC000"/>
              </a:solidFill>
              <a:latin typeface="Calibri" panose="020F0502020204030204" pitchFamily="34" charset="0"/>
              <a:cs typeface="Calibri" panose="020F0502020204030204" pitchFamily="34" charset="0"/>
            </a:endParaRPr>
          </a:p>
        </p:txBody>
      </p:sp>
      <p:sp>
        <p:nvSpPr>
          <p:cNvPr id="8" name="TextBox 7"/>
          <p:cNvSpPr txBox="1"/>
          <p:nvPr/>
        </p:nvSpPr>
        <p:spPr>
          <a:xfrm>
            <a:off x="2005164" y="4048591"/>
            <a:ext cx="8091306" cy="1846659"/>
          </a:xfrm>
          <a:prstGeom prst="rect">
            <a:avLst/>
          </a:prstGeom>
          <a:noFill/>
        </p:spPr>
        <p:txBody>
          <a:bodyPr wrap="square" rtlCol="0">
            <a:spAutoFit/>
          </a:bodyPr>
          <a:lstStyle/>
          <a:p>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Indeterminate varieties are referred to as vine type tomatoes continue to grow, flower and produce fruit until killed by frost or lack of water.  In southern climates may overwinter, or </a:t>
            </a:r>
            <a:r>
              <a:rPr lang="en-US" sz="24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resprout</a:t>
            </a:r>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base.</a:t>
            </a:r>
          </a:p>
          <a:p>
            <a:endParaRPr lang="en-US" dirty="0"/>
          </a:p>
        </p:txBody>
      </p:sp>
    </p:spTree>
    <p:extLst>
      <p:ext uri="{BB962C8B-B14F-4D97-AF65-F5344CB8AC3E}">
        <p14:creationId xmlns:p14="http://schemas.microsoft.com/office/powerpoint/2010/main" val="1653796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3346" y="1139275"/>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478775" y="1458984"/>
            <a:ext cx="2341755" cy="523220"/>
          </a:xfrm>
          <a:prstGeom prst="rect">
            <a:avLst/>
          </a:prstGeom>
          <a:noFill/>
        </p:spPr>
        <p:txBody>
          <a:bodyPr wrap="square" rtlCol="0">
            <a:spAutoFit/>
          </a:bodyPr>
          <a:lstStyle/>
          <a:p>
            <a:r>
              <a:rPr lang="en-US" sz="2800" b="1" u="sng"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Definitions</a:t>
            </a:r>
            <a:endParaRPr lang="en-US" sz="28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189571" y="2203836"/>
            <a:ext cx="5410819" cy="3046988"/>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Optimist – A Gardener in Tahoe/Truckee</a:t>
            </a:r>
          </a:p>
          <a:p>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Masochist – Someone attempting to grow </a:t>
            </a:r>
            <a:r>
              <a:rPr lang="en-US" sz="2400" b="1" u="sng"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tomatoes</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Tahoe/Truckee</a:t>
            </a:r>
          </a:p>
          <a:p>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Sadist – Someone who successfully grows </a:t>
            </a:r>
            <a:r>
              <a:rPr lang="en-US" sz="2400" b="1" u="sng"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tomatoes</a:t>
            </a:r>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Tahoe/Truckee and who reminds you of it - regularly</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390" y="1914083"/>
            <a:ext cx="3285893" cy="2464420"/>
          </a:xfrm>
          <a:prstGeom prst="rect">
            <a:avLst/>
          </a:prstGeom>
        </p:spPr>
      </p:pic>
    </p:spTree>
    <p:extLst>
      <p:ext uri="{BB962C8B-B14F-4D97-AF65-F5344CB8AC3E}">
        <p14:creationId xmlns:p14="http://schemas.microsoft.com/office/powerpoint/2010/main" val="2452994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4061" y="1045740"/>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Image result for tomatoes wooden f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033" y="2196580"/>
            <a:ext cx="3921628" cy="29446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images.hayneedle.com/mgen/master:MP117.jpg?is=300,300,0xffffff&amp;cv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730" y="160116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9660" y="5225239"/>
            <a:ext cx="11988801"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Planting next to a fence or wall (south or west side) allows for radiated heat at night</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475400" y="1373436"/>
            <a:ext cx="4977134"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Select site that maximizes heat, daylight and protection</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5453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15566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69201" y="5079140"/>
            <a:ext cx="3704925" cy="646331"/>
          </a:xfrm>
          <a:prstGeom prst="rect">
            <a:avLst/>
          </a:prstGeom>
        </p:spPr>
        <p:txBody>
          <a:bodyPr wrap="none">
            <a:spAutoFit/>
          </a:bodyPr>
          <a:lstStyle/>
          <a:p>
            <a:pPr algn="ctr"/>
            <a:r>
              <a:rPr lang="en-US" dirty="0" smtClean="0"/>
              <a:t>Trellised Rows of Heirloom Tomatoes</a:t>
            </a:r>
          </a:p>
          <a:p>
            <a:pPr algn="ctr"/>
            <a:r>
              <a:rPr lang="en-US" dirty="0" smtClean="0"/>
              <a:t>TomatoFest Image</a:t>
            </a:r>
            <a:endParaRPr lang="en-US" dirty="0"/>
          </a:p>
        </p:txBody>
      </p:sp>
      <p:pic>
        <p:nvPicPr>
          <p:cNvPr id="6146" name="Picture 2" descr="Trellising Heirloom Toma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201" y="2384329"/>
            <a:ext cx="3590925"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13866" y="2138424"/>
            <a:ext cx="6163734" cy="3566810"/>
          </a:xfrm>
          <a:prstGeom prst="rect">
            <a:avLst/>
          </a:prstGeom>
        </p:spPr>
        <p:txBody>
          <a:bodyPr wrap="square">
            <a:spAutoFit/>
          </a:bodyPr>
          <a:lstStyle/>
          <a:p>
            <a:pPr>
              <a:lnSpc>
                <a:spcPct val="105000"/>
              </a:lnSpc>
              <a:spcAft>
                <a:spcPts val="800"/>
              </a:spcAft>
            </a:pPr>
            <a:r>
              <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Soil pH of 6.2-6.8 (Tahoe/Truckee OK) gives best results.  Prepare planting area by mixing in 2 pounds of 10-10-10 fertilizer per 100 sq. ft.  If planting area is low in organic matter, add some well-aged compost to improve moisture holding capacity.  If planting in raised bed or containers, consider adding some silica sand </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or pearlite into </a:t>
            </a:r>
            <a:r>
              <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soil mix to help loosen the soil and allow better percolation of water.</a:t>
            </a:r>
          </a:p>
        </p:txBody>
      </p:sp>
    </p:spTree>
    <p:extLst>
      <p:ext uri="{BB962C8B-B14F-4D97-AF65-F5344CB8AC3E}">
        <p14:creationId xmlns:p14="http://schemas.microsoft.com/office/powerpoint/2010/main" val="3218638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164621" y="2296683"/>
            <a:ext cx="4097866" cy="2308324"/>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of perforated plastic groundcover (clear or red) helps in raising and maintaining soil temperatures as well as help retain soil moisture</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7842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94400" y="113936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EarthBox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26" y="2096943"/>
            <a:ext cx="4716940" cy="3534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72044" y="4294328"/>
            <a:ext cx="1676399" cy="369332"/>
          </a:xfrm>
          <a:prstGeom prst="rect">
            <a:avLst/>
          </a:prstGeom>
          <a:noFill/>
        </p:spPr>
        <p:txBody>
          <a:bodyPr wrap="square" rtlCol="0">
            <a:spAutoFit/>
          </a:bodyPr>
          <a:lstStyle/>
          <a:p>
            <a:r>
              <a:rPr lang="en-US" dirty="0" smtClean="0"/>
              <a:t>Bonnie Plants</a:t>
            </a:r>
            <a:endParaRPr lang="en-US" dirty="0"/>
          </a:p>
        </p:txBody>
      </p:sp>
      <p:sp>
        <p:nvSpPr>
          <p:cNvPr id="8" name="TextBox 7"/>
          <p:cNvSpPr txBox="1"/>
          <p:nvPr/>
        </p:nvSpPr>
        <p:spPr>
          <a:xfrm>
            <a:off x="6334840" y="4789713"/>
            <a:ext cx="4750806" cy="830997"/>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arker colored containers help warm the soil</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956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i.parkseed.com/images/xxl/09260-p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42" y="2235200"/>
            <a:ext cx="2843939" cy="28439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USPOTS Camp Shower Pipe Bag Solar Energy Heated Portable Shower PVC Water Bag with On/ Off Nozzle for Outdoor Camping, Hiking, Traveling, Backpacking 5 Gallon/20 Lit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530" y="2233243"/>
            <a:ext cx="2001670" cy="27980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1733" y="2622710"/>
            <a:ext cx="4453466" cy="1938992"/>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Water storage systems are placed around or near plants for cold weather protection. A cheap system is to use plastic storage bags with colored water</a:t>
            </a:r>
            <a:endParaRPr lang="en-US" sz="2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8103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8267" y="1065654"/>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027411" y="1760455"/>
            <a:ext cx="6544703" cy="3539430"/>
          </a:xfrm>
          <a:prstGeom prst="rect">
            <a:avLst/>
          </a:prstGeom>
        </p:spPr>
        <p:txBody>
          <a:bodyPr wrap="square">
            <a:spAutoFit/>
          </a:bodyPr>
          <a:lstStyle/>
          <a:p>
            <a:r>
              <a:rPr lang="en-US" sz="2800" b="1" dirty="0">
                <a:solidFill>
                  <a:srgbClr val="FFFF00"/>
                </a:solidFill>
                <a:effectLst>
                  <a:outerShdw blurRad="38100" dist="38100" dir="2700000" algn="tl">
                    <a:srgbClr val="000000">
                      <a:alpha val="43137"/>
                    </a:srgbClr>
                  </a:outerShdw>
                </a:effectLst>
              </a:rPr>
              <a:t>Topics covered:</a:t>
            </a:r>
          </a:p>
          <a:p>
            <a:r>
              <a:rPr lang="en-US" sz="2800" b="1" dirty="0">
                <a:solidFill>
                  <a:srgbClr val="FFFF00"/>
                </a:solidFill>
                <a:effectLst>
                  <a:outerShdw blurRad="38100" dist="38100" dir="2700000" algn="tl">
                    <a:srgbClr val="000000">
                      <a:alpha val="43137"/>
                    </a:srgbClr>
                  </a:outerShdw>
                </a:effectLst>
              </a:rPr>
              <a:t>	1. Project overview</a:t>
            </a:r>
          </a:p>
          <a:p>
            <a:r>
              <a:rPr lang="en-US" sz="2800" b="1" dirty="0">
                <a:solidFill>
                  <a:srgbClr val="FFFF00"/>
                </a:solidFill>
                <a:effectLst>
                  <a:outerShdw blurRad="38100" dist="38100" dir="2700000" algn="tl">
                    <a:srgbClr val="000000">
                      <a:alpha val="43137"/>
                    </a:srgbClr>
                  </a:outerShdw>
                </a:effectLst>
              </a:rPr>
              <a:t>	2. Phenology</a:t>
            </a:r>
          </a:p>
          <a:p>
            <a:r>
              <a:rPr lang="en-US" sz="2800" b="1" dirty="0">
                <a:solidFill>
                  <a:srgbClr val="FFFF00"/>
                </a:solidFill>
                <a:effectLst>
                  <a:outerShdw blurRad="38100" dist="38100" dir="2700000" algn="tl">
                    <a:srgbClr val="000000">
                      <a:alpha val="43137"/>
                    </a:srgbClr>
                  </a:outerShdw>
                </a:effectLst>
              </a:rPr>
              <a:t>	3. </a:t>
            </a:r>
            <a:r>
              <a:rPr lang="en-US" sz="2800" b="1" dirty="0" smtClean="0">
                <a:solidFill>
                  <a:srgbClr val="FFFF00"/>
                </a:solidFill>
                <a:effectLst>
                  <a:outerShdw blurRad="38100" dist="38100" dir="2700000" algn="tl">
                    <a:srgbClr val="000000">
                      <a:alpha val="43137"/>
                    </a:srgbClr>
                  </a:outerShdw>
                </a:effectLst>
              </a:rPr>
              <a:t>Taxonomy </a:t>
            </a:r>
            <a:r>
              <a:rPr lang="en-US" sz="2800" b="1" dirty="0">
                <a:solidFill>
                  <a:srgbClr val="FFFF00"/>
                </a:solidFill>
                <a:effectLst>
                  <a:outerShdw blurRad="38100" dist="38100" dir="2700000" algn="tl">
                    <a:srgbClr val="000000">
                      <a:alpha val="43137"/>
                    </a:srgbClr>
                  </a:outerShdw>
                </a:effectLst>
              </a:rPr>
              <a:t>and anatomy</a:t>
            </a:r>
          </a:p>
          <a:p>
            <a:r>
              <a:rPr lang="en-US" sz="2800" b="1" dirty="0">
                <a:solidFill>
                  <a:srgbClr val="FFFF00"/>
                </a:solidFill>
                <a:effectLst>
                  <a:outerShdw blurRad="38100" dist="38100" dir="2700000" algn="tl">
                    <a:srgbClr val="000000">
                      <a:alpha val="43137"/>
                    </a:srgbClr>
                  </a:outerShdw>
                </a:effectLst>
              </a:rPr>
              <a:t>	4. Planting and care</a:t>
            </a:r>
          </a:p>
          <a:p>
            <a:r>
              <a:rPr lang="en-US" sz="2800" b="1" dirty="0">
                <a:solidFill>
                  <a:srgbClr val="FFFF00"/>
                </a:solidFill>
                <a:effectLst>
                  <a:outerShdw blurRad="38100" dist="38100" dir="2700000" algn="tl">
                    <a:srgbClr val="000000">
                      <a:alpha val="43137"/>
                    </a:srgbClr>
                  </a:outerShdw>
                </a:effectLst>
              </a:rPr>
              <a:t>	5. History and culinary aspects</a:t>
            </a:r>
          </a:p>
          <a:p>
            <a:r>
              <a:rPr lang="en-US" sz="2800" b="1" dirty="0">
                <a:solidFill>
                  <a:srgbClr val="FFFF00"/>
                </a:solidFill>
                <a:effectLst>
                  <a:outerShdw blurRad="38100" dist="38100" dir="2700000" algn="tl">
                    <a:srgbClr val="000000">
                      <a:alpha val="43137"/>
                    </a:srgbClr>
                  </a:outerShdw>
                </a:effectLst>
              </a:rPr>
              <a:t>	6. Varieties </a:t>
            </a:r>
            <a:r>
              <a:rPr lang="en-US" sz="2800" b="1" dirty="0" smtClean="0">
                <a:solidFill>
                  <a:srgbClr val="FFFF00"/>
                </a:solidFill>
                <a:effectLst>
                  <a:outerShdw blurRad="38100" dist="38100" dir="2700000" algn="tl">
                    <a:srgbClr val="000000">
                      <a:alpha val="43137"/>
                    </a:srgbClr>
                  </a:outerShdw>
                </a:effectLst>
              </a:rPr>
              <a:t>and Supplier information</a:t>
            </a:r>
            <a:endParaRPr lang="en-US" sz="2800" b="1" dirty="0">
              <a:solidFill>
                <a:srgbClr val="FFFF00"/>
              </a:solidFill>
              <a:effectLst>
                <a:outerShdw blurRad="38100" dist="38100" dir="2700000" algn="tl">
                  <a:srgbClr val="000000">
                    <a:alpha val="43137"/>
                  </a:srgbClr>
                </a:outerShdw>
              </a:effectLst>
            </a:endParaRPr>
          </a:p>
          <a:p>
            <a:r>
              <a:rPr lang="en-US" sz="2800" b="1" dirty="0">
                <a:solidFill>
                  <a:srgbClr val="FFFF00"/>
                </a:solidFill>
                <a:effectLst>
                  <a:outerShdw blurRad="38100" dist="38100" dir="2700000" algn="tl">
                    <a:srgbClr val="000000">
                      <a:alpha val="43137"/>
                    </a:srgbClr>
                  </a:outerShdw>
                </a:effectLst>
              </a:rPr>
              <a:t>	7. Distribution of plant materials</a:t>
            </a:r>
          </a:p>
        </p:txBody>
      </p:sp>
      <p:sp>
        <p:nvSpPr>
          <p:cNvPr id="7" name="TextBox 6"/>
          <p:cNvSpPr txBox="1"/>
          <p:nvPr/>
        </p:nvSpPr>
        <p:spPr>
          <a:xfrm>
            <a:off x="8154712" y="4634187"/>
            <a:ext cx="2457058" cy="646331"/>
          </a:xfrm>
          <a:prstGeom prst="rect">
            <a:avLst/>
          </a:prstGeom>
          <a:noFill/>
        </p:spPr>
        <p:txBody>
          <a:bodyPr wrap="square" rtlCol="0">
            <a:spAutoFit/>
          </a:bodyPr>
          <a:lstStyle/>
          <a:p>
            <a:pPr algn="ctr"/>
            <a:r>
              <a:rPr lang="en-US" dirty="0" smtClean="0"/>
              <a:t>Beaver Lodge</a:t>
            </a:r>
          </a:p>
          <a:p>
            <a:pPr algn="ctr"/>
            <a:r>
              <a:rPr lang="en-US" dirty="0" smtClean="0"/>
              <a:t>TomatoFest Image</a:t>
            </a:r>
            <a:endParaRPr lang="en-US" dirty="0"/>
          </a:p>
        </p:txBody>
      </p:sp>
      <p:pic>
        <p:nvPicPr>
          <p:cNvPr id="9220" name="Picture 4" descr="Beaverlodge Slicer Tom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416" y="2146329"/>
            <a:ext cx="2535651" cy="236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79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Thermal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49" y="2271757"/>
            <a:ext cx="2926292" cy="2926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5269" y="1702426"/>
            <a:ext cx="3488268" cy="369332"/>
          </a:xfrm>
          <a:prstGeom prst="rect">
            <a:avLst/>
          </a:prstGeom>
          <a:noFill/>
        </p:spPr>
        <p:txBody>
          <a:bodyPr wrap="square" rtlCol="0">
            <a:spAutoFit/>
          </a:bodyPr>
          <a:lstStyle/>
          <a:p>
            <a:r>
              <a:rPr lang="en-US" dirty="0" smtClean="0"/>
              <a:t>Greenhouse Megastore Images</a:t>
            </a:r>
            <a:endParaRPr lang="en-US" dirty="0"/>
          </a:p>
        </p:txBody>
      </p:sp>
      <p:pic>
        <p:nvPicPr>
          <p:cNvPr id="1028" name="Picture 4" descr="Ground Cover Anchoring P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873" y="310242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o Tomato Fleece Hoods, 29 in. x 20 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433" y="223324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57806" y="2812574"/>
            <a:ext cx="3885875" cy="1569660"/>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Methods for frost or cool weather protection are important for tomato production in Tahoe/Truckee</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765174" y="5270900"/>
            <a:ext cx="1876426" cy="369332"/>
          </a:xfrm>
          <a:prstGeom prst="rect">
            <a:avLst/>
          </a:prstGeom>
          <a:noFill/>
        </p:spPr>
        <p:txBody>
          <a:bodyPr wrap="square" rtlCol="0">
            <a:spAutoFit/>
          </a:bodyPr>
          <a:lstStyle/>
          <a:p>
            <a:r>
              <a:rPr lang="en-US" dirty="0" smtClean="0"/>
              <a:t>Frost Blanket</a:t>
            </a:r>
            <a:endParaRPr lang="en-US" dirty="0"/>
          </a:p>
        </p:txBody>
      </p:sp>
      <p:sp>
        <p:nvSpPr>
          <p:cNvPr id="9" name="TextBox 8"/>
          <p:cNvSpPr txBox="1"/>
          <p:nvPr/>
        </p:nvSpPr>
        <p:spPr>
          <a:xfrm>
            <a:off x="3555740" y="5090024"/>
            <a:ext cx="1437797" cy="369332"/>
          </a:xfrm>
          <a:prstGeom prst="rect">
            <a:avLst/>
          </a:prstGeom>
          <a:noFill/>
        </p:spPr>
        <p:txBody>
          <a:bodyPr wrap="square" rtlCol="0">
            <a:spAutoFit/>
          </a:bodyPr>
          <a:lstStyle/>
          <a:p>
            <a:r>
              <a:rPr lang="en-US" dirty="0" smtClean="0"/>
              <a:t>Anchor pins</a:t>
            </a:r>
            <a:endParaRPr lang="en-US" dirty="0"/>
          </a:p>
        </p:txBody>
      </p:sp>
      <p:sp>
        <p:nvSpPr>
          <p:cNvPr id="10" name="TextBox 9"/>
          <p:cNvSpPr txBox="1"/>
          <p:nvPr/>
        </p:nvSpPr>
        <p:spPr>
          <a:xfrm>
            <a:off x="6967070" y="4741333"/>
            <a:ext cx="2280696" cy="646331"/>
          </a:xfrm>
          <a:prstGeom prst="rect">
            <a:avLst/>
          </a:prstGeom>
          <a:noFill/>
        </p:spPr>
        <p:txBody>
          <a:bodyPr wrap="square" rtlCol="0">
            <a:spAutoFit/>
          </a:bodyPr>
          <a:lstStyle/>
          <a:p>
            <a:r>
              <a:rPr lang="en-US" dirty="0" smtClean="0"/>
              <a:t>Insulated row cover with water bag</a:t>
            </a:r>
            <a:endParaRPr lang="en-US" dirty="0"/>
          </a:p>
        </p:txBody>
      </p:sp>
      <p:sp>
        <p:nvSpPr>
          <p:cNvPr id="11" name="TextBox 10"/>
          <p:cNvSpPr txBox="1"/>
          <p:nvPr/>
        </p:nvSpPr>
        <p:spPr>
          <a:xfrm>
            <a:off x="3858154" y="2507122"/>
            <a:ext cx="1834092" cy="369332"/>
          </a:xfrm>
          <a:prstGeom prst="rect">
            <a:avLst/>
          </a:prstGeom>
          <a:noFill/>
        </p:spPr>
        <p:txBody>
          <a:bodyPr wrap="square" rtlCol="0">
            <a:spAutoFit/>
          </a:bodyPr>
          <a:lstStyle/>
          <a:p>
            <a:r>
              <a:rPr lang="en-US" dirty="0" smtClean="0"/>
              <a:t>Tomato hood</a:t>
            </a:r>
            <a:endParaRPr lang="en-US" dirty="0"/>
          </a:p>
        </p:txBody>
      </p:sp>
    </p:spTree>
    <p:extLst>
      <p:ext uri="{BB962C8B-B14F-4D97-AF65-F5344CB8AC3E}">
        <p14:creationId xmlns:p14="http://schemas.microsoft.com/office/powerpoint/2010/main" val="2830711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bamboo trellis tower for toma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29" y="2890692"/>
            <a:ext cx="3393124" cy="2030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7621" y="4937225"/>
            <a:ext cx="3369732" cy="369332"/>
          </a:xfrm>
          <a:prstGeom prst="rect">
            <a:avLst/>
          </a:prstGeom>
          <a:noFill/>
        </p:spPr>
        <p:txBody>
          <a:bodyPr wrap="square" rtlCol="0">
            <a:spAutoFit/>
          </a:bodyPr>
          <a:lstStyle/>
          <a:p>
            <a:r>
              <a:rPr lang="en-US" dirty="0" smtClean="0"/>
              <a:t>Bonnie Plants – Bamboo trellis</a:t>
            </a:r>
            <a:endParaRPr lang="en-US" dirty="0"/>
          </a:p>
        </p:txBody>
      </p:sp>
      <p:pic>
        <p:nvPicPr>
          <p:cNvPr id="6148" name="Picture 4" descr="30-in Galvanized Steel Wire Round Tomato C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8843" y="2200940"/>
            <a:ext cx="2628900" cy="2628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72044" y="4918969"/>
            <a:ext cx="1696508" cy="369332"/>
          </a:xfrm>
          <a:prstGeom prst="rect">
            <a:avLst/>
          </a:prstGeom>
          <a:noFill/>
        </p:spPr>
        <p:txBody>
          <a:bodyPr wrap="square" rtlCol="0">
            <a:spAutoFit/>
          </a:bodyPr>
          <a:lstStyle/>
          <a:p>
            <a:r>
              <a:rPr lang="en-US" dirty="0" smtClean="0"/>
              <a:t>Lowes Image</a:t>
            </a:r>
            <a:endParaRPr lang="en-US" dirty="0"/>
          </a:p>
        </p:txBody>
      </p:sp>
      <p:sp>
        <p:nvSpPr>
          <p:cNvPr id="8" name="TextBox 7"/>
          <p:cNvSpPr txBox="1"/>
          <p:nvPr/>
        </p:nvSpPr>
        <p:spPr>
          <a:xfrm>
            <a:off x="10008250" y="4309628"/>
            <a:ext cx="1503242" cy="369332"/>
          </a:xfrm>
          <a:prstGeom prst="rect">
            <a:avLst/>
          </a:prstGeom>
          <a:noFill/>
        </p:spPr>
        <p:txBody>
          <a:bodyPr wrap="square" rtlCol="0">
            <a:spAutoFit/>
          </a:bodyPr>
          <a:lstStyle/>
          <a:p>
            <a:r>
              <a:rPr lang="en-US" dirty="0" smtClean="0"/>
              <a:t>Mother Earth</a:t>
            </a:r>
            <a:endParaRPr lang="en-US" dirty="0"/>
          </a:p>
        </p:txBody>
      </p:sp>
      <p:sp>
        <p:nvSpPr>
          <p:cNvPr id="9" name="TextBox 8"/>
          <p:cNvSpPr txBox="1"/>
          <p:nvPr/>
        </p:nvSpPr>
        <p:spPr>
          <a:xfrm>
            <a:off x="350449" y="1794476"/>
            <a:ext cx="4605868" cy="584775"/>
          </a:xfrm>
          <a:prstGeom prst="rect">
            <a:avLst/>
          </a:prstGeom>
          <a:noFill/>
        </p:spPr>
        <p:txBody>
          <a:bodyPr wrap="square" rtlCol="0">
            <a:spAutoFit/>
          </a:bodyPr>
          <a:lstStyle/>
          <a:p>
            <a:r>
              <a:rPr lang="en-US" sz="32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 of vines essential</a:t>
            </a:r>
            <a:endParaRPr lang="en-US" sz="3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52" name="Picture 8" descr="How to Grow Tomatoes in Pots: cherry tomato growing on deck ra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495" y="2408901"/>
            <a:ext cx="2943307" cy="19637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286893" y="4494294"/>
            <a:ext cx="1542410" cy="369332"/>
          </a:xfrm>
          <a:prstGeom prst="rect">
            <a:avLst/>
          </a:prstGeom>
        </p:spPr>
        <p:txBody>
          <a:bodyPr wrap="none">
            <a:spAutoFit/>
          </a:bodyPr>
          <a:lstStyle/>
          <a:p>
            <a:r>
              <a:rPr lang="en-US" dirty="0"/>
              <a:t>Bonnie Plants </a:t>
            </a:r>
          </a:p>
        </p:txBody>
      </p:sp>
    </p:spTree>
    <p:extLst>
      <p:ext uri="{BB962C8B-B14F-4D97-AF65-F5344CB8AC3E}">
        <p14:creationId xmlns:p14="http://schemas.microsoft.com/office/powerpoint/2010/main" val="2166295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007427" y="1859237"/>
            <a:ext cx="7117774" cy="3785652"/>
          </a:xfrm>
          <a:prstGeom prst="rect">
            <a:avLst/>
          </a:prstGeom>
        </p:spPr>
        <p:txBody>
          <a:bodyPr wrap="square">
            <a:spAutoFit/>
          </a:bodyPr>
          <a:lstStyle/>
          <a:p>
            <a:pPr algn="just"/>
            <a:r>
              <a:rPr lang="en-US" sz="2400"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Harvest and year end issues: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Pick tomatoes when fully ripe if possible.  As cooler weather becomes the norm in the fall, consider picking fruit when partially ripe and ripening indoors in sunny area. </a:t>
            </a:r>
            <a:r>
              <a:rPr lang="en-US" sz="24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Alternately placing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in a paper bag with other fruit will sometimes speed </a:t>
            </a:r>
            <a:r>
              <a:rPr lang="en-US" sz="24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ripening.  Another method suggested by Gary Romano – (July and Winter) is to remove the whole plant minus roots and allow to ripen on a table. </a:t>
            </a:r>
          </a:p>
          <a:p>
            <a:pPr algn="just"/>
            <a:endPar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4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After Harvest, remove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and dispose of all </a:t>
            </a:r>
            <a:r>
              <a:rPr lang="en-US" sz="24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plants.</a:t>
            </a:r>
            <a:endParaRPr lang="en-US" sz="2400" b="1" dirty="0">
              <a:solidFill>
                <a:srgbClr val="FFFF00"/>
              </a:solidFill>
            </a:endParaRPr>
          </a:p>
        </p:txBody>
      </p:sp>
      <p:pic>
        <p:nvPicPr>
          <p:cNvPr id="8194" name="Picture 2" descr="Image result for when to harvest tomatoe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2667"/>
            <a:ext cx="3367265" cy="25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62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139416"/>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247985" y="1954254"/>
            <a:ext cx="7248118" cy="3103414"/>
          </a:xfrm>
          <a:prstGeom prst="rect">
            <a:avLst/>
          </a:prstGeom>
        </p:spPr>
        <p:txBody>
          <a:bodyPr wrap="square">
            <a:spAutoFit/>
          </a:bodyPr>
          <a:lstStyle/>
          <a:p>
            <a:pPr>
              <a:lnSpc>
                <a:spcPct val="105000"/>
              </a:lnSpc>
              <a:spcAft>
                <a:spcPts val="800"/>
              </a:spcAft>
            </a:pPr>
            <a:r>
              <a:rPr lang="en-US" sz="2000" b="1" u="sng"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Pests:</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Aphids, cutworms, flea beetles and the ever frightening horn worms </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(Hawk moth) are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most common insect pests and can be controlled with good field sanitation, hand picking and encouraging beneficial insects. Every couple years there seem to be an issue with white flies.  Both cutworms and horn worms can be biologically controlled with </a:t>
            </a:r>
            <a:r>
              <a:rPr lang="en-US" sz="2000" b="1" i="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Bacillus thuringiensis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containing baits or sprays.  White flies and aphids can be controlled with soap sprays and horticultural oils. </a:t>
            </a:r>
          </a:p>
          <a:p>
            <a:pPr>
              <a:lnSpc>
                <a:spcPct val="105000"/>
              </a:lnSpc>
              <a:spcAft>
                <a:spcPts val="800"/>
              </a:spcAft>
            </a:pP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Birds, mice, squirrels are best controlled with exclusion systems.</a:t>
            </a:r>
          </a:p>
        </p:txBody>
      </p:sp>
      <p:sp>
        <p:nvSpPr>
          <p:cNvPr id="8" name="TextBox 7"/>
          <p:cNvSpPr txBox="1"/>
          <p:nvPr/>
        </p:nvSpPr>
        <p:spPr>
          <a:xfrm>
            <a:off x="3806374" y="5416603"/>
            <a:ext cx="3133646" cy="369332"/>
          </a:xfrm>
          <a:prstGeom prst="rect">
            <a:avLst/>
          </a:prstGeom>
          <a:noFill/>
        </p:spPr>
        <p:txBody>
          <a:bodyPr wrap="square" rtlCol="0">
            <a:spAutoFit/>
          </a:bodyPr>
          <a:lstStyle/>
          <a:p>
            <a:r>
              <a:rPr lang="en-US" dirty="0" err="1" smtClean="0"/>
              <a:t>Inaturalist</a:t>
            </a:r>
            <a:r>
              <a:rPr lang="en-US" dirty="0" smtClean="0"/>
              <a:t> image</a:t>
            </a:r>
            <a:endParaRPr lang="en-US" dirty="0"/>
          </a:p>
        </p:txBody>
      </p:sp>
      <p:sp>
        <p:nvSpPr>
          <p:cNvPr id="9" name="TextBox 8"/>
          <p:cNvSpPr txBox="1"/>
          <p:nvPr/>
        </p:nvSpPr>
        <p:spPr>
          <a:xfrm>
            <a:off x="754088" y="3217120"/>
            <a:ext cx="3052286" cy="369332"/>
          </a:xfrm>
          <a:prstGeom prst="rect">
            <a:avLst/>
          </a:prstGeom>
          <a:noFill/>
        </p:spPr>
        <p:txBody>
          <a:bodyPr wrap="square" rtlCol="0">
            <a:spAutoFit/>
          </a:bodyPr>
          <a:lstStyle/>
          <a:p>
            <a:r>
              <a:rPr lang="en-US" dirty="0" smtClean="0"/>
              <a:t>Gardening Know How image</a:t>
            </a:r>
            <a:endParaRPr lang="en-US" dirty="0"/>
          </a:p>
        </p:txBody>
      </p:sp>
    </p:spTree>
    <p:extLst>
      <p:ext uri="{BB962C8B-B14F-4D97-AF65-F5344CB8AC3E}">
        <p14:creationId xmlns:p14="http://schemas.microsoft.com/office/powerpoint/2010/main" val="713919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138575"/>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57199" y="1227451"/>
            <a:ext cx="3802621"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History </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p:cNvSpPr txBox="1"/>
          <p:nvPr/>
        </p:nvSpPr>
        <p:spPr>
          <a:xfrm>
            <a:off x="373151" y="1877172"/>
            <a:ext cx="5927287" cy="4093428"/>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Spanish find tomatoes in Mexico used as food.</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reported in Europe in 1544 from Mexican seeds.</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tomatoes in Europe probably were yellow varieties (Pomodoro or Golden Apples).</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Initially not well received, except in Spanish areas such as Italy  (nightshade family).  Called wolf peach in many parts of Europe, though Love Apple in England.</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1800 Tomatoes are important in many dishes, salads and deserts</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9583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6203" y="1932878"/>
            <a:ext cx="5809786" cy="4339650"/>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colonies and early US tomatoes were generally believed to be poisonous</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Jefferson was aware of the food value from introduction to the fruit while in Europe</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1819 Jefferson ate a ripe tomato to the astonishment of the Lynchburg populous</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southern states were first to grow and regularly eat tomatoes – due to proximity to Spanish areas where tomatoes were regularly consumed</a:t>
            </a:r>
          </a:p>
          <a:p>
            <a:endParaRPr lang="en-US" dirty="0"/>
          </a:p>
          <a:p>
            <a:endParaRPr lang="en-US" dirty="0"/>
          </a:p>
        </p:txBody>
      </p:sp>
      <p:sp>
        <p:nvSpPr>
          <p:cNvPr id="8" name="Rectangle 7"/>
          <p:cNvSpPr/>
          <p:nvPr/>
        </p:nvSpPr>
        <p:spPr>
          <a:xfrm>
            <a:off x="823354" y="1360344"/>
            <a:ext cx="3359381" cy="400110"/>
          </a:xfrm>
          <a:prstGeom prst="rect">
            <a:avLst/>
          </a:prstGeom>
        </p:spPr>
        <p:txBody>
          <a:bodyPr wrap="none">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II </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2357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5966" y="108973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66876" y="1409448"/>
            <a:ext cx="3370603" cy="400110"/>
          </a:xfrm>
          <a:prstGeom prst="rect">
            <a:avLst/>
          </a:prstGeom>
        </p:spPr>
        <p:txBody>
          <a:bodyPr wrap="none">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III </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2535382" y="1843764"/>
            <a:ext cx="9093634" cy="3847207"/>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slow to gain acceptance as a food, tomatoes made “National News” as a medicine for all that ailed you.  With Tomato Pills (containing the undefined extract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tomatine</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Hartford Connecticut (1839) as much as 30% of the entire newspaper consisted of tomato pill advertisements.</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claimed health benefits, people started growing, consuming and enjoying tomatoes.  Many recipes that originated in the south were published.</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fresh tomato demand led to inventiveness</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u="sng"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tomato surplus led to industrial opportunity</a:t>
            </a:r>
            <a:endParaRPr lang="en-US" sz="24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392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0039" y="1013781"/>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886441" y="1186803"/>
            <a:ext cx="3041987" cy="369332"/>
          </a:xfrm>
          <a:prstGeom prst="rect">
            <a:avLst/>
          </a:prstGeom>
        </p:spPr>
        <p:txBody>
          <a:bodyPr wrap="none">
            <a:spAutoFit/>
          </a:bodyPr>
          <a:lstStyle/>
          <a:p>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History </a:t>
            </a:r>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600921" y="1604671"/>
            <a:ext cx="6025397" cy="2862322"/>
          </a:xfrm>
          <a:prstGeom prst="rect">
            <a:avLst/>
          </a:prstGeom>
          <a:noFill/>
        </p:spPr>
        <p:txBody>
          <a:bodyPr wrap="square" rtlCol="0">
            <a:spAutoFit/>
          </a:bodyPr>
          <a:lstStyle/>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the demand for fresh tomatoes grew after 1835 northeastern farmers looked at ways to be first to market where premium prices could be asked.</a:t>
            </a:r>
          </a:p>
          <a:p>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yearly late season tomato glut often lowered pricing to less than the cost of growing.</a:t>
            </a:r>
          </a:p>
          <a:p>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new industry of canning foods would make use of the inexpensive tomato excess.</a:t>
            </a:r>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p:cNvSpPr txBox="1"/>
          <p:nvPr/>
        </p:nvSpPr>
        <p:spPr>
          <a:xfrm>
            <a:off x="7114166" y="1684362"/>
            <a:ext cx="4267200" cy="3970318"/>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Farmers  bought land in Maryland and Virginia and used new railways to ship partially ripened tomatoes to major cities</a:t>
            </a:r>
          </a:p>
          <a:p>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Arrangements were made to ship tomatoes via ship up the Mississippi to northern towns</a:t>
            </a:r>
          </a:p>
          <a:p>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experimented with growing in hothouses, cold frames and </a:t>
            </a:r>
            <a:r>
              <a:rPr lang="en-US" b="1" u="sng"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hotbeds</a:t>
            </a:r>
          </a:p>
          <a:p>
            <a:endParaRPr lang="en-US"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also looked to earlier ripening varieties, and those that could transport well</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4338" name="Picture 2" descr="Image result for tomato harvest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687" y="4180595"/>
            <a:ext cx="2139631" cy="1602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04849" y="5100432"/>
            <a:ext cx="1856510" cy="646331"/>
          </a:xfrm>
          <a:prstGeom prst="rect">
            <a:avLst/>
          </a:prstGeom>
          <a:noFill/>
        </p:spPr>
        <p:txBody>
          <a:bodyPr wrap="square" rtlCol="0">
            <a:spAutoFit/>
          </a:bodyPr>
          <a:lstStyle/>
          <a:p>
            <a:r>
              <a:rPr lang="en-US" dirty="0" smtClean="0"/>
              <a:t>Oregon State University image</a:t>
            </a:r>
            <a:endParaRPr lang="en-US" dirty="0"/>
          </a:p>
        </p:txBody>
      </p:sp>
    </p:spTree>
    <p:extLst>
      <p:ext uri="{BB962C8B-B14F-4D97-AF65-F5344CB8AC3E}">
        <p14:creationId xmlns:p14="http://schemas.microsoft.com/office/powerpoint/2010/main" val="1417469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03746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298158"/>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descr="https://upload.wikimedia.org/wikipedia/commons/thumb/3/3c/Joseph_Campbell_Preserve_Co._Camden%2C_NJ_1894.jpg/250px-Joseph_Campbell_Preserve_Co._Camden%2C_NJ_18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554281"/>
            <a:ext cx="3893053" cy="23358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89338" y="1857648"/>
            <a:ext cx="2607733" cy="707886"/>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 A. Campbell Preserve Co. 1894</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p:cNvSpPr txBox="1"/>
          <p:nvPr/>
        </p:nvSpPr>
        <p:spPr>
          <a:xfrm>
            <a:off x="913421" y="4894474"/>
            <a:ext cx="3381488" cy="369332"/>
          </a:xfrm>
          <a:prstGeom prst="rect">
            <a:avLst/>
          </a:prstGeom>
          <a:noFill/>
        </p:spPr>
        <p:txBody>
          <a:bodyPr wrap="square" rtlCol="0">
            <a:spAutoFit/>
          </a:bodyPr>
          <a:lstStyle/>
          <a:p>
            <a:r>
              <a:rPr lang="en-US" dirty="0" smtClean="0"/>
              <a:t>Campbell’s Soup Company Image</a:t>
            </a:r>
            <a:endParaRPr lang="en-US" dirty="0"/>
          </a:p>
        </p:txBody>
      </p:sp>
      <p:sp>
        <p:nvSpPr>
          <p:cNvPr id="8" name="Rectangle 7"/>
          <p:cNvSpPr/>
          <p:nvPr/>
        </p:nvSpPr>
        <p:spPr>
          <a:xfrm>
            <a:off x="746679" y="1476825"/>
            <a:ext cx="3258393" cy="400110"/>
          </a:xfrm>
          <a:prstGeom prst="rect">
            <a:avLst/>
          </a:prstGeom>
        </p:spPr>
        <p:txBody>
          <a:bodyPr wrap="none">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History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tangle 8"/>
          <p:cNvSpPr/>
          <p:nvPr/>
        </p:nvSpPr>
        <p:spPr>
          <a:xfrm>
            <a:off x="4751131" y="1858787"/>
            <a:ext cx="5231668" cy="3416320"/>
          </a:xfrm>
          <a:prstGeom prst="rect">
            <a:avLst/>
          </a:prstGeom>
        </p:spPr>
        <p:txBody>
          <a:bodyPr wrap="square">
            <a:spAutoFit/>
          </a:bodyPr>
          <a:lstStyle/>
          <a:p>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tomato canning and bottling began in earnest in the 1840s the need for war rations during the Civil War set the stage for mass production</a:t>
            </a:r>
          </a:p>
          <a:p>
            <a:endParaRPr 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 Campbell’s started in 1869, changed name to Campbell’s Preserve Company in 1876</a:t>
            </a:r>
          </a:p>
          <a:p>
            <a:endParaRPr 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1897 Campbell’s condensed tomato soup introduced</a:t>
            </a:r>
          </a:p>
          <a:p>
            <a:endPar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1922 Campbell’s Soup Co.</a:t>
            </a:r>
          </a:p>
          <a:p>
            <a:endParaRPr 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1931 </a:t>
            </a:r>
            <a:r>
              <a:rPr lang="en-US" b="1" dirty="0" err="1"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M’m</a:t>
            </a:r>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err="1"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M’m</a:t>
            </a:r>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Good jingle introduced</a:t>
            </a:r>
            <a:endParaRPr lang="en-US"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20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08973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t/>
            </a:r>
            <a:br>
              <a:rPr lang="en-US" dirty="0"/>
            </a:br>
            <a:endParaRPr lang="en-US" dirty="0"/>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http://cdn-us-ec.yottaa.net/57868198312e586b620002aa/www.heinzketchup.com/v~13.f/-/media/heinzna/images/heinzketchup/articles/tl-03.ashx?as=0&amp;hash=FF29D668194D4ACF6B1238455FAE07A0008AFE0C&amp;.jpg&amp;yocs=1_3_&amp;yolo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52" y="2055452"/>
            <a:ext cx="3990975" cy="2095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61106" y="1543563"/>
            <a:ext cx="3327321" cy="400110"/>
          </a:xfrm>
          <a:prstGeom prst="rect">
            <a:avLst/>
          </a:prstGeom>
        </p:spPr>
        <p:txBody>
          <a:bodyPr wrap="none">
            <a:spAutoFit/>
          </a:bodyPr>
          <a:lstStyle/>
          <a:p>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History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p:cNvSpPr txBox="1"/>
          <p:nvPr/>
        </p:nvSpPr>
        <p:spPr>
          <a:xfrm>
            <a:off x="6211229" y="1854788"/>
            <a:ext cx="5731922" cy="433965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Ketchup was a southeast Asian invention often fermented and containing fish, but used as a condiment, not needing refrigeration.</a:t>
            </a:r>
          </a:p>
          <a:p>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tomato ketchup (called love apples) based ketchup was an 1812 recipe by Englishman James </a:t>
            </a:r>
            <a:r>
              <a:rPr lang="en-US"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Mease</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contained brandy as a preservative</a:t>
            </a:r>
          </a:p>
          <a:p>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modern Ketchup (spelled many ways) began appearing in the 1860s using vinegar and sugar as partial preservatives.  The Heinz Co. out competed  the Hazard </a:t>
            </a:r>
            <a:r>
              <a:rPr lang="en-US"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Tomatoketchup</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based in part on purity</a:t>
            </a:r>
          </a:p>
          <a:p>
            <a:endParaRPr lang="en-US" dirty="0"/>
          </a:p>
          <a:p>
            <a:endParaRPr lang="en-US" dirty="0"/>
          </a:p>
        </p:txBody>
      </p:sp>
      <p:pic>
        <p:nvPicPr>
          <p:cNvPr id="12292" name="Picture 4" descr="https://upload.wikimedia.org/wikipedia/en/thumb/7/78/ECHazard1.JPG/220px-ECHazar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621" y="3548805"/>
            <a:ext cx="1739391" cy="219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62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4486" y="1008575"/>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602" y="1824138"/>
            <a:ext cx="3103148" cy="1031444"/>
          </a:xfrm>
          <a:prstGeom prst="rect">
            <a:avLst/>
          </a:prstGeom>
        </p:spPr>
      </p:pic>
      <p:sp>
        <p:nvSpPr>
          <p:cNvPr id="8" name="Rectangle 7"/>
          <p:cNvSpPr/>
          <p:nvPr/>
        </p:nvSpPr>
        <p:spPr>
          <a:xfrm>
            <a:off x="873512" y="1824138"/>
            <a:ext cx="6096000" cy="3970318"/>
          </a:xfrm>
          <a:prstGeom prst="rect">
            <a:avLst/>
          </a:prstGeom>
        </p:spPr>
        <p:txBody>
          <a:bodyPr>
            <a:spAutoFit/>
          </a:bodyPr>
          <a:lstStyle/>
          <a:p>
            <a:r>
              <a:rPr lang="en-US" b="1" dirty="0">
                <a:effectLst>
                  <a:outerShdw blurRad="38100" dist="38100" dir="2700000" algn="tl">
                    <a:srgbClr val="000000">
                      <a:alpha val="43137"/>
                    </a:srgbClr>
                  </a:outerShdw>
                </a:effectLst>
              </a:rPr>
              <a:t>Master Gardeners are </a:t>
            </a:r>
            <a:r>
              <a:rPr lang="en-US" b="1" u="sng" dirty="0">
                <a:solidFill>
                  <a:srgbClr val="FFC000"/>
                </a:solidFill>
                <a:effectLst>
                  <a:outerShdw blurRad="38100" dist="38100" dir="2700000" algn="tl">
                    <a:srgbClr val="000000">
                      <a:alpha val="43137"/>
                    </a:srgbClr>
                  </a:outerShdw>
                </a:effectLst>
              </a:rPr>
              <a:t>community members </a:t>
            </a:r>
            <a:r>
              <a:rPr lang="en-US" b="1" dirty="0">
                <a:effectLst>
                  <a:outerShdw blurRad="38100" dist="38100" dir="2700000" algn="tl">
                    <a:srgbClr val="000000">
                      <a:alpha val="43137"/>
                    </a:srgbClr>
                  </a:outerShdw>
                </a:effectLst>
              </a:rPr>
              <a:t>who have been trained under the direction of the University of California (Davis) Cooperative Extension.   </a:t>
            </a:r>
            <a:r>
              <a:rPr lang="en-US" b="1" dirty="0">
                <a:solidFill>
                  <a:srgbClr val="FFC000"/>
                </a:solidFill>
                <a:effectLst>
                  <a:outerShdw blurRad="38100" dist="38100" dir="2700000" algn="tl">
                    <a:srgbClr val="000000">
                      <a:alpha val="43137"/>
                    </a:srgbClr>
                  </a:outerShdw>
                </a:effectLst>
              </a:rPr>
              <a:t>50 hours of formal classroom training </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We assist the UC Cooperative Extension by providing practical, scientific gardening information to the home gardeners in the Lake Tahoe Basin.</a:t>
            </a:r>
          </a:p>
          <a:p>
            <a:endParaRPr lang="en-US" b="1" dirty="0">
              <a:solidFill>
                <a:srgbClr val="FF0000"/>
              </a:solidFill>
              <a:effectLst>
                <a:outerShdw blurRad="38100" dist="38100" dir="2700000" algn="tl">
                  <a:srgbClr val="000000">
                    <a:alpha val="43137"/>
                  </a:srgbClr>
                </a:outerShdw>
              </a:effectLst>
            </a:endParaRPr>
          </a:p>
          <a:p>
            <a:r>
              <a:rPr lang="en-US" b="1" dirty="0">
                <a:solidFill>
                  <a:srgbClr val="FFC000"/>
                </a:solidFill>
                <a:effectLst>
                  <a:outerShdw blurRad="38100" dist="38100" dir="2700000" algn="tl">
                    <a:srgbClr val="000000">
                      <a:alpha val="43137"/>
                    </a:srgbClr>
                  </a:outerShdw>
                </a:effectLst>
              </a:rPr>
              <a:t>The Lake Tahoe Master Gardeners </a:t>
            </a:r>
            <a:r>
              <a:rPr lang="en-US" b="1" u="sng" dirty="0">
                <a:solidFill>
                  <a:srgbClr val="FFC000"/>
                </a:solidFill>
                <a:effectLst>
                  <a:outerShdw blurRad="38100" dist="38100" dir="2700000" algn="tl">
                    <a:srgbClr val="000000">
                      <a:alpha val="43137"/>
                    </a:srgbClr>
                  </a:outerShdw>
                </a:effectLst>
              </a:rPr>
              <a:t>offer research-based information</a:t>
            </a:r>
            <a:r>
              <a:rPr lang="en-US" dirty="0">
                <a:solidFill>
                  <a:srgbClr val="FFC000"/>
                </a:solidFill>
              </a:rPr>
              <a:t> </a:t>
            </a:r>
            <a:r>
              <a:rPr lang="en-US" b="1" dirty="0">
                <a:solidFill>
                  <a:srgbClr val="FFC000"/>
                </a:solidFill>
                <a:effectLst>
                  <a:outerShdw blurRad="38100" dist="38100" dir="2700000" algn="tl">
                    <a:srgbClr val="000000">
                      <a:alpha val="43137"/>
                    </a:srgbClr>
                  </a:outerShdw>
                </a:effectLst>
              </a:rPr>
              <a:t>by:</a:t>
            </a:r>
          </a:p>
          <a:p>
            <a:r>
              <a:rPr lang="en-US" b="1" dirty="0">
                <a:effectLst>
                  <a:outerShdw blurRad="38100" dist="38100" dir="2700000" algn="tl">
                    <a:srgbClr val="000000">
                      <a:alpha val="43137"/>
                    </a:srgbClr>
                  </a:outerShdw>
                </a:effectLst>
              </a:rPr>
              <a:t>	Answering questions via email hotlines, farmers markets and at community events. </a:t>
            </a:r>
          </a:p>
          <a:p>
            <a:r>
              <a:rPr lang="en-US" b="1" dirty="0">
                <a:effectLst>
                  <a:outerShdw blurRad="38100" dist="38100" dir="2700000" algn="tl">
                    <a:srgbClr val="000000">
                      <a:alpha val="43137"/>
                    </a:srgbClr>
                  </a:outerShdw>
                </a:effectLst>
              </a:rPr>
              <a:t>	Offering workshops and classes</a:t>
            </a:r>
          </a:p>
        </p:txBody>
      </p:sp>
      <p:sp>
        <p:nvSpPr>
          <p:cNvPr id="9" name="TextBox 8"/>
          <p:cNvSpPr txBox="1"/>
          <p:nvPr/>
        </p:nvSpPr>
        <p:spPr>
          <a:xfrm>
            <a:off x="9149486" y="3892843"/>
            <a:ext cx="2049984" cy="646331"/>
          </a:xfrm>
          <a:prstGeom prst="rect">
            <a:avLst/>
          </a:prstGeom>
          <a:noFill/>
        </p:spPr>
        <p:txBody>
          <a:bodyPr wrap="square" rtlCol="0">
            <a:spAutoFit/>
          </a:bodyPr>
          <a:lstStyle/>
          <a:p>
            <a:pPr algn="ctr"/>
            <a:r>
              <a:rPr lang="en-US" dirty="0" smtClean="0">
                <a:solidFill>
                  <a:srgbClr val="FFC000"/>
                </a:solidFill>
              </a:rPr>
              <a:t>Campbell Soup Co. image</a:t>
            </a:r>
            <a:endParaRPr lang="en-US" dirty="0">
              <a:solidFill>
                <a:srgbClr val="FFC000"/>
              </a:solidFill>
            </a:endParaRPr>
          </a:p>
        </p:txBody>
      </p:sp>
    </p:spTree>
    <p:extLst>
      <p:ext uri="{BB962C8B-B14F-4D97-AF65-F5344CB8AC3E}">
        <p14:creationId xmlns:p14="http://schemas.microsoft.com/office/powerpoint/2010/main" val="2303964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5966" y="1119806"/>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57199" y="1395128"/>
            <a:ext cx="4787721" cy="461665"/>
          </a:xfrm>
          <a:prstGeom prst="rect">
            <a:avLst/>
          </a:prstGeom>
        </p:spPr>
        <p:txBody>
          <a:bodyPr wrap="none">
            <a:spAutoFit/>
          </a:bodyPr>
          <a:lstStyle/>
          <a:p>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Condensed Tomato History </a:t>
            </a:r>
            <a:r>
              <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Epilogue</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p:cNvSpPr txBox="1"/>
          <p:nvPr/>
        </p:nvSpPr>
        <p:spPr>
          <a:xfrm>
            <a:off x="620636" y="2061839"/>
            <a:ext cx="4810346" cy="4401205"/>
          </a:xfrm>
          <a:prstGeom prst="rect">
            <a:avLst/>
          </a:prstGeom>
          <a:noFill/>
        </p:spPr>
        <p:txBody>
          <a:bodyPr wrap="square" rtlCol="0">
            <a:spAutoFit/>
          </a:bodyPr>
          <a:lstStyle/>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need for uniformity in product quality and taste led to companies developing their own tomato varieties and paying farmers to grow under contract.</a:t>
            </a:r>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dirty="0">
              <a:solidFill>
                <a:srgbClr val="FFC000"/>
              </a:solidFill>
              <a:latin typeface="Calibri" panose="020F0502020204030204" pitchFamily="34" charset="0"/>
              <a:cs typeface="Calibri" panose="020F0502020204030204" pitchFamily="34" charset="0"/>
            </a:endParaRPr>
          </a:p>
          <a:p>
            <a:r>
              <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industrial tomatoes are determinate varieties that ripen </a:t>
            </a:r>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uniformly</a:t>
            </a:r>
          </a:p>
          <a:p>
            <a:endPar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Besides taste and color, moisture/pulp ratios, size uniformity, and transportability are important</a:t>
            </a:r>
            <a:r>
              <a:rPr lang="en-US" sz="2000" dirty="0" smtClean="0">
                <a:solidFill>
                  <a:srgbClr val="FFC000"/>
                </a:solidFill>
                <a:latin typeface="Calibri" panose="020F0502020204030204" pitchFamily="34" charset="0"/>
                <a:cs typeface="Calibri" panose="020F0502020204030204" pitchFamily="34" charset="0"/>
              </a:rPr>
              <a:t>, </a:t>
            </a:r>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attributes </a:t>
            </a:r>
            <a:r>
              <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t>
            </a:r>
            <a:r>
              <a:rPr lang="en-US" sz="2000" b="1" dirty="0" err="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Flavr</a:t>
            </a:r>
            <a:r>
              <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Savr</a:t>
            </a:r>
            <a:r>
              <a:rPr lang="en-US" sz="20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tomato was designed to address</a:t>
            </a:r>
          </a:p>
          <a:p>
            <a:endParaRPr lang="en-US" sz="2000" dirty="0" smtClean="0">
              <a:solidFill>
                <a:srgbClr val="FFC000"/>
              </a:solidFill>
              <a:latin typeface="Calibri" panose="020F0502020204030204" pitchFamily="34" charset="0"/>
              <a:cs typeface="Calibri" panose="020F0502020204030204" pitchFamily="34" charset="0"/>
            </a:endParaRPr>
          </a:p>
          <a:p>
            <a:endParaRPr lang="en-US" sz="2000" dirty="0" smtClean="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573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70263" y="1998617"/>
            <a:ext cx="3135086"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Tomatoes in Italy</a:t>
            </a:r>
            <a:endParaRPr lang="en-US" sz="2400" b="1" dirty="0">
              <a:solidFill>
                <a:srgbClr val="FFC000"/>
              </a:solidFill>
              <a:effectLst>
                <a:outerShdw blurRad="38100" dist="38100" dir="2700000" algn="tl">
                  <a:srgbClr val="000000">
                    <a:alpha val="43137"/>
                  </a:srgbClr>
                </a:outerShdw>
              </a:effectLst>
            </a:endParaRPr>
          </a:p>
        </p:txBody>
      </p:sp>
      <p:sp>
        <p:nvSpPr>
          <p:cNvPr id="7" name="TextBox 6"/>
          <p:cNvSpPr txBox="1"/>
          <p:nvPr/>
        </p:nvSpPr>
        <p:spPr>
          <a:xfrm>
            <a:off x="979714" y="2508069"/>
            <a:ext cx="6244046" cy="3477875"/>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The tomato sauces of Italy  are famous worldwide, with the tomato an important ingredient in the cuisine of the country.  The tomato’s introduction to the  Italian Peninsula  date to October 31, 1548 (Before the country of Italy existed) . Seeds from Mexico were given to the Medici who had them grown on one of estates.  The ripe tomatoes were brought to him while in Pisa. His response was … Eh?  </a:t>
            </a:r>
          </a:p>
          <a:p>
            <a:endParaRPr lang="en-US" sz="2000" b="1" dirty="0" smtClean="0">
              <a:solidFill>
                <a:srgbClr val="FF0000"/>
              </a:solidFill>
              <a:effectLst>
                <a:outerShdw blurRad="38100" dist="38100" dir="2700000" algn="tl">
                  <a:srgbClr val="000000">
                    <a:alpha val="43137"/>
                  </a:srgbClr>
                </a:outerShdw>
              </a:effectLst>
            </a:endParaRPr>
          </a:p>
          <a:p>
            <a:r>
              <a:rPr lang="en-US" sz="2000" b="1" dirty="0" smtClean="0">
                <a:solidFill>
                  <a:srgbClr val="FFFF00"/>
                </a:solidFill>
                <a:effectLst>
                  <a:outerShdw blurRad="38100" dist="38100" dir="2700000" algn="tl">
                    <a:srgbClr val="000000">
                      <a:alpha val="43137"/>
                    </a:srgbClr>
                  </a:outerShdw>
                </a:effectLst>
              </a:rPr>
              <a:t>It is thought that the original Italian tomatoes were yellow - </a:t>
            </a:r>
            <a:r>
              <a:rPr lang="en-US" sz="2000" b="1" dirty="0" err="1" smtClean="0">
                <a:solidFill>
                  <a:srgbClr val="FFFF00"/>
                </a:solidFill>
                <a:effectLst>
                  <a:outerShdw blurRad="38100" dist="38100" dir="2700000" algn="tl">
                    <a:srgbClr val="000000">
                      <a:alpha val="43137"/>
                    </a:srgbClr>
                  </a:outerShdw>
                </a:effectLst>
              </a:rPr>
              <a:t>Pomodora</a:t>
            </a:r>
            <a:endParaRPr lang="en-US" sz="2000" b="1" dirty="0">
              <a:solidFill>
                <a:srgbClr val="FFFF00"/>
              </a:solidFill>
              <a:effectLst>
                <a:outerShdw blurRad="38100" dist="38100" dir="2700000" algn="tl">
                  <a:srgbClr val="000000">
                    <a:alpha val="43137"/>
                  </a:srgbClr>
                </a:outerShdw>
              </a:effectLst>
            </a:endParaRPr>
          </a:p>
        </p:txBody>
      </p:sp>
      <p:pic>
        <p:nvPicPr>
          <p:cNvPr id="2050" name="Picture 2" descr="Cosimo di Medici (Bronzino).jpg"/>
          <p:cNvPicPr>
            <a:picLocks noChangeAspect="1" noChangeArrowheads="1"/>
          </p:cNvPicPr>
          <p:nvPr/>
        </p:nvPicPr>
        <p:blipFill>
          <a:blip r:embed="rId3"/>
          <a:srcRect/>
          <a:stretch>
            <a:fillRect/>
          </a:stretch>
        </p:blipFill>
        <p:spPr bwMode="auto">
          <a:xfrm>
            <a:off x="8646432" y="2055540"/>
            <a:ext cx="2095500" cy="2609851"/>
          </a:xfrm>
          <a:prstGeom prst="rect">
            <a:avLst/>
          </a:prstGeom>
          <a:noFill/>
        </p:spPr>
      </p:pic>
      <p:sp>
        <p:nvSpPr>
          <p:cNvPr id="9" name="Rectangle 8"/>
          <p:cNvSpPr/>
          <p:nvPr/>
        </p:nvSpPr>
        <p:spPr>
          <a:xfrm>
            <a:off x="8653081" y="4759626"/>
            <a:ext cx="2039341" cy="646331"/>
          </a:xfrm>
          <a:prstGeom prst="rect">
            <a:avLst/>
          </a:prstGeom>
        </p:spPr>
        <p:txBody>
          <a:bodyPr wrap="none">
            <a:spAutoFit/>
          </a:bodyPr>
          <a:lstStyle/>
          <a:p>
            <a:r>
              <a:rPr lang="en-US" dirty="0" err="1" smtClean="0"/>
              <a:t>Cosimo</a:t>
            </a:r>
            <a:r>
              <a:rPr lang="en-US" dirty="0" smtClean="0"/>
              <a:t> de’ Medici </a:t>
            </a:r>
          </a:p>
          <a:p>
            <a:r>
              <a:rPr lang="en-US" dirty="0" smtClean="0"/>
              <a:t>Portrait </a:t>
            </a:r>
            <a:r>
              <a:rPr lang="en-US" dirty="0" err="1" smtClean="0"/>
              <a:t>byBrnzino</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70263" y="1998617"/>
            <a:ext cx="3135086"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Tomatoes in Italy II</a:t>
            </a:r>
            <a:endParaRPr lang="en-US" sz="2400" b="1" dirty="0">
              <a:solidFill>
                <a:srgbClr val="FFC000"/>
              </a:solidFill>
              <a:effectLst>
                <a:outerShdw blurRad="38100" dist="38100" dir="2700000" algn="tl">
                  <a:srgbClr val="000000">
                    <a:alpha val="43137"/>
                  </a:srgbClr>
                </a:outerShdw>
              </a:effectLst>
            </a:endParaRPr>
          </a:p>
        </p:txBody>
      </p:sp>
      <p:sp>
        <p:nvSpPr>
          <p:cNvPr id="7" name="TextBox 6"/>
          <p:cNvSpPr txBox="1"/>
          <p:nvPr/>
        </p:nvSpPr>
        <p:spPr>
          <a:xfrm>
            <a:off x="809897" y="2860766"/>
            <a:ext cx="7001692" cy="2246769"/>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itchFamily="34" charset="0"/>
                <a:cs typeface="Calibri" pitchFamily="34" charset="0"/>
              </a:rPr>
              <a:t>By 1559, the conclusion of the Renaissance Wars, much of the Peninsula south of Naples was controlled by Spain.  The tomato was introduced and gained acceptance in this part of Italy  from recipes derived from Spanish  and Mexican dishes.</a:t>
            </a:r>
          </a:p>
          <a:p>
            <a:endParaRPr lang="en-US" sz="2000" b="1" dirty="0" smtClean="0">
              <a:effectLst>
                <a:outerShdw blurRad="38100" dist="38100" dir="2700000" algn="tl">
                  <a:srgbClr val="000000">
                    <a:alpha val="43137"/>
                  </a:srgbClr>
                </a:outerShdw>
              </a:effectLst>
              <a:latin typeface="Calibri" pitchFamily="34" charset="0"/>
              <a:cs typeface="Calibri" pitchFamily="34" charset="0"/>
            </a:endParaRPr>
          </a:p>
          <a:p>
            <a:r>
              <a:rPr lang="en-US" sz="2000" b="1" dirty="0" smtClean="0">
                <a:effectLst>
                  <a:outerShdw blurRad="38100" dist="38100" dir="2700000" algn="tl">
                    <a:srgbClr val="000000">
                      <a:alpha val="43137"/>
                    </a:srgbClr>
                  </a:outerShdw>
                </a:effectLst>
                <a:latin typeface="Calibri" pitchFamily="34" charset="0"/>
                <a:cs typeface="Calibri" pitchFamily="34" charset="0"/>
              </a:rPr>
              <a:t>The processing of tomatoes into a gravy became a  staple commodity by the 1880s. </a:t>
            </a:r>
            <a:endParaRPr lang="en-US" sz="2000" b="1"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09897" y="2364377"/>
            <a:ext cx="6400800" cy="3416320"/>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Siberian Red tomato</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A determinant plant that consistently produces fruit in cool weather situations (reportedly can set fruit to 38° F. Tomatoes are about 4 oz. in size, bright red and round. There is confusion related to this variety so it could be considered a Russian heirloom variety, or just a cool season variety introduced in 1984.  50-65 days from fruit set.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15362" name="Picture 2" descr="Siberian Red"/>
          <p:cNvPicPr>
            <a:picLocks noChangeAspect="1" noChangeArrowheads="1"/>
          </p:cNvPicPr>
          <p:nvPr/>
        </p:nvPicPr>
        <p:blipFill>
          <a:blip r:embed="rId3"/>
          <a:srcRect/>
          <a:stretch>
            <a:fillRect/>
          </a:stretch>
        </p:blipFill>
        <p:spPr bwMode="auto">
          <a:xfrm>
            <a:off x="7955168" y="2333506"/>
            <a:ext cx="2795563" cy="2369121"/>
          </a:xfrm>
          <a:prstGeom prst="rect">
            <a:avLst/>
          </a:prstGeom>
          <a:noFill/>
        </p:spPr>
      </p:pic>
      <p:sp>
        <p:nvSpPr>
          <p:cNvPr id="8" name="Rectangle 7"/>
          <p:cNvSpPr/>
          <p:nvPr/>
        </p:nvSpPr>
        <p:spPr>
          <a:xfrm>
            <a:off x="8345702" y="4824940"/>
            <a:ext cx="1979773" cy="369332"/>
          </a:xfrm>
          <a:prstGeom prst="rect">
            <a:avLst/>
          </a:prstGeom>
        </p:spPr>
        <p:txBody>
          <a:bodyPr wrap="none">
            <a:spAutoFit/>
          </a:bodyPr>
          <a:lstStyle/>
          <a:p>
            <a:pPr algn="ctr"/>
            <a:r>
              <a:rPr lang="en-US" dirty="0" err="1" smtClean="0"/>
              <a:t>TomatoFest</a:t>
            </a:r>
            <a:r>
              <a:rPr lang="en-US" dirty="0" smtClean="0"/>
              <a:t> Image</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62594" y="2351314"/>
            <a:ext cx="4297680" cy="2677656"/>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Alaska Fancy Tomato</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This is a semi determinant plant that has small  (1-2 oz.) red plum tomatoes.  Plant can set fruit in cool weather and produces an early crop.  54 -60 days from fruit set.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14338" name="Picture 2" descr="Alaskan Fancy - Tomato"/>
          <p:cNvPicPr>
            <a:picLocks noChangeAspect="1" noChangeArrowheads="1"/>
          </p:cNvPicPr>
          <p:nvPr/>
        </p:nvPicPr>
        <p:blipFill>
          <a:blip r:embed="rId3"/>
          <a:srcRect/>
          <a:stretch>
            <a:fillRect/>
          </a:stretch>
        </p:blipFill>
        <p:spPr bwMode="auto">
          <a:xfrm>
            <a:off x="6479176" y="2552942"/>
            <a:ext cx="2625635" cy="2477014"/>
          </a:xfrm>
          <a:prstGeom prst="rect">
            <a:avLst/>
          </a:prstGeom>
          <a:noFill/>
        </p:spPr>
      </p:pic>
      <p:sp>
        <p:nvSpPr>
          <p:cNvPr id="8" name="Rectangle 7"/>
          <p:cNvSpPr/>
          <p:nvPr/>
        </p:nvSpPr>
        <p:spPr>
          <a:xfrm>
            <a:off x="9260102" y="4615934"/>
            <a:ext cx="1979773" cy="369332"/>
          </a:xfrm>
          <a:prstGeom prst="rect">
            <a:avLst/>
          </a:prstGeom>
        </p:spPr>
        <p:txBody>
          <a:bodyPr wrap="none">
            <a:spAutoFit/>
          </a:bodyPr>
          <a:lstStyle/>
          <a:p>
            <a:pPr algn="ctr"/>
            <a:r>
              <a:rPr lang="en-US" dirty="0" err="1" smtClean="0"/>
              <a:t>TomatoFest</a:t>
            </a:r>
            <a:r>
              <a:rPr lang="en-US" dirty="0" smtClean="0"/>
              <a:t> Image</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9783" y="1119714"/>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48638" y="1881051"/>
            <a:ext cx="4885509" cy="4154984"/>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Legend Tomato</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This determinant tomato sets fruit in cool temperature.  An interesting attribute is that it’s a parthenocarpic, setting fruit without any pollination required. Developed by James Baggett at Oregon State University.  The red fruit are 3-4 inches in diameter, round with few seeds. The plant is resistant to late blight. 66-70 days from fruit set.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2" descr="Legend tomatoes. Photo by Lynn Ketchum."/>
          <p:cNvPicPr>
            <a:picLocks noChangeAspect="1" noChangeArrowheads="1"/>
          </p:cNvPicPr>
          <p:nvPr/>
        </p:nvPicPr>
        <p:blipFill>
          <a:blip r:embed="rId3"/>
          <a:srcRect/>
          <a:stretch>
            <a:fillRect/>
          </a:stretch>
        </p:blipFill>
        <p:spPr bwMode="auto">
          <a:xfrm>
            <a:off x="6309359" y="1847261"/>
            <a:ext cx="2991394" cy="1948523"/>
          </a:xfrm>
          <a:prstGeom prst="rect">
            <a:avLst/>
          </a:prstGeom>
          <a:noFill/>
        </p:spPr>
      </p:pic>
      <p:sp>
        <p:nvSpPr>
          <p:cNvPr id="8" name="TextBox 7"/>
          <p:cNvSpPr txBox="1"/>
          <p:nvPr/>
        </p:nvSpPr>
        <p:spPr>
          <a:xfrm>
            <a:off x="9287692" y="2429691"/>
            <a:ext cx="2612570" cy="461665"/>
          </a:xfrm>
          <a:prstGeom prst="rect">
            <a:avLst/>
          </a:prstGeom>
          <a:noFill/>
        </p:spPr>
        <p:txBody>
          <a:bodyPr wrap="square" rtlCol="0">
            <a:spAutoFit/>
          </a:bodyPr>
          <a:lstStyle/>
          <a:p>
            <a:r>
              <a:rPr lang="en-US" sz="1200" dirty="0" smtClean="0"/>
              <a:t>Oregon State image by Lynn Ketchum</a:t>
            </a:r>
          </a:p>
          <a:p>
            <a:endParaRPr lang="en-US" sz="1200" dirty="0"/>
          </a:p>
        </p:txBody>
      </p:sp>
      <p:sp>
        <p:nvSpPr>
          <p:cNvPr id="10" name="TextBox 9"/>
          <p:cNvSpPr txBox="1"/>
          <p:nvPr/>
        </p:nvSpPr>
        <p:spPr>
          <a:xfrm>
            <a:off x="8908869" y="4532811"/>
            <a:ext cx="2325188" cy="276999"/>
          </a:xfrm>
          <a:prstGeom prst="rect">
            <a:avLst/>
          </a:prstGeom>
          <a:noFill/>
        </p:spPr>
        <p:txBody>
          <a:bodyPr wrap="square" rtlCol="0">
            <a:spAutoFit/>
          </a:bodyPr>
          <a:lstStyle/>
          <a:p>
            <a:r>
              <a:rPr lang="en-US" sz="1200" dirty="0" smtClean="0">
                <a:latin typeface="Calibri" pitchFamily="34" charset="0"/>
                <a:cs typeface="Calibri" pitchFamily="34" charset="0"/>
              </a:rPr>
              <a:t>Territorial Seed Image</a:t>
            </a:r>
            <a:endParaRPr lang="en-US" sz="1200" dirty="0">
              <a:latin typeface="Calibri" pitchFamily="34" charset="0"/>
              <a:cs typeface="Calibri" pitchFamily="34" charset="0"/>
            </a:endParaRPr>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25912" y="2322001"/>
            <a:ext cx="4604179" cy="3416320"/>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Sasha’s Altai-Tomatoes</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Another Determinant tomato plant.  The plants are said to set fruit in cool high elevation situations. Originally from Irkutsk, Siberia, brought to US in 1989 The fruit is 4-6 oz. round to slightly round shape.  55-60 days from fruit set.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12290" name="Picture 2" descr="Sasha Altai"/>
          <p:cNvPicPr>
            <a:picLocks noChangeAspect="1" noChangeArrowheads="1"/>
          </p:cNvPicPr>
          <p:nvPr/>
        </p:nvPicPr>
        <p:blipFill>
          <a:blip r:embed="rId3"/>
          <a:srcRect/>
          <a:stretch>
            <a:fillRect/>
          </a:stretch>
        </p:blipFill>
        <p:spPr bwMode="auto">
          <a:xfrm>
            <a:off x="5781465" y="2550983"/>
            <a:ext cx="3310284" cy="2713348"/>
          </a:xfrm>
          <a:prstGeom prst="rect">
            <a:avLst/>
          </a:prstGeom>
          <a:noFill/>
        </p:spPr>
      </p:pic>
      <p:sp>
        <p:nvSpPr>
          <p:cNvPr id="8" name="Rectangle 7"/>
          <p:cNvSpPr/>
          <p:nvPr/>
        </p:nvSpPr>
        <p:spPr>
          <a:xfrm>
            <a:off x="9155599" y="4838003"/>
            <a:ext cx="1979773" cy="369332"/>
          </a:xfrm>
          <a:prstGeom prst="rect">
            <a:avLst/>
          </a:prstGeom>
        </p:spPr>
        <p:txBody>
          <a:bodyPr wrap="none">
            <a:spAutoFit/>
          </a:bodyPr>
          <a:lstStyle/>
          <a:p>
            <a:pPr algn="ctr"/>
            <a:r>
              <a:rPr lang="en-US" dirty="0" err="1" smtClean="0"/>
              <a:t>TomatoFest</a:t>
            </a:r>
            <a:r>
              <a:rPr lang="en-US" dirty="0" smtClean="0"/>
              <a:t> Image</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64294" y="2456772"/>
            <a:ext cx="5292369" cy="3323987"/>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Silvery Fir Tree Tomato</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Selected for trials based on early fruit setting and interesting foliage. Possibly from Russian origins. A determinant plant that produces 2 inch 4-5 oz. red fruit.  A good choice for patio or container growing.  About 54 days from fruit set.</a:t>
            </a:r>
          </a:p>
          <a:p>
            <a:endParaRPr lang="en-US" dirty="0">
              <a:latin typeface="Calibri" pitchFamily="34" charset="0"/>
              <a:cs typeface="Calibri" pitchFamily="34" charset="0"/>
            </a:endParaRPr>
          </a:p>
        </p:txBody>
      </p:sp>
      <p:sp>
        <p:nvSpPr>
          <p:cNvPr id="8" name="TextBox 7"/>
          <p:cNvSpPr txBox="1"/>
          <p:nvPr/>
        </p:nvSpPr>
        <p:spPr>
          <a:xfrm>
            <a:off x="7014756" y="5342708"/>
            <a:ext cx="1580604" cy="276999"/>
          </a:xfrm>
          <a:prstGeom prst="rect">
            <a:avLst/>
          </a:prstGeom>
          <a:noFill/>
        </p:spPr>
        <p:txBody>
          <a:bodyPr wrap="square" rtlCol="0">
            <a:spAutoFit/>
          </a:bodyPr>
          <a:lstStyle/>
          <a:p>
            <a:r>
              <a:rPr lang="en-US" sz="1200" dirty="0" smtClean="0">
                <a:latin typeface="Calibri" pitchFamily="34" charset="0"/>
                <a:cs typeface="Calibri" pitchFamily="34" charset="0"/>
              </a:rPr>
              <a:t>Territorial Seed Image</a:t>
            </a:r>
            <a:endParaRPr lang="en-US" sz="1200" dirty="0">
              <a:latin typeface="Calibri" pitchFamily="34" charset="0"/>
              <a:cs typeface="Calibri" pitchFamily="34" charset="0"/>
            </a:endParaRPr>
          </a:p>
        </p:txBody>
      </p:sp>
      <p:pic>
        <p:nvPicPr>
          <p:cNvPr id="11266" name="Picture 2" descr="Silvery Fir Tree Heirloom Tomato"/>
          <p:cNvPicPr>
            <a:picLocks noChangeAspect="1" noChangeArrowheads="1"/>
          </p:cNvPicPr>
          <p:nvPr/>
        </p:nvPicPr>
        <p:blipFill>
          <a:blip r:embed="rId3"/>
          <a:srcRect/>
          <a:stretch>
            <a:fillRect/>
          </a:stretch>
        </p:blipFill>
        <p:spPr bwMode="auto">
          <a:xfrm>
            <a:off x="9548949" y="2177283"/>
            <a:ext cx="2220686" cy="1965209"/>
          </a:xfrm>
          <a:prstGeom prst="rect">
            <a:avLst/>
          </a:prstGeom>
          <a:noFill/>
        </p:spPr>
      </p:pic>
      <p:sp>
        <p:nvSpPr>
          <p:cNvPr id="10" name="Rectangle 9"/>
          <p:cNvSpPr/>
          <p:nvPr/>
        </p:nvSpPr>
        <p:spPr>
          <a:xfrm>
            <a:off x="9625862" y="4380803"/>
            <a:ext cx="1979773" cy="369332"/>
          </a:xfrm>
          <a:prstGeom prst="rect">
            <a:avLst/>
          </a:prstGeom>
        </p:spPr>
        <p:txBody>
          <a:bodyPr wrap="none">
            <a:spAutoFit/>
          </a:bodyPr>
          <a:lstStyle/>
          <a:p>
            <a:pPr algn="ctr"/>
            <a:r>
              <a:rPr lang="en-US" dirty="0" err="1" smtClean="0"/>
              <a:t>TomatoFest</a:t>
            </a:r>
            <a:r>
              <a:rPr lang="en-US" dirty="0" smtClean="0"/>
              <a:t> Image</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37083" y="2165885"/>
            <a:ext cx="5554265" cy="3416320"/>
          </a:xfrm>
          <a:prstGeom prst="rect">
            <a:avLst/>
          </a:prstGeom>
          <a:noFill/>
        </p:spPr>
        <p:txBody>
          <a:bodyPr wrap="square" rtlCol="0">
            <a:spAutoFit/>
          </a:bodyPr>
          <a:lstStyle/>
          <a:p>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Peche </a:t>
            </a:r>
            <a:r>
              <a:rPr lang="en-US" sz="2400" b="1" dirty="0" err="1"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Jaune</a:t>
            </a:r>
            <a:r>
              <a:rPr lang="en-US" sz="24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 Tomato</a:t>
            </a:r>
          </a:p>
          <a:p>
            <a:r>
              <a:rPr lang="en-US" sz="2400" b="1" dirty="0" smtClean="0">
                <a:effectLst>
                  <a:outerShdw blurRad="38100" dist="38100" dir="2700000" algn="tl">
                    <a:srgbClr val="000000">
                      <a:alpha val="43137"/>
                    </a:srgbClr>
                  </a:outerShdw>
                </a:effectLst>
                <a:latin typeface="Calibri" pitchFamily="34" charset="0"/>
                <a:cs typeface="Calibri" pitchFamily="34" charset="0"/>
              </a:rPr>
              <a:t>This is an indeterminate plant that produces a one inch round yellow fruit that has “slight fuzz”.  The fruit is best eaten within a few days of picking, having mild flavor.  Possibly a French heirloom variety dating to the mid 19</a:t>
            </a:r>
            <a:r>
              <a:rPr lang="en-US" sz="2400" b="1" baseline="30000" dirty="0" smtClean="0">
                <a:effectLst>
                  <a:outerShdw blurRad="38100" dist="38100" dir="2700000" algn="tl">
                    <a:srgbClr val="000000">
                      <a:alpha val="43137"/>
                    </a:srgbClr>
                  </a:outerShdw>
                </a:effectLst>
                <a:latin typeface="Calibri" pitchFamily="34" charset="0"/>
                <a:cs typeface="Calibri" pitchFamily="34" charset="0"/>
              </a:rPr>
              <a:t>th</a:t>
            </a:r>
            <a:r>
              <a:rPr lang="en-US" sz="2400" b="1" dirty="0" smtClean="0">
                <a:effectLst>
                  <a:outerShdw blurRad="38100" dist="38100" dir="2700000" algn="tl">
                    <a:srgbClr val="000000">
                      <a:alpha val="43137"/>
                    </a:srgbClr>
                  </a:outerShdw>
                </a:effectLst>
                <a:latin typeface="Calibri" pitchFamily="34" charset="0"/>
                <a:cs typeface="Calibri" pitchFamily="34" charset="0"/>
              </a:rPr>
              <a:t> century and /or an original </a:t>
            </a:r>
            <a:r>
              <a:rPr lang="en-US" sz="2400" b="1" dirty="0" err="1" smtClean="0">
                <a:effectLst>
                  <a:outerShdw blurRad="38100" dist="38100" dir="2700000" algn="tl">
                    <a:srgbClr val="000000">
                      <a:alpha val="43137"/>
                    </a:srgbClr>
                  </a:outerShdw>
                </a:effectLst>
                <a:latin typeface="Calibri" pitchFamily="34" charset="0"/>
                <a:cs typeface="Calibri" pitchFamily="34" charset="0"/>
              </a:rPr>
              <a:t>Pervian</a:t>
            </a:r>
            <a:r>
              <a:rPr lang="en-US" sz="2400" b="1" dirty="0" smtClean="0">
                <a:effectLst>
                  <a:outerShdw blurRad="38100" dist="38100" dir="2700000" algn="tl">
                    <a:srgbClr val="000000">
                      <a:alpha val="43137"/>
                    </a:srgbClr>
                  </a:outerShdw>
                </a:effectLst>
                <a:latin typeface="Calibri" pitchFamily="34" charset="0"/>
                <a:cs typeface="Calibri" pitchFamily="34" charset="0"/>
              </a:rPr>
              <a:t> variety tracing back to the1600s.  65-70 days from fruit set.</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0" name="TextBox 9"/>
          <p:cNvSpPr txBox="1"/>
          <p:nvPr/>
        </p:nvSpPr>
        <p:spPr>
          <a:xfrm>
            <a:off x="7027818" y="5473337"/>
            <a:ext cx="1438022" cy="276999"/>
          </a:xfrm>
          <a:prstGeom prst="rect">
            <a:avLst/>
          </a:prstGeom>
          <a:noFill/>
        </p:spPr>
        <p:txBody>
          <a:bodyPr wrap="none" rtlCol="0">
            <a:spAutoFit/>
          </a:bodyPr>
          <a:lstStyle/>
          <a:p>
            <a:r>
              <a:rPr lang="en-US" sz="1200" dirty="0" err="1" smtClean="0">
                <a:latin typeface="Calibri" pitchFamily="34" charset="0"/>
                <a:cs typeface="Calibri" pitchFamily="34" charset="0"/>
              </a:rPr>
              <a:t>Tomatobomo</a:t>
            </a:r>
            <a:r>
              <a:rPr lang="en-US" sz="1200" dirty="0" smtClean="0">
                <a:latin typeface="Calibri" pitchFamily="34" charset="0"/>
                <a:cs typeface="Calibri" pitchFamily="34" charset="0"/>
              </a:rPr>
              <a:t> image</a:t>
            </a:r>
            <a:endParaRPr lang="en-US" sz="1200" dirty="0">
              <a:latin typeface="Calibri" pitchFamily="34" charset="0"/>
              <a:cs typeface="Calibri" pitchFamily="34" charset="0"/>
            </a:endParaRPr>
          </a:p>
        </p:txBody>
      </p:sp>
      <p:pic>
        <p:nvPicPr>
          <p:cNvPr id="10242" name="Picture 2" descr="Peche Jaune"/>
          <p:cNvPicPr>
            <a:picLocks noChangeAspect="1" noChangeArrowheads="1"/>
          </p:cNvPicPr>
          <p:nvPr/>
        </p:nvPicPr>
        <p:blipFill>
          <a:blip r:embed="rId3"/>
          <a:srcRect/>
          <a:stretch>
            <a:fillRect/>
          </a:stretch>
        </p:blipFill>
        <p:spPr bwMode="auto">
          <a:xfrm>
            <a:off x="9643040" y="2469319"/>
            <a:ext cx="2139657" cy="1671607"/>
          </a:xfrm>
          <a:prstGeom prst="rect">
            <a:avLst/>
          </a:prstGeom>
          <a:noFill/>
        </p:spPr>
      </p:pic>
      <p:sp>
        <p:nvSpPr>
          <p:cNvPr id="11" name="Rectangle 10"/>
          <p:cNvSpPr/>
          <p:nvPr/>
        </p:nvSpPr>
        <p:spPr>
          <a:xfrm>
            <a:off x="9782616" y="4289362"/>
            <a:ext cx="1979773" cy="369332"/>
          </a:xfrm>
          <a:prstGeom prst="rect">
            <a:avLst/>
          </a:prstGeom>
        </p:spPr>
        <p:txBody>
          <a:bodyPr wrap="none">
            <a:spAutoFit/>
          </a:bodyPr>
          <a:lstStyle/>
          <a:p>
            <a:pPr algn="ctr"/>
            <a:r>
              <a:rPr lang="en-US" dirty="0" err="1" smtClean="0"/>
              <a:t>TomatoFest</a:t>
            </a:r>
            <a:r>
              <a:rPr lang="en-US" dirty="0" smtClean="0"/>
              <a:t> Image</a:t>
            </a:r>
            <a:endParaRPr lang="en-US" dirty="0"/>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7165" y="1041336"/>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770708" y="1110342"/>
            <a:ext cx="3579223"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Tomatoes and Nutrition</a:t>
            </a:r>
            <a:endParaRPr lang="en-US" sz="2400" b="1" dirty="0">
              <a:solidFill>
                <a:srgbClr val="FFC000"/>
              </a:solidFill>
              <a:effectLst>
                <a:outerShdw blurRad="38100" dist="38100" dir="2700000" algn="tl">
                  <a:srgbClr val="000000">
                    <a:alpha val="43137"/>
                  </a:srgbClr>
                </a:outerShdw>
              </a:effectLst>
            </a:endParaRPr>
          </a:p>
        </p:txBody>
      </p:sp>
      <p:sp>
        <p:nvSpPr>
          <p:cNvPr id="11" name="TextBox 10"/>
          <p:cNvSpPr txBox="1"/>
          <p:nvPr/>
        </p:nvSpPr>
        <p:spPr>
          <a:xfrm>
            <a:off x="952634" y="1541416"/>
            <a:ext cx="9666514" cy="4801314"/>
          </a:xfrm>
          <a:prstGeom prst="rect">
            <a:avLst/>
          </a:prstGeom>
          <a:noFill/>
        </p:spPr>
        <p:txBody>
          <a:bodyPr wrap="square" rtlCol="0">
            <a:spAutoFit/>
          </a:bodyPr>
          <a:lstStyle/>
          <a:p>
            <a:r>
              <a:rPr lang="en-US" b="1" u="sng" dirty="0" smtClean="0">
                <a:effectLst>
                  <a:outerShdw blurRad="38100" dist="38100" dir="2700000" algn="tl">
                    <a:srgbClr val="000000">
                      <a:alpha val="43137"/>
                    </a:srgbClr>
                  </a:outerShdw>
                </a:effectLst>
                <a:latin typeface="Calibri" pitchFamily="34" charset="0"/>
                <a:cs typeface="Calibri" pitchFamily="34" charset="0"/>
              </a:rPr>
              <a:t>Red Tomatoes</a:t>
            </a:r>
            <a:r>
              <a:rPr lang="en-US"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	</a:t>
            </a:r>
            <a:r>
              <a:rPr lang="en-US" b="1" dirty="0" smtClean="0">
                <a:effectLst>
                  <a:outerShdw blurRad="38100" dist="38100" dir="2700000" algn="tl">
                    <a:srgbClr val="000000">
                      <a:alpha val="43137"/>
                    </a:srgbClr>
                  </a:outerShdw>
                </a:effectLst>
                <a:latin typeface="Calibri" pitchFamily="34" charset="0"/>
                <a:cs typeface="Calibri" pitchFamily="34" charset="0"/>
              </a:rPr>
              <a:t>			Medium size (200 gm)				</a:t>
            </a:r>
            <a:r>
              <a:rPr lang="en-US" b="1" u="sng"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Yellow Tomatoes  </a:t>
            </a:r>
          </a:p>
          <a:p>
            <a:endParaRPr lang="en-US" b="1" u="sng" dirty="0" smtClean="0">
              <a:effectLst>
                <a:outerShdw blurRad="38100" dist="38100" dir="2700000" algn="tl">
                  <a:srgbClr val="000000">
                    <a:alpha val="43137"/>
                  </a:srgbClr>
                </a:outerShdw>
              </a:effectLst>
              <a:latin typeface="Calibri" pitchFamily="34" charset="0"/>
              <a:cs typeface="Calibri" pitchFamily="34" charset="0"/>
            </a:endParaRPr>
          </a:p>
          <a:p>
            <a:r>
              <a:rPr lang="en-US" b="1" dirty="0" smtClean="0">
                <a:effectLst>
                  <a:outerShdw blurRad="38100" dist="38100" dir="2700000" algn="tl">
                    <a:srgbClr val="000000">
                      <a:alpha val="43137"/>
                    </a:srgbClr>
                  </a:outerShdw>
                </a:effectLst>
                <a:latin typeface="Calibri" pitchFamily="34" charset="0"/>
                <a:cs typeface="Calibri" pitchFamily="34" charset="0"/>
              </a:rPr>
              <a:t>	38						Calories							   32</a:t>
            </a:r>
          </a:p>
          <a:p>
            <a:r>
              <a:rPr lang="en-US" b="1" dirty="0" smtClean="0">
                <a:effectLst>
                  <a:outerShdw blurRad="38100" dist="38100" dir="2700000" algn="tl">
                    <a:srgbClr val="000000">
                      <a:alpha val="43137"/>
                    </a:srgbClr>
                  </a:outerShdw>
                </a:effectLst>
                <a:latin typeface="Calibri" pitchFamily="34" charset="0"/>
                <a:cs typeface="Calibri" pitchFamily="34" charset="0"/>
              </a:rPr>
              <a:t>	2g						Proteins							   2g</a:t>
            </a:r>
          </a:p>
          <a:p>
            <a:r>
              <a:rPr lang="en-US" b="1" dirty="0" smtClean="0">
                <a:effectLst>
                  <a:outerShdw blurRad="38100" dist="38100" dir="2700000" algn="tl">
                    <a:srgbClr val="000000">
                      <a:alpha val="43137"/>
                    </a:srgbClr>
                  </a:outerShdw>
                </a:effectLst>
                <a:latin typeface="Calibri" pitchFamily="34" charset="0"/>
                <a:cs typeface="Calibri" pitchFamily="34" charset="0"/>
              </a:rPr>
              <a:t>	10%					       Fiber (RDA)						   6%</a:t>
            </a:r>
          </a:p>
          <a:p>
            <a:r>
              <a:rPr lang="en-US" b="1" dirty="0" smtClean="0">
                <a:effectLst>
                  <a:outerShdw blurRad="38100" dist="38100" dir="2700000" algn="tl">
                    <a:srgbClr val="000000">
                      <a:alpha val="43137"/>
                    </a:srgbClr>
                  </a:outerShdw>
                </a:effectLst>
                <a:latin typeface="Calibri" pitchFamily="34" charset="0"/>
                <a:cs typeface="Calibri" pitchFamily="34" charset="0"/>
              </a:rPr>
              <a:t>	2%					     Calcium (RDA)					            2%</a:t>
            </a:r>
          </a:p>
          <a:p>
            <a:r>
              <a:rPr lang="en-US" b="1" dirty="0" smtClean="0">
                <a:effectLst>
                  <a:outerShdw blurRad="38100" dist="38100" dir="2700000" algn="tl">
                    <a:srgbClr val="000000">
                      <a:alpha val="43137"/>
                    </a:srgbClr>
                  </a:outerShdw>
                </a:effectLst>
                <a:latin typeface="Calibri" pitchFamily="34" charset="0"/>
                <a:cs typeface="Calibri" pitchFamily="34" charset="0"/>
              </a:rPr>
              <a:t>	3%					        Iron (RDA)					            6%</a:t>
            </a:r>
          </a:p>
          <a:p>
            <a:r>
              <a:rPr lang="en-US" b="1" dirty="0" smtClean="0">
                <a:effectLst>
                  <a:outerShdw blurRad="38100" dist="38100" dir="2700000" algn="tl">
                    <a:srgbClr val="000000">
                      <a:alpha val="43137"/>
                    </a:srgbClr>
                  </a:outerShdw>
                </a:effectLst>
                <a:latin typeface="Calibri" pitchFamily="34" charset="0"/>
                <a:cs typeface="Calibri" pitchFamily="34" charset="0"/>
              </a:rPr>
              <a:t>	5%					    Phosphorus (RDA) 					    8%</a:t>
            </a:r>
          </a:p>
          <a:p>
            <a:r>
              <a:rPr lang="en-US" b="1" dirty="0" smtClean="0">
                <a:effectLst>
                  <a:outerShdw blurRad="38100" dist="38100" dir="2700000" algn="tl">
                    <a:srgbClr val="000000">
                      <a:alpha val="43137"/>
                    </a:srgbClr>
                  </a:outerShdw>
                </a:effectLst>
                <a:latin typeface="Calibri" pitchFamily="34" charset="0"/>
                <a:cs typeface="Calibri" pitchFamily="34" charset="0"/>
              </a:rPr>
              <a:t>	14%					     Potassium  (RDA) 					  16%</a:t>
            </a:r>
          </a:p>
          <a:p>
            <a:r>
              <a:rPr lang="en-US" b="1" dirty="0" smtClean="0">
                <a:effectLst>
                  <a:outerShdw blurRad="38100" dist="38100" dir="2700000" algn="tl">
                    <a:srgbClr val="000000">
                      <a:alpha val="43137"/>
                    </a:srgbClr>
                  </a:outerShdw>
                </a:effectLst>
                <a:latin typeface="Calibri" pitchFamily="34" charset="0"/>
                <a:cs typeface="Calibri" pitchFamily="34" charset="0"/>
              </a:rPr>
              <a:t>	11mg					 Sodium							  49 mg</a:t>
            </a:r>
          </a:p>
          <a:p>
            <a:r>
              <a:rPr lang="en-US" b="1" dirty="0" smtClean="0">
                <a:effectLst>
                  <a:outerShdw blurRad="38100" dist="38100" dir="2700000" algn="tl">
                    <a:srgbClr val="000000">
                      <a:alpha val="43137"/>
                    </a:srgbClr>
                  </a:outerShdw>
                </a:effectLst>
                <a:latin typeface="Calibri" pitchFamily="34" charset="0"/>
                <a:cs typeface="Calibri" pitchFamily="34" charset="0"/>
              </a:rPr>
              <a:t>	48%					      Vitamin C (RDA)					  32 mg</a:t>
            </a:r>
          </a:p>
          <a:p>
            <a:r>
              <a:rPr lang="en-US" b="1" dirty="0" smtClean="0">
                <a:effectLst>
                  <a:outerShdw blurRad="38100" dist="38100" dir="2700000" algn="tl">
                    <a:srgbClr val="000000">
                      <a:alpha val="43137"/>
                    </a:srgbClr>
                  </a:outerShdw>
                </a:effectLst>
                <a:latin typeface="Calibri" pitchFamily="34" charset="0"/>
                <a:cs typeface="Calibri" pitchFamily="34" charset="0"/>
              </a:rPr>
              <a:t>	2.4%					Zinc (RDA)					    	    4%</a:t>
            </a:r>
          </a:p>
          <a:p>
            <a:r>
              <a:rPr lang="en-US" b="1" dirty="0" smtClean="0">
                <a:effectLst>
                  <a:outerShdw blurRad="38100" dist="38100" dir="2700000" algn="tl">
                    <a:srgbClr val="000000">
                      <a:alpha val="43137"/>
                    </a:srgbClr>
                  </a:outerShdw>
                </a:effectLst>
                <a:latin typeface="Calibri" pitchFamily="34" charset="0"/>
                <a:cs typeface="Calibri" pitchFamily="34" charset="0"/>
              </a:rPr>
              <a:t>	7%					     Vitamin D (Niacin) 					  13%</a:t>
            </a:r>
          </a:p>
          <a:p>
            <a:r>
              <a:rPr lang="en-US" b="1" dirty="0" smtClean="0">
                <a:effectLst>
                  <a:outerShdw blurRad="38100" dist="38100" dir="2700000" algn="tl">
                    <a:srgbClr val="000000">
                      <a:alpha val="43137"/>
                    </a:srgbClr>
                  </a:outerShdw>
                </a:effectLst>
                <a:latin typeface="Calibri" pitchFamily="34" charset="0"/>
                <a:cs typeface="Calibri" pitchFamily="34" charset="0"/>
              </a:rPr>
              <a:t>	8%					        </a:t>
            </a:r>
            <a:r>
              <a:rPr lang="en-US" b="1" dirty="0" err="1" smtClean="0">
                <a:effectLst>
                  <a:outerShdw blurRad="38100" dist="38100" dir="2700000" algn="tl">
                    <a:srgbClr val="000000">
                      <a:alpha val="43137"/>
                    </a:srgbClr>
                  </a:outerShdw>
                </a:effectLst>
                <a:latin typeface="Calibri" pitchFamily="34" charset="0"/>
                <a:cs typeface="Calibri" pitchFamily="34" charset="0"/>
              </a:rPr>
              <a:t>Folates</a:t>
            </a:r>
            <a:r>
              <a:rPr lang="en-US" b="1" dirty="0" smtClean="0">
                <a:effectLst>
                  <a:outerShdw blurRad="38100" dist="38100" dir="2700000" algn="tl">
                    <a:srgbClr val="000000">
                      <a:alpha val="43137"/>
                    </a:srgbClr>
                  </a:outerShdw>
                </a:effectLst>
                <a:latin typeface="Calibri" pitchFamily="34" charset="0"/>
                <a:cs typeface="Calibri" pitchFamily="34" charset="0"/>
              </a:rPr>
              <a:t> (RDA)						  16%</a:t>
            </a:r>
          </a:p>
          <a:p>
            <a:r>
              <a:rPr lang="en-US" b="1" dirty="0" smtClean="0">
                <a:effectLst>
                  <a:outerShdw blurRad="38100" dist="38100" dir="2700000" algn="tl">
                    <a:srgbClr val="000000">
                      <a:alpha val="43137"/>
                    </a:srgbClr>
                  </a:outerShdw>
                </a:effectLst>
                <a:latin typeface="Calibri" pitchFamily="34" charset="0"/>
                <a:cs typeface="Calibri" pitchFamily="34" charset="0"/>
              </a:rPr>
              <a:t>	35%					      Vitamin A (RDA)					    0%</a:t>
            </a:r>
          </a:p>
          <a:p>
            <a:r>
              <a:rPr lang="en-US" b="1" dirty="0" smtClean="0">
                <a:effectLst>
                  <a:outerShdw blurRad="38100" dist="38100" dir="2700000" algn="tl">
                    <a:srgbClr val="000000">
                      <a:alpha val="43137"/>
                    </a:srgbClr>
                  </a:outerShdw>
                </a:effectLst>
                <a:latin typeface="Calibri" pitchFamily="34" charset="0"/>
                <a:cs typeface="Calibri" pitchFamily="34" charset="0"/>
              </a:rPr>
              <a:t>	5.4mg					</a:t>
            </a:r>
            <a:r>
              <a:rPr lang="en-US" b="1" dirty="0" err="1" smtClean="0">
                <a:effectLst>
                  <a:outerShdw blurRad="38100" dist="38100" dir="2700000" algn="tl">
                    <a:srgbClr val="000000">
                      <a:alpha val="43137"/>
                    </a:srgbClr>
                  </a:outerShdw>
                </a:effectLst>
                <a:latin typeface="Calibri" pitchFamily="34" charset="0"/>
                <a:cs typeface="Calibri" pitchFamily="34" charset="0"/>
              </a:rPr>
              <a:t>Lycopene</a:t>
            </a:r>
            <a:r>
              <a:rPr lang="en-US" b="1" dirty="0" smtClean="0">
                <a:effectLst>
                  <a:outerShdw blurRad="38100" dist="38100" dir="2700000" algn="tl">
                    <a:srgbClr val="000000">
                      <a:alpha val="43137"/>
                    </a:srgbClr>
                  </a:outerShdw>
                </a:effectLst>
                <a:latin typeface="Calibri" pitchFamily="34" charset="0"/>
                <a:cs typeface="Calibri" pitchFamily="34" charset="0"/>
              </a:rPr>
              <a:t>							    0%</a:t>
            </a:r>
          </a:p>
          <a:p>
            <a:r>
              <a:rPr lang="en-US" dirty="0" smtClean="0"/>
              <a:t>						</a:t>
            </a:r>
            <a:endParaRPr lang="en-US" dirty="0"/>
          </a:p>
        </p:txBody>
      </p:sp>
      <p:sp>
        <p:nvSpPr>
          <p:cNvPr id="12" name="TextBox 11"/>
          <p:cNvSpPr txBox="1"/>
          <p:nvPr/>
        </p:nvSpPr>
        <p:spPr>
          <a:xfrm>
            <a:off x="9444446" y="2834640"/>
            <a:ext cx="2747554" cy="1200329"/>
          </a:xfrm>
          <a:prstGeom prst="rect">
            <a:avLst/>
          </a:prstGeom>
          <a:noFill/>
        </p:spPr>
        <p:txBody>
          <a:bodyPr wrap="square" rtlCol="0">
            <a:spAutoFit/>
          </a:bodyPr>
          <a:lstStyle/>
          <a:p>
            <a:r>
              <a:rPr lang="en-US" b="1" dirty="0" smtClean="0">
                <a:solidFill>
                  <a:schemeClr val="accent6"/>
                </a:solidFill>
                <a:effectLst>
                  <a:outerShdw blurRad="38100" dist="38100" dir="2700000" algn="tl">
                    <a:srgbClr val="000000">
                      <a:alpha val="43137"/>
                    </a:srgbClr>
                  </a:outerShdw>
                </a:effectLst>
                <a:latin typeface="Calibri" pitchFamily="34" charset="0"/>
                <a:cs typeface="Calibri" pitchFamily="34" charset="0"/>
              </a:rPr>
              <a:t>Prevention.com information from Nutrient Database for Standard Reference from USDA</a:t>
            </a:r>
            <a:endParaRPr lang="en-US" b="1" dirty="0">
              <a:solidFill>
                <a:schemeClr val="accent6"/>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733" y="1061074"/>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TempAdmin1\Desktop\My Pictures\Truckee Garden\Erick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826" y="2492528"/>
            <a:ext cx="3440795" cy="2292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tahoedailytribune.com/csp/mediapool/sites/dt.common.streams.StreamServer.cls?STREAMOID=R7SJPFV3373d0OmcB$j5Wc$daE2N3K4ZzOUsqbU5sYsdERvdl0FGOiTHt7UOjw7NWCsjLu883Ygn4B49Lvm9bPe2QeMKQdVeZmXF$9l$4uCZ8QDXhaHEp3rvzXRJFdy0KqPHLoMevcTLo3h8xh70Y6N_U_CryOsw6FTOdKL_jpQ-&amp;CONTENTTYPE=i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6684" y="3089143"/>
            <a:ext cx="4035510" cy="2388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TempAdmin1\Desktop\My Pictures\Truckee Garden\truckee demo dav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150" y="2492528"/>
            <a:ext cx="3077350" cy="23080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6988" y="4821768"/>
            <a:ext cx="3290388" cy="369332"/>
          </a:xfrm>
          <a:prstGeom prst="rect">
            <a:avLst/>
          </a:prstGeom>
        </p:spPr>
        <p:txBody>
          <a:bodyPr wrap="none">
            <a:spAutoFit/>
          </a:bodyPr>
          <a:lstStyle/>
          <a:p>
            <a:r>
              <a:rPr lang="en-US" b="1" dirty="0">
                <a:solidFill>
                  <a:srgbClr val="FFC000"/>
                </a:solidFill>
                <a:effectLst>
                  <a:outerShdw blurRad="38100" dist="38100" dir="2700000" algn="tl">
                    <a:srgbClr val="000000">
                      <a:alpha val="43137"/>
                    </a:srgbClr>
                  </a:outerShdw>
                </a:effectLst>
              </a:rPr>
              <a:t>Work with Community Gardens</a:t>
            </a:r>
          </a:p>
        </p:txBody>
      </p:sp>
      <p:sp>
        <p:nvSpPr>
          <p:cNvPr id="11" name="Rectangle 10"/>
          <p:cNvSpPr/>
          <p:nvPr/>
        </p:nvSpPr>
        <p:spPr>
          <a:xfrm>
            <a:off x="4749650" y="2558333"/>
            <a:ext cx="2796856" cy="369332"/>
          </a:xfrm>
          <a:prstGeom prst="rect">
            <a:avLst/>
          </a:prstGeom>
        </p:spPr>
        <p:txBody>
          <a:bodyPr wrap="none">
            <a:spAutoFit/>
          </a:bodyPr>
          <a:lstStyle/>
          <a:p>
            <a:r>
              <a:rPr lang="en-US" b="1" dirty="0">
                <a:solidFill>
                  <a:srgbClr val="FFC000"/>
                </a:solidFill>
                <a:effectLst>
                  <a:outerShdw blurRad="38100" dist="38100" dir="2700000" algn="tl">
                    <a:srgbClr val="000000">
                      <a:alpha val="43137"/>
                    </a:srgbClr>
                  </a:outerShdw>
                </a:effectLst>
              </a:rPr>
              <a:t>Work with School Gardens</a:t>
            </a:r>
          </a:p>
        </p:txBody>
      </p:sp>
      <p:sp>
        <p:nvSpPr>
          <p:cNvPr id="12" name="Rectangle 11"/>
          <p:cNvSpPr/>
          <p:nvPr/>
        </p:nvSpPr>
        <p:spPr>
          <a:xfrm>
            <a:off x="9247766" y="4800541"/>
            <a:ext cx="1600118" cy="369332"/>
          </a:xfrm>
          <a:prstGeom prst="rect">
            <a:avLst/>
          </a:prstGeom>
        </p:spPr>
        <p:txBody>
          <a:bodyPr wrap="none">
            <a:spAutoFit/>
          </a:bodyPr>
          <a:lstStyle/>
          <a:p>
            <a:r>
              <a:rPr lang="en-US" b="1" dirty="0">
                <a:solidFill>
                  <a:srgbClr val="FFC000"/>
                </a:solidFill>
                <a:effectLst>
                  <a:outerShdw blurRad="38100" dist="38100" dir="2700000" algn="tl">
                    <a:srgbClr val="000000">
                      <a:alpha val="43137"/>
                    </a:srgbClr>
                  </a:outerShdw>
                </a:effectLst>
              </a:rPr>
              <a:t>Do workshops</a:t>
            </a:r>
          </a:p>
        </p:txBody>
      </p:sp>
      <p:sp>
        <p:nvSpPr>
          <p:cNvPr id="13" name="TextBox 12"/>
          <p:cNvSpPr txBox="1"/>
          <p:nvPr/>
        </p:nvSpPr>
        <p:spPr>
          <a:xfrm>
            <a:off x="912753" y="1438882"/>
            <a:ext cx="325186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Master Gardeners</a:t>
            </a:r>
            <a:endParaRPr lang="en-US" sz="28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58351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40080" y="1593669"/>
            <a:ext cx="3579223"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Tomatoes and Nutrition</a:t>
            </a:r>
            <a:endParaRPr lang="en-US" sz="2400" b="1" dirty="0">
              <a:solidFill>
                <a:srgbClr val="FFC000"/>
              </a:solidFill>
              <a:effectLst>
                <a:outerShdw blurRad="38100" dist="38100" dir="2700000" algn="tl">
                  <a:srgbClr val="000000">
                    <a:alpha val="43137"/>
                  </a:srgbClr>
                </a:outerShdw>
              </a:effectLst>
            </a:endParaRPr>
          </a:p>
        </p:txBody>
      </p:sp>
      <p:sp>
        <p:nvSpPr>
          <p:cNvPr id="7" name="Rectangle 6"/>
          <p:cNvSpPr/>
          <p:nvPr/>
        </p:nvSpPr>
        <p:spPr>
          <a:xfrm>
            <a:off x="2471853" y="2120928"/>
            <a:ext cx="9376158" cy="3785652"/>
          </a:xfrm>
          <a:prstGeom prst="rect">
            <a:avLst/>
          </a:prstGeom>
        </p:spPr>
        <p:txBody>
          <a:bodyPr wrap="square">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 undefined extract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tomatine</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was a cure all?</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the extract might have been bogus by the early 20</a:t>
            </a:r>
            <a:r>
              <a:rPr lang="en-US" sz="2000" b="1" baseline="30000"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carotenoid</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lycopene</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isolated in red tomatoes which </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have some health benefits.</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Lycopene</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availability increases with the cooking of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tomtoes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2010 review concluded that research has been insufficient to establish </a:t>
            </a: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whether </a:t>
            </a:r>
            <a:r>
              <a:rPr lang="en-US" sz="20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lycopene</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consumption affects human health.</a:t>
            </a:r>
          </a:p>
          <a:p>
            <a:endPar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More recent studies may indicate </a:t>
            </a:r>
            <a:r>
              <a:rPr lang="en-US" sz="20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lycopene</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may assist in reducing the risk of </a:t>
            </a:r>
          </a:p>
          <a:p>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heart diseases and certain cancers.</a:t>
            </a:r>
            <a:endPar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08973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84044" y="3808276"/>
            <a:ext cx="3980577" cy="646331"/>
          </a:xfrm>
          <a:prstGeom prst="rect">
            <a:avLst/>
          </a:prstGeom>
        </p:spPr>
        <p:txBody>
          <a:bodyPr wrap="none">
            <a:spAutoFit/>
          </a:bodyPr>
          <a:lstStyle/>
          <a:p>
            <a:pPr algn="ctr"/>
            <a:r>
              <a:rPr lang="en-US" dirty="0" smtClean="0"/>
              <a:t>Gary and Dagma cleaning tomato seeds</a:t>
            </a:r>
          </a:p>
          <a:p>
            <a:pPr algn="ctr"/>
            <a:r>
              <a:rPr lang="en-US" dirty="0" smtClean="0"/>
              <a:t>TomatoFest Image</a:t>
            </a:r>
            <a:endParaRPr lang="en-US" dirty="0"/>
          </a:p>
        </p:txBody>
      </p:sp>
      <p:pic>
        <p:nvPicPr>
          <p:cNvPr id="7170" name="Picture 2" descr="Gary &amp; Dagma Cleaning Tomato See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07" y="1660613"/>
            <a:ext cx="3044825" cy="1924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64621" y="1627603"/>
            <a:ext cx="7661549" cy="4154984"/>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home gardeners purchase plants for transplanting into their gardens.  </a:t>
            </a:r>
          </a:p>
          <a:p>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Open pollenated varieties can be grown from retained seeds.</a:t>
            </a:r>
          </a:p>
          <a:p>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Squeeze seeds and juice from ripe tomato into container labeled with variety name</a:t>
            </a:r>
          </a:p>
          <a:p>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Set open container in warm dark location (expect flies and odor)</a:t>
            </a:r>
          </a:p>
          <a:p>
            <a:r>
              <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Allow mixture to sit until surface covered in mold (white or tan).  You may need to add water.</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3084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178454"/>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Ste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844" y="1739493"/>
            <a:ext cx="3523112" cy="3523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27600" y="1906587"/>
            <a:ext cx="6701416" cy="4154984"/>
          </a:xfrm>
          <a:prstGeom prst="rect">
            <a:avLst/>
          </a:prstGeom>
          <a:noFill/>
        </p:spPr>
        <p:txBody>
          <a:bodyPr wrap="square" rtlCol="0">
            <a:spAutoFit/>
          </a:bodyPr>
          <a:lstStyle/>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Scrape off mold</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Fill container with water and stir slightly</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seeds will sink</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Pour off water and floating seeds retaining good seeds in container</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Repeat washing until seeds are clean</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Pour seeds onto a nonporous surface and spread in single layer</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Allow to dry thoroughly.  </a:t>
            </a:r>
          </a:p>
          <a:p>
            <a:pPr marL="457200" indent="-457200">
              <a:buAutoNum type="arabicPeriod" startAt="4"/>
            </a:pPr>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Store in labeled container</a:t>
            </a:r>
          </a:p>
          <a:p>
            <a:pPr marL="457200" indent="-457200">
              <a:buAutoNum type="arabicPeriod" startAt="4"/>
            </a:pPr>
            <a:endParaRPr lang="en-US"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930400" y="5373769"/>
            <a:ext cx="1523999" cy="369332"/>
          </a:xfrm>
          <a:prstGeom prst="rect">
            <a:avLst/>
          </a:prstGeom>
          <a:noFill/>
        </p:spPr>
        <p:txBody>
          <a:bodyPr wrap="square" rtlCol="0">
            <a:spAutoFit/>
          </a:bodyPr>
          <a:lstStyle/>
          <a:p>
            <a:r>
              <a:rPr lang="en-US" dirty="0" smtClean="0"/>
              <a:t>Sunset Image</a:t>
            </a:r>
            <a:endParaRPr lang="en-US" dirty="0"/>
          </a:p>
        </p:txBody>
      </p:sp>
    </p:spTree>
    <p:extLst>
      <p:ext uri="{BB962C8B-B14F-4D97-AF65-F5344CB8AC3E}">
        <p14:creationId xmlns:p14="http://schemas.microsoft.com/office/powerpoint/2010/main" val="1703777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1866" y="1191905"/>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Gary Ib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903" y="1831323"/>
            <a:ext cx="238125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gma Lac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80" y="1768699"/>
            <a:ext cx="2381250" cy="3200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47766" y="4620933"/>
            <a:ext cx="1389183" cy="369332"/>
          </a:xfrm>
          <a:prstGeom prst="rect">
            <a:avLst/>
          </a:prstGeom>
          <a:noFill/>
        </p:spPr>
        <p:txBody>
          <a:bodyPr wrap="square" rtlCol="0">
            <a:spAutoFit/>
          </a:bodyPr>
          <a:lstStyle/>
          <a:p>
            <a:r>
              <a:rPr lang="en-US" dirty="0" smtClean="0"/>
              <a:t>Gary Ibsen</a:t>
            </a:r>
            <a:endParaRPr lang="en-US" dirty="0"/>
          </a:p>
        </p:txBody>
      </p:sp>
      <p:sp>
        <p:nvSpPr>
          <p:cNvPr id="7" name="TextBox 6"/>
          <p:cNvSpPr txBox="1"/>
          <p:nvPr/>
        </p:nvSpPr>
        <p:spPr>
          <a:xfrm>
            <a:off x="1124505" y="4991425"/>
            <a:ext cx="1625600" cy="369331"/>
          </a:xfrm>
          <a:prstGeom prst="rect">
            <a:avLst/>
          </a:prstGeom>
          <a:noFill/>
        </p:spPr>
        <p:txBody>
          <a:bodyPr wrap="square" rtlCol="0">
            <a:spAutoFit/>
          </a:bodyPr>
          <a:lstStyle/>
          <a:p>
            <a:r>
              <a:rPr lang="en-US" dirty="0" smtClean="0"/>
              <a:t>Dagma Lacey</a:t>
            </a:r>
            <a:endParaRPr lang="en-US" dirty="0"/>
          </a:p>
        </p:txBody>
      </p:sp>
      <p:sp>
        <p:nvSpPr>
          <p:cNvPr id="8" name="TextBox 7"/>
          <p:cNvSpPr txBox="1"/>
          <p:nvPr/>
        </p:nvSpPr>
        <p:spPr>
          <a:xfrm>
            <a:off x="3859963" y="2008136"/>
            <a:ext cx="4655770" cy="3785652"/>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Ibsen and Dagma Lacey operate TomatoFest farm where the grow 650 types of organic open pollenated heirloom tomatoes.  While many are eaten and sold the main focus of the farm is seed sale.  The farm started in 1991.  Gary was also Executive Director of the Carmel TomatoFest celebrating the tomato.</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957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309859" y="2228569"/>
            <a:ext cx="6646008" cy="3046988"/>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Alisha </a:t>
            </a:r>
            <a:r>
              <a:rPr lang="en-US" sz="2400" b="1" dirty="0" err="1" smtClean="0">
                <a:solidFill>
                  <a:srgbClr val="FFC000"/>
                </a:solidFill>
                <a:effectLst>
                  <a:outerShdw blurRad="38100" dist="38100" dir="2700000" algn="tl">
                    <a:srgbClr val="000000">
                      <a:alpha val="43137"/>
                    </a:srgbClr>
                  </a:outerShdw>
                </a:effectLst>
              </a:rPr>
              <a:t>Cahlan</a:t>
            </a:r>
            <a:r>
              <a:rPr lang="en-US" sz="2400" b="1" dirty="0" smtClean="0">
                <a:solidFill>
                  <a:srgbClr val="FFC000"/>
                </a:solidFill>
                <a:effectLst>
                  <a:outerShdw blurRad="38100" dist="38100" dir="2700000" algn="tl">
                    <a:srgbClr val="000000">
                      <a:alpha val="43137"/>
                    </a:srgbClr>
                  </a:outerShdw>
                </a:effectLst>
              </a:rPr>
              <a:t>, Manager of the UNR High Desert Farming Initiative.  The program supports small farmers in identifying and growing higher value crops in western Nevada.</a:t>
            </a:r>
          </a:p>
          <a:p>
            <a:endParaRPr lang="en-US" sz="2400" b="1" dirty="0">
              <a:solidFill>
                <a:srgbClr val="FFC000"/>
              </a:solidFill>
              <a:effectLst>
                <a:outerShdw blurRad="38100" dist="38100" dir="2700000" algn="tl">
                  <a:srgbClr val="000000">
                    <a:alpha val="43137"/>
                  </a:srgbClr>
                </a:outerShdw>
              </a:effectLst>
            </a:endParaRPr>
          </a:p>
          <a:p>
            <a:r>
              <a:rPr lang="en-US" sz="2400" b="1" dirty="0" smtClean="0">
                <a:solidFill>
                  <a:srgbClr val="FFC000"/>
                </a:solidFill>
                <a:effectLst>
                  <a:outerShdw blurRad="38100" dist="38100" dir="2700000" algn="tl">
                    <a:srgbClr val="000000">
                      <a:alpha val="43137"/>
                    </a:srgbClr>
                  </a:outerShdw>
                </a:effectLst>
              </a:rPr>
              <a:t>The Tahoe Master Gardener vegetable growing workshops qualified for participation – Looking at high </a:t>
            </a:r>
            <a:r>
              <a:rPr lang="en-US" sz="2400" b="1" u="sng" dirty="0" smtClean="0">
                <a:solidFill>
                  <a:srgbClr val="FFC000"/>
                </a:solidFill>
                <a:effectLst>
                  <a:outerShdw blurRad="38100" dist="38100" dir="2700000" algn="tl">
                    <a:srgbClr val="000000">
                      <a:alpha val="43137"/>
                    </a:srgbClr>
                  </a:outerShdw>
                </a:effectLst>
              </a:rPr>
              <a:t>elevation</a:t>
            </a:r>
            <a:r>
              <a:rPr lang="en-US" sz="2400" b="1" dirty="0" smtClean="0">
                <a:solidFill>
                  <a:srgbClr val="FFC000"/>
                </a:solidFill>
                <a:effectLst>
                  <a:outerShdw blurRad="38100" dist="38100" dir="2700000" algn="tl">
                    <a:srgbClr val="000000">
                      <a:alpha val="43137"/>
                    </a:srgbClr>
                  </a:outerShdw>
                </a:effectLst>
              </a:rPr>
              <a:t> issues of food production.</a:t>
            </a:r>
            <a:endParaRPr lang="en-US" sz="2400" b="1" dirty="0">
              <a:solidFill>
                <a:srgbClr val="FFC000"/>
              </a:solidFill>
              <a:effectLst>
                <a:outerShdw blurRad="38100" dist="38100" dir="2700000" algn="tl">
                  <a:srgbClr val="000000">
                    <a:alpha val="43137"/>
                  </a:srgbClr>
                </a:outerShdw>
              </a:effectLst>
            </a:endParaRPr>
          </a:p>
        </p:txBody>
      </p:sp>
      <p:pic>
        <p:nvPicPr>
          <p:cNvPr id="10" name="Picture 2"/>
          <p:cNvPicPr>
            <a:picLocks noChangeAspect="1" noChangeArrowheads="1"/>
          </p:cNvPicPr>
          <p:nvPr/>
        </p:nvPicPr>
        <p:blipFill>
          <a:blip r:embed="rId3"/>
          <a:srcRect/>
          <a:stretch>
            <a:fillRect/>
          </a:stretch>
        </p:blipFill>
        <p:spPr bwMode="auto">
          <a:xfrm>
            <a:off x="537499" y="2561165"/>
            <a:ext cx="3428308" cy="1930011"/>
          </a:xfrm>
          <a:prstGeom prst="rect">
            <a:avLst/>
          </a:prstGeom>
          <a:noFill/>
          <a:ln w="9525">
            <a:noFill/>
            <a:miter lim="800000"/>
            <a:headEnd/>
            <a:tailEnd/>
          </a:ln>
        </p:spPr>
      </p:pic>
    </p:spTree>
    <p:extLst>
      <p:ext uri="{BB962C8B-B14F-4D97-AF65-F5344CB8AC3E}">
        <p14:creationId xmlns:p14="http://schemas.microsoft.com/office/powerpoint/2010/main" val="68899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61703" y="2586445"/>
            <a:ext cx="4702627"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Tomato Festivals Are Everywhere </a:t>
            </a:r>
            <a:endParaRPr lang="en-US" sz="2400" b="1" dirty="0">
              <a:solidFill>
                <a:srgbClr val="FFC000"/>
              </a:solidFill>
              <a:effectLst>
                <a:outerShdw blurRad="38100" dist="38100" dir="2700000" algn="tl">
                  <a:srgbClr val="000000">
                    <a:alpha val="43137"/>
                  </a:srgbClr>
                </a:outerShdw>
              </a:effectLst>
            </a:endParaRPr>
          </a:p>
        </p:txBody>
      </p:sp>
      <p:sp>
        <p:nvSpPr>
          <p:cNvPr id="8" name="TextBox 7"/>
          <p:cNvSpPr txBox="1"/>
          <p:nvPr/>
        </p:nvSpPr>
        <p:spPr>
          <a:xfrm>
            <a:off x="627017" y="3304902"/>
            <a:ext cx="8033657" cy="2246769"/>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itchFamily="34" charset="0"/>
                <a:cs typeface="Calibri" pitchFamily="34" charset="0"/>
              </a:rPr>
              <a:t>Los </a:t>
            </a:r>
            <a:r>
              <a:rPr lang="en-US" sz="2000" b="1" dirty="0" err="1" smtClean="0">
                <a:effectLst>
                  <a:outerShdw blurRad="38100" dist="38100" dir="2700000" algn="tl">
                    <a:srgbClr val="000000">
                      <a:alpha val="43137"/>
                    </a:srgbClr>
                  </a:outerShdw>
                </a:effectLst>
                <a:latin typeface="Calibri" pitchFamily="34" charset="0"/>
                <a:cs typeface="Calibri" pitchFamily="34" charset="0"/>
              </a:rPr>
              <a:t>Banos</a:t>
            </a:r>
            <a:r>
              <a:rPr lang="en-US" sz="2000" b="1" dirty="0" smtClean="0">
                <a:effectLst>
                  <a:outerShdw blurRad="38100" dist="38100" dir="2700000" algn="tl">
                    <a:srgbClr val="000000">
                      <a:alpha val="43137"/>
                    </a:srgbClr>
                  </a:outerShdw>
                </a:effectLst>
                <a:latin typeface="Calibri" pitchFamily="34" charset="0"/>
                <a:cs typeface="Calibri" pitchFamily="34" charset="0"/>
              </a:rPr>
              <a:t> – October 2018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Central New York </a:t>
            </a:r>
            <a:r>
              <a:rPr lang="en-US" sz="2000" b="1" dirty="0" err="1" smtClean="0">
                <a:effectLst>
                  <a:outerShdw blurRad="38100" dist="38100" dir="2700000" algn="tl">
                    <a:srgbClr val="000000">
                      <a:alpha val="43137"/>
                    </a:srgbClr>
                  </a:outerShdw>
                </a:effectLst>
                <a:latin typeface="Calibri" pitchFamily="34" charset="0"/>
                <a:cs typeface="Calibri" pitchFamily="34" charset="0"/>
              </a:rPr>
              <a:t>TomatoFest</a:t>
            </a:r>
            <a:r>
              <a:rPr lang="en-US" sz="2000" b="1" dirty="0" smtClean="0">
                <a:effectLst>
                  <a:outerShdw blurRad="38100" dist="38100" dir="2700000" algn="tl">
                    <a:srgbClr val="000000">
                      <a:alpha val="43137"/>
                    </a:srgbClr>
                  </a:outerShdw>
                </a:effectLst>
                <a:latin typeface="Calibri" pitchFamily="34" charset="0"/>
                <a:cs typeface="Calibri" pitchFamily="34" charset="0"/>
              </a:rPr>
              <a:t> – Auburn NY, September 7-8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Red Fire Farm Tomato Festival  - </a:t>
            </a:r>
            <a:r>
              <a:rPr lang="en-US" sz="2000" b="1" dirty="0" err="1" smtClean="0">
                <a:effectLst>
                  <a:outerShdw blurRad="38100" dist="38100" dir="2700000" algn="tl">
                    <a:srgbClr val="000000">
                      <a:alpha val="43137"/>
                    </a:srgbClr>
                  </a:outerShdw>
                </a:effectLst>
                <a:latin typeface="Calibri" pitchFamily="34" charset="0"/>
                <a:cs typeface="Calibri" pitchFamily="34" charset="0"/>
              </a:rPr>
              <a:t>Gransby</a:t>
            </a:r>
            <a:r>
              <a:rPr lang="en-US" sz="2000" b="1" dirty="0" smtClean="0">
                <a:effectLst>
                  <a:outerShdw blurRad="38100" dist="38100" dir="2700000" algn="tl">
                    <a:srgbClr val="000000">
                      <a:alpha val="43137"/>
                    </a:srgbClr>
                  </a:outerShdw>
                </a:effectLst>
                <a:latin typeface="Calibri" pitchFamily="34" charset="0"/>
                <a:cs typeface="Calibri" pitchFamily="34" charset="0"/>
              </a:rPr>
              <a:t> MA, August 2018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La </a:t>
            </a:r>
            <a:r>
              <a:rPr lang="en-US" sz="2000" b="1" dirty="0" err="1" smtClean="0">
                <a:effectLst>
                  <a:outerShdw blurRad="38100" dist="38100" dir="2700000" algn="tl">
                    <a:srgbClr val="000000">
                      <a:alpha val="43137"/>
                    </a:srgbClr>
                  </a:outerShdw>
                </a:effectLst>
                <a:latin typeface="Calibri" pitchFamily="34" charset="0"/>
                <a:cs typeface="Calibri" pitchFamily="34" charset="0"/>
              </a:rPr>
              <a:t>Tomotina</a:t>
            </a:r>
            <a:r>
              <a:rPr lang="en-US" sz="2000" b="1" dirty="0" smtClean="0">
                <a:effectLst>
                  <a:outerShdw blurRad="38100" dist="38100" dir="2700000" algn="tl">
                    <a:srgbClr val="000000">
                      <a:alpha val="43137"/>
                    </a:srgbClr>
                  </a:outerShdw>
                </a:effectLst>
                <a:latin typeface="Calibri" pitchFamily="34" charset="0"/>
                <a:cs typeface="Calibri" pitchFamily="34" charset="0"/>
              </a:rPr>
              <a:t> Festival –  </a:t>
            </a:r>
            <a:r>
              <a:rPr lang="en-US" sz="2000" b="1" dirty="0" err="1" smtClean="0">
                <a:effectLst>
                  <a:outerShdw blurRad="38100" dist="38100" dir="2700000" algn="tl">
                    <a:srgbClr val="000000">
                      <a:alpha val="43137"/>
                    </a:srgbClr>
                  </a:outerShdw>
                </a:effectLst>
                <a:latin typeface="Calibri" pitchFamily="34" charset="0"/>
                <a:cs typeface="Calibri" pitchFamily="34" charset="0"/>
              </a:rPr>
              <a:t>Brunal</a:t>
            </a:r>
            <a:r>
              <a:rPr lang="en-US" sz="2000" b="1" dirty="0" smtClean="0">
                <a:effectLst>
                  <a:outerShdw blurRad="38100" dist="38100" dir="2700000" algn="tl">
                    <a:srgbClr val="000000">
                      <a:alpha val="43137"/>
                    </a:srgbClr>
                  </a:outerShdw>
                </a:effectLst>
                <a:latin typeface="Calibri" pitchFamily="34" charset="0"/>
                <a:cs typeface="Calibri" pitchFamily="34" charset="0"/>
              </a:rPr>
              <a:t> Spain, August 29, 2018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Woodland CA Tomato Festival – August 11, 2018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French Market Creole Tomato Fest – New Orleans, June 2018</a:t>
            </a:r>
          </a:p>
          <a:p>
            <a:r>
              <a:rPr lang="en-US" sz="2000" b="1" dirty="0" smtClean="0">
                <a:effectLst>
                  <a:outerShdw blurRad="38100" dist="38100" dir="2700000" algn="tl">
                    <a:srgbClr val="000000">
                      <a:alpha val="43137"/>
                    </a:srgbClr>
                  </a:outerShdw>
                </a:effectLst>
                <a:latin typeface="Calibri" pitchFamily="34" charset="0"/>
                <a:cs typeface="Calibri" pitchFamily="34" charset="0"/>
              </a:rPr>
              <a:t>Bradley County Pink Tomato Festival – Warren, AR June 8/9 2018</a:t>
            </a:r>
            <a:endParaRPr lang="en-US" sz="20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1026" name="Picture 2" descr="View from Genesee-could cover folder.jpg"/>
          <p:cNvPicPr>
            <a:picLocks noChangeAspect="1" noChangeArrowheads="1"/>
          </p:cNvPicPr>
          <p:nvPr/>
        </p:nvPicPr>
        <p:blipFill>
          <a:blip r:embed="rId3"/>
          <a:srcRect/>
          <a:stretch>
            <a:fillRect/>
          </a:stretch>
        </p:blipFill>
        <p:spPr bwMode="auto">
          <a:xfrm>
            <a:off x="7751344" y="2063931"/>
            <a:ext cx="3821730" cy="2364377"/>
          </a:xfrm>
          <a:prstGeom prst="rect">
            <a:avLst/>
          </a:prstGeom>
          <a:noFill/>
        </p:spPr>
      </p:pic>
      <p:pic>
        <p:nvPicPr>
          <p:cNvPr id="1028" name="Picture 4" descr="640px-La_Tomatina_25.08.2010_-_Spain_Buñol_18"/>
          <p:cNvPicPr>
            <a:picLocks noChangeAspect="1" noChangeArrowheads="1"/>
          </p:cNvPicPr>
          <p:nvPr/>
        </p:nvPicPr>
        <p:blipFill>
          <a:blip r:embed="rId4"/>
          <a:srcRect/>
          <a:stretch>
            <a:fillRect/>
          </a:stretch>
        </p:blipFill>
        <p:spPr bwMode="auto">
          <a:xfrm>
            <a:off x="7550332" y="3893955"/>
            <a:ext cx="2586446" cy="1725160"/>
          </a:xfrm>
          <a:prstGeom prst="rect">
            <a:avLst/>
          </a:prstGeom>
          <a:noFill/>
        </p:spPr>
      </p:pic>
      <p:pic>
        <p:nvPicPr>
          <p:cNvPr id="1030" name="Picture 6" descr="French Market Creole Tomato Festival"/>
          <p:cNvPicPr>
            <a:picLocks noChangeAspect="1" noChangeArrowheads="1"/>
          </p:cNvPicPr>
          <p:nvPr/>
        </p:nvPicPr>
        <p:blipFill>
          <a:blip r:embed="rId5"/>
          <a:srcRect/>
          <a:stretch>
            <a:fillRect/>
          </a:stretch>
        </p:blipFill>
        <p:spPr bwMode="auto">
          <a:xfrm>
            <a:off x="2245632" y="1227137"/>
            <a:ext cx="1905000" cy="1266826"/>
          </a:xfrm>
          <a:prstGeom prst="rect">
            <a:avLst/>
          </a:prstGeom>
          <a:noFill/>
        </p:spPr>
      </p:pic>
      <p:pic>
        <p:nvPicPr>
          <p:cNvPr id="1032" name="Picture 8" descr="https://www.arkansas.com/events/photos/5725.jpg"/>
          <p:cNvPicPr>
            <a:picLocks noChangeAspect="1" noChangeArrowheads="1"/>
          </p:cNvPicPr>
          <p:nvPr/>
        </p:nvPicPr>
        <p:blipFill>
          <a:blip r:embed="rId6"/>
          <a:srcRect/>
          <a:stretch>
            <a:fillRect/>
          </a:stretch>
        </p:blipFill>
        <p:spPr bwMode="auto">
          <a:xfrm>
            <a:off x="5328466" y="1946047"/>
            <a:ext cx="1524000" cy="1524001"/>
          </a:xfrm>
          <a:prstGeom prst="rect">
            <a:avLst/>
          </a:prstGeom>
          <a:noFill/>
        </p:spPr>
      </p:pic>
    </p:spTree>
    <p:extLst>
      <p:ext uri="{BB962C8B-B14F-4D97-AF65-F5344CB8AC3E}">
        <p14:creationId xmlns:p14="http://schemas.microsoft.com/office/powerpoint/2010/main" val="3034499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5966" y="1133090"/>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www.skirunfarmersmarket.com/uploads/1/2/2/9/12294522/1205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26" y="2080860"/>
            <a:ext cx="5379079" cy="32677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1703" y="2408582"/>
            <a:ext cx="3249223" cy="1200329"/>
          </a:xfrm>
          <a:prstGeom prst="rect">
            <a:avLst/>
          </a:prstGeom>
        </p:spPr>
        <p:txBody>
          <a:bodyPr wrap="square">
            <a:spAutoFit/>
          </a:bodyPr>
          <a:lstStyle/>
          <a:p>
            <a:pPr algn="ctr"/>
            <a:r>
              <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 Basic Gardening questions at Farmers’ Markets</a:t>
            </a:r>
          </a:p>
        </p:txBody>
      </p:sp>
      <p:sp>
        <p:nvSpPr>
          <p:cNvPr id="8" name="Rectangle 7"/>
          <p:cNvSpPr/>
          <p:nvPr/>
        </p:nvSpPr>
        <p:spPr>
          <a:xfrm>
            <a:off x="221703" y="1451539"/>
            <a:ext cx="4029886" cy="584775"/>
          </a:xfrm>
          <a:prstGeom prst="rect">
            <a:avLst/>
          </a:prstGeom>
        </p:spPr>
        <p:txBody>
          <a:bodyPr wrap="none">
            <a:spAutoFit/>
          </a:bodyPr>
          <a:lstStyle/>
          <a:p>
            <a:r>
              <a:rPr lang="en-US" sz="3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Master </a:t>
            </a:r>
            <a:r>
              <a:rPr lang="en-US" sz="32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Gardeners also</a:t>
            </a:r>
            <a:endParaRPr lang="en-US" sz="32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tangle 8"/>
          <p:cNvSpPr/>
          <p:nvPr/>
        </p:nvSpPr>
        <p:spPr>
          <a:xfrm>
            <a:off x="787980" y="3785346"/>
            <a:ext cx="2116667" cy="1569660"/>
          </a:xfrm>
          <a:prstGeom prst="rect">
            <a:avLst/>
          </a:prstGeom>
        </p:spPr>
        <p:txBody>
          <a:bodyPr wrap="square">
            <a:spAutoFit/>
          </a:bodyPr>
          <a:lstStyle/>
          <a:p>
            <a:pPr algn="ctr"/>
            <a:r>
              <a:rPr lang="en-US" sz="2400" b="1" u="sng" dirty="0">
                <a:solidFill>
                  <a:srgbClr val="FFFF00"/>
                </a:solidFill>
                <a:latin typeface="Calibri" panose="020F0502020204030204" pitchFamily="34" charset="0"/>
                <a:cs typeface="Calibri" panose="020F0502020204030204" pitchFamily="34" charset="0"/>
              </a:rPr>
              <a:t>Most common answer to any question:  </a:t>
            </a:r>
          </a:p>
          <a:p>
            <a:pPr algn="ct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depends</a:t>
            </a:r>
          </a:p>
        </p:txBody>
      </p:sp>
      <p:sp>
        <p:nvSpPr>
          <p:cNvPr id="10" name="TextBox 9"/>
          <p:cNvSpPr txBox="1"/>
          <p:nvPr/>
        </p:nvSpPr>
        <p:spPr>
          <a:xfrm>
            <a:off x="9247766" y="2870247"/>
            <a:ext cx="1758901" cy="461665"/>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 Sales</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4503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341782"/>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encrypted-tbn1.gstatic.com/images?q=tbn:ANd9GcRKDQmP4l8vmOx3L2GGwkDcm9TdzlWCDj_X4gRlYKW4pumX8F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790" y="3386515"/>
            <a:ext cx="2676525" cy="1714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73421" y="2556101"/>
            <a:ext cx="3624262" cy="369332"/>
          </a:xfrm>
          <a:prstGeom prst="rect">
            <a:avLst/>
          </a:prstGeom>
        </p:spPr>
        <p:txBody>
          <a:bodyPr wrap="none">
            <a:spAutoFit/>
          </a:bodyPr>
          <a:lstStyle/>
          <a:p>
            <a:r>
              <a:rPr lang="en-US" dirty="0">
                <a:solidFill>
                  <a:srgbClr val="FFC000"/>
                </a:solidFill>
              </a:rPr>
              <a:t>Merriam-Webster on-line Dictionary</a:t>
            </a:r>
          </a:p>
        </p:txBody>
      </p:sp>
      <p:sp>
        <p:nvSpPr>
          <p:cNvPr id="7" name="Rectangle 6"/>
          <p:cNvSpPr/>
          <p:nvPr/>
        </p:nvSpPr>
        <p:spPr>
          <a:xfrm>
            <a:off x="2362336" y="1981200"/>
            <a:ext cx="1754006" cy="523220"/>
          </a:xfrm>
          <a:prstGeom prst="rect">
            <a:avLst/>
          </a:prstGeom>
        </p:spPr>
        <p:txBody>
          <a:bodyPr wrap="none">
            <a:spAutoFit/>
          </a:bodyPr>
          <a:lstStyle/>
          <a:p>
            <a:r>
              <a:rPr lang="en-US"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Phenology</a:t>
            </a:r>
            <a:endParaRPr lang="en-US" sz="2800"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tangle 8"/>
          <p:cNvSpPr/>
          <p:nvPr/>
        </p:nvSpPr>
        <p:spPr>
          <a:xfrm>
            <a:off x="845524" y="2491465"/>
            <a:ext cx="6096000" cy="1200329"/>
          </a:xfrm>
          <a:prstGeom prst="rect">
            <a:avLst/>
          </a:prstGeom>
        </p:spPr>
        <p:txBody>
          <a:bodyPr>
            <a:spAutoFit/>
          </a:bodyPr>
          <a:lstStyle/>
          <a:p>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Phenology looks at growth and development differences between plant varieties that are due to </a:t>
            </a:r>
            <a:r>
              <a:rPr lang="en-US" sz="24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weather and climate</a:t>
            </a: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0" name="Rectangle 9"/>
          <p:cNvSpPr/>
          <p:nvPr/>
        </p:nvSpPr>
        <p:spPr>
          <a:xfrm>
            <a:off x="845524" y="3844591"/>
            <a:ext cx="6096000" cy="1569660"/>
          </a:xfrm>
          <a:prstGeom prst="rect">
            <a:avLst/>
          </a:prstGeom>
        </p:spPr>
        <p:txBody>
          <a:bodyPr>
            <a:spAutoFit/>
          </a:bodyPr>
          <a:lstStyle/>
          <a:p>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Varietal Comparative Phenology (VCP) looks at growth and development differences between plant varieties that are due to </a:t>
            </a:r>
            <a:r>
              <a:rPr lang="en-US" sz="24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weather and climate</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6474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75680" y="1147244"/>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809412" y="1790397"/>
            <a:ext cx="7309351" cy="4093428"/>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Arguably the most common vegetable grown by US home gardeners </a:t>
            </a:r>
          </a:p>
          <a:p>
            <a:endPar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most widely canned or bottled  (commercially) vegetable</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Challenge to grow in Tahoe/Truckee     (No Kidding)</a:t>
            </a:r>
          </a:p>
          <a:p>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Gained legal status (for commerce) as a vegetable (1893)</a:t>
            </a:r>
          </a:p>
          <a:p>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Nix v </a:t>
            </a:r>
            <a:r>
              <a:rPr lang="en-US" sz="2000" b="1" dirty="0" err="1"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Hedden</a:t>
            </a:r>
            <a:r>
              <a:rPr lang="en-US" sz="20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endPar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commercially available genetically modified food licensed for human consumption was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Calgene’s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Flavr</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Savr</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tomato, first sold in 1994 and discontinued in 1997</a:t>
            </a:r>
            <a:endPar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122" name="Picture 2" descr="Image result for flavr savr tomato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044" y="1884812"/>
            <a:ext cx="3918655" cy="29389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31432" y="1230582"/>
            <a:ext cx="2540568" cy="461665"/>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Tomatoes?</a:t>
            </a:r>
            <a:endParaRPr lang="en-US" sz="24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2200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8661" y="1089739"/>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49032" y="1290831"/>
            <a:ext cx="4103649" cy="4401205"/>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California leads the nation in total tomato production</a:t>
            </a:r>
          </a:p>
          <a:p>
            <a:endParaRPr lang="en-US" sz="20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Florida and California are neck and neck in fresh tomato production</a:t>
            </a:r>
          </a:p>
          <a:p>
            <a:endParaRPr lang="en-US"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China is the world production leader followed by India and the US.</a:t>
            </a:r>
          </a:p>
          <a:p>
            <a:endParaRPr lang="en-US"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Egypt, Tunisia and Turkey have the highest per capita consumption</a:t>
            </a:r>
          </a:p>
          <a:p>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Italy exports more processed tomatoes than any country</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218" name="Picture 2" descr="Image result for tomato field images 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703" y="1981200"/>
            <a:ext cx="33337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omato field images u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247" y="3491434"/>
            <a:ext cx="3236806" cy="19896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20497" y="2804614"/>
            <a:ext cx="2300306" cy="369332"/>
          </a:xfrm>
          <a:prstGeom prst="rect">
            <a:avLst/>
          </a:prstGeom>
          <a:noFill/>
        </p:spPr>
        <p:txBody>
          <a:bodyPr wrap="square" rtlCol="0">
            <a:spAutoFit/>
          </a:bodyPr>
          <a:lstStyle/>
          <a:p>
            <a:r>
              <a:rPr lang="en-US" dirty="0" smtClean="0">
                <a:solidFill>
                  <a:srgbClr val="FFC000"/>
                </a:solidFill>
                <a:latin typeface="Calibri" panose="020F0502020204030204" pitchFamily="34" charset="0"/>
                <a:cs typeface="Calibri" panose="020F0502020204030204" pitchFamily="34" charset="0"/>
              </a:rPr>
              <a:t>UC Davis images</a:t>
            </a:r>
            <a:endParaRPr lang="en-US"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8776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75200" y="1198090"/>
            <a:ext cx="5233050" cy="639418"/>
          </a:xfrm>
        </p:spPr>
        <p:txBody>
          <a:bodyPr>
            <a:normAutofit fontScale="90000"/>
          </a:bodyPr>
          <a:lstStyle/>
          <a:p>
            <a:r>
              <a:rPr lang="en-US" sz="4400" b="1" dirty="0" smtClean="0">
                <a:solidFill>
                  <a:schemeClr val="tx1"/>
                </a:solidFill>
                <a:latin typeface="Calibri" panose="020F0502020204030204" pitchFamily="34" charset="0"/>
                <a:cs typeface="Calibri" panose="020F0502020204030204" pitchFamily="34" charset="0"/>
              </a:rPr>
              <a:t>Growing </a:t>
            </a:r>
            <a:r>
              <a:rPr lang="en-US" sz="4400" b="1" dirty="0">
                <a:solidFill>
                  <a:schemeClr val="tx1"/>
                </a:solidFill>
                <a:latin typeface="Calibri" panose="020F0502020204030204" pitchFamily="34" charset="0"/>
                <a:cs typeface="Calibri" panose="020F0502020204030204" pitchFamily="34" charset="0"/>
              </a:rPr>
              <a:t>Tomatoes at </a:t>
            </a:r>
            <a:r>
              <a:rPr lang="en-US" sz="4400" b="1" dirty="0" smtClean="0">
                <a:solidFill>
                  <a:schemeClr val="tx1"/>
                </a:solidFill>
                <a:latin typeface="Calibri" panose="020F0502020204030204" pitchFamily="34" charset="0"/>
                <a:cs typeface="Calibri" panose="020F0502020204030204" pitchFamily="34" charset="0"/>
              </a:rPr>
              <a:t>Tahoe  </a:t>
            </a:r>
            <a:r>
              <a:rPr lang="en-US" dirty="0">
                <a:solidFill>
                  <a:schemeClr val="tx1"/>
                </a:solidFill>
              </a:rPr>
              <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457199" y="335714"/>
            <a:ext cx="7414845" cy="754025"/>
          </a:xfrm>
        </p:spPr>
        <p:txBody>
          <a:bodyPr/>
          <a:lstStyle/>
          <a:p>
            <a:r>
              <a:rPr lang="en-US" b="1" dirty="0">
                <a:solidFill>
                  <a:srgbClr val="FFFF00"/>
                </a:solidFill>
                <a:effectLst>
                  <a:outerShdw blurRad="38100" dist="38100" dir="2700000" algn="tl">
                    <a:srgbClr val="000000">
                      <a:alpha val="43137"/>
                    </a:srgbClr>
                  </a:outerShdw>
                </a:effectLst>
              </a:rPr>
              <a:t>Tahoe Fruit &amp; Vegetable Workshop Series</a:t>
            </a:r>
            <a:endParaRPr lang="en-US" dirty="0">
              <a:solidFill>
                <a:srgbClr val="FFFF00"/>
              </a:solidFill>
            </a:endParaRPr>
          </a:p>
        </p:txBody>
      </p:sp>
      <p:sp>
        <p:nvSpPr>
          <p:cNvPr id="4" name="Rectangle 3"/>
          <p:cNvSpPr/>
          <p:nvPr/>
        </p:nvSpPr>
        <p:spPr>
          <a:xfrm>
            <a:off x="457199" y="5970601"/>
            <a:ext cx="5341462" cy="369332"/>
          </a:xfrm>
          <a:prstGeom prst="rect">
            <a:avLst/>
          </a:prstGeom>
        </p:spPr>
        <p:txBody>
          <a:bodyPr wrap="none">
            <a:spAutoFit/>
          </a:bodyPr>
          <a:lstStyle/>
          <a:p>
            <a:r>
              <a:rPr lang="en-US" dirty="0"/>
              <a:t>Co-operative Extension Tahoe Basin Master Gardeners</a:t>
            </a:r>
          </a:p>
        </p:txBody>
      </p:sp>
      <p:pic>
        <p:nvPicPr>
          <p:cNvPr id="5" name="Picture 6" descr="UC_ANR_white_re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766" y="5746763"/>
            <a:ext cx="2381250" cy="447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31073" y="1799443"/>
            <a:ext cx="8211419" cy="4124206"/>
          </a:xfrm>
          <a:prstGeom prst="rect">
            <a:avLst/>
          </a:prstGeom>
          <a:noFill/>
        </p:spPr>
        <p:txBody>
          <a:bodyPr wrap="square" rtlCol="0">
            <a:spAutoFit/>
          </a:bodyPr>
          <a:lstStyle/>
          <a:p>
            <a:r>
              <a:rPr lang="en-US" sz="2400" b="1" dirty="0" smtClean="0">
                <a:solidFill>
                  <a:srgbClr val="FFC000"/>
                </a:solidFill>
                <a:effectLst>
                  <a:outerShdw blurRad="38100" dist="38100" dir="2700000" algn="tl">
                    <a:srgbClr val="000000">
                      <a:alpha val="43137"/>
                    </a:srgbClr>
                  </a:outerShdw>
                </a:effectLst>
              </a:rPr>
              <a:t>Did you know</a:t>
            </a:r>
          </a:p>
          <a:p>
            <a:endParaRPr lang="en-US" dirty="0"/>
          </a:p>
          <a:p>
            <a:r>
              <a:rPr lang="en-US" sz="2000" b="1" dirty="0" smtClean="0">
                <a:effectLst>
                  <a:outerShdw blurRad="38100" dist="38100" dir="2700000" algn="tl">
                    <a:srgbClr val="000000">
                      <a:alpha val="43137"/>
                    </a:srgbClr>
                  </a:outerShdw>
                </a:effectLst>
              </a:rPr>
              <a:t>Eating tomatoes were featured on an episode of “ You Were There!” on radio and television</a:t>
            </a:r>
          </a:p>
          <a:p>
            <a:endParaRPr lang="en-US" sz="2000" b="1" dirty="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The longest tomato vine was 65 feet in length</a:t>
            </a:r>
          </a:p>
          <a:p>
            <a:endParaRPr lang="en-US" sz="2000" b="1" dirty="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The biggest tomato weighed and amazing 7 pounds 12 ounces</a:t>
            </a:r>
          </a:p>
          <a:p>
            <a:endParaRPr lang="en-US" sz="2000" b="1" dirty="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The record for tomato production by a single plant is 342 lbs. </a:t>
            </a: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In 2000 the Heinz Co. introduced colored ketchups. –  Called Easy Squirt the colors were purple, green and blue. By 2003 all were discontinued.</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4155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1791</TotalTime>
  <Words>3177</Words>
  <Application>Microsoft Office PowerPoint</Application>
  <PresentationFormat>Widescreen</PresentationFormat>
  <Paragraphs>429</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Corbel</vt:lpstr>
      <vt:lpstr>Times New Roman</vt:lpstr>
      <vt:lpstr>Depth</vt:lpstr>
      <vt:lpstr>Are you Kidding Me  – Growing Tomatoes at Tahoe ?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lpstr>Growing Tomatoes at Tahoe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Kidding – Growing Tomatoes at Tahoe</dc:title>
  <dc:creator>TempAdmin1</dc:creator>
  <cp:lastModifiedBy>Nicole Alison Toy</cp:lastModifiedBy>
  <cp:revision>160</cp:revision>
  <dcterms:created xsi:type="dcterms:W3CDTF">2017-05-18T16:32:23Z</dcterms:created>
  <dcterms:modified xsi:type="dcterms:W3CDTF">2018-06-26T19:51:35Z</dcterms:modified>
</cp:coreProperties>
</file>